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Lst>
  <p:sldIdLst>
    <p:sldId id="264" r:id="rId7"/>
    <p:sldId id="273" r:id="rId8"/>
    <p:sldId id="263" r:id="rId9"/>
    <p:sldId id="289" r:id="rId10"/>
    <p:sldId id="290" r:id="rId11"/>
    <p:sldId id="271" r:id="rId12"/>
    <p:sldId id="272" r:id="rId13"/>
    <p:sldId id="274" r:id="rId14"/>
    <p:sldId id="265" r:id="rId15"/>
    <p:sldId id="291" r:id="rId16"/>
    <p:sldId id="275" r:id="rId17"/>
    <p:sldId id="276" r:id="rId18"/>
    <p:sldId id="277" r:id="rId19"/>
    <p:sldId id="278" r:id="rId20"/>
    <p:sldId id="279" r:id="rId21"/>
    <p:sldId id="280" r:id="rId22"/>
    <p:sldId id="292" r:id="rId23"/>
    <p:sldId id="293" r:id="rId24"/>
    <p:sldId id="281" r:id="rId25"/>
    <p:sldId id="294" r:id="rId26"/>
    <p:sldId id="282" r:id="rId27"/>
    <p:sldId id="283" r:id="rId28"/>
    <p:sldId id="295" r:id="rId29"/>
    <p:sldId id="284" r:id="rId30"/>
    <p:sldId id="285" r:id="rId31"/>
    <p:sldId id="286" r:id="rId32"/>
    <p:sldId id="287" r:id="rId33"/>
    <p:sldId id="268" r:id="rId34"/>
    <p:sldId id="26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CD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C4FF8F-7E28-41C3-BB7E-3F5ACCDB37E2}" v="2" dt="2022-09-22T13:23:08.548"/>
    <p1510:client id="{1B4093E4-42E2-40B5-AFE7-31EE55AD9617}" v="56" dt="2022-09-22T13:18:56.0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85"/>
    <p:restoredTop sz="94706"/>
  </p:normalViewPr>
  <p:slideViewPr>
    <p:cSldViewPr snapToGrid="0" snapToObjects="1">
      <p:cViewPr varScale="1">
        <p:scale>
          <a:sx n="96" d="100"/>
          <a:sy n="96" d="100"/>
        </p:scale>
        <p:origin x="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F601F-506C-13BA-FE4C-C47EFBE84791}"/>
              </a:ext>
            </a:extLst>
          </p:cNvPr>
          <p:cNvSpPr>
            <a:spLocks noGrp="1"/>
          </p:cNvSpPr>
          <p:nvPr>
            <p:ph type="ctrTitle" hasCustomPrompt="1"/>
          </p:nvPr>
        </p:nvSpPr>
        <p:spPr>
          <a:xfrm>
            <a:off x="5600700" y="536331"/>
            <a:ext cx="6591300" cy="2241794"/>
          </a:xfrm>
        </p:spPr>
        <p:txBody>
          <a:bodyPr anchor="ctr"/>
          <a:lstStyle>
            <a:lvl1pPr algn="ctr">
              <a:defRPr sz="6000"/>
            </a:lvl1pPr>
          </a:lstStyle>
          <a:p>
            <a:r>
              <a:rPr lang="en-US" dirty="0"/>
              <a:t>Presentation Title</a:t>
            </a:r>
          </a:p>
        </p:txBody>
      </p:sp>
      <p:sp>
        <p:nvSpPr>
          <p:cNvPr id="3" name="Subtitle 2">
            <a:extLst>
              <a:ext uri="{FF2B5EF4-FFF2-40B4-BE49-F238E27FC236}">
                <a16:creationId xmlns:a16="http://schemas.microsoft.com/office/drawing/2014/main" id="{D988E2E4-F007-A0E5-8E73-0BBA90F9F24B}"/>
              </a:ext>
            </a:extLst>
          </p:cNvPr>
          <p:cNvSpPr>
            <a:spLocks noGrp="1"/>
          </p:cNvSpPr>
          <p:nvPr>
            <p:ph type="subTitle" idx="1"/>
          </p:nvPr>
        </p:nvSpPr>
        <p:spPr>
          <a:xfrm>
            <a:off x="7156938" y="2889861"/>
            <a:ext cx="5035062" cy="31416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319D707-6C5A-E6D2-5015-1501A148DAE1}"/>
              </a:ext>
            </a:extLst>
          </p:cNvPr>
          <p:cNvSpPr>
            <a:spLocks noGrp="1"/>
          </p:cNvSpPr>
          <p:nvPr>
            <p:ph type="dt" sz="half" idx="10"/>
          </p:nvPr>
        </p:nvSpPr>
        <p:spPr/>
        <p:txBody>
          <a:bodyPr/>
          <a:lstStyle/>
          <a:p>
            <a:fld id="{CDA9B298-0481-F846-B974-0D4C8521424C}" type="datetimeFigureOut">
              <a:rPr lang="en-US" smtClean="0"/>
              <a:t>10/24/22</a:t>
            </a:fld>
            <a:endParaRPr lang="en-US"/>
          </a:p>
        </p:txBody>
      </p:sp>
      <p:sp>
        <p:nvSpPr>
          <p:cNvPr id="5" name="Footer Placeholder 4">
            <a:extLst>
              <a:ext uri="{FF2B5EF4-FFF2-40B4-BE49-F238E27FC236}">
                <a16:creationId xmlns:a16="http://schemas.microsoft.com/office/drawing/2014/main" id="{922C53F3-AC69-4EF7-805F-E912FC36DB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7AD326-D928-CAF1-56D5-B6D14B74A2F6}"/>
              </a:ext>
            </a:extLst>
          </p:cNvPr>
          <p:cNvSpPr>
            <a:spLocks noGrp="1"/>
          </p:cNvSpPr>
          <p:nvPr>
            <p:ph type="sldNum" sz="quarter" idx="12"/>
          </p:nvPr>
        </p:nvSpPr>
        <p:spPr/>
        <p:txBody>
          <a:bodyPr/>
          <a:lstStyle/>
          <a:p>
            <a:fld id="{E969E5B8-D63A-204E-B397-FBE4673D65D1}" type="slidenum">
              <a:rPr lang="en-US" smtClean="0"/>
              <a:t>‹#›</a:t>
            </a:fld>
            <a:endParaRPr lang="en-US"/>
          </a:p>
        </p:txBody>
      </p:sp>
    </p:spTree>
    <p:extLst>
      <p:ext uri="{BB962C8B-B14F-4D97-AF65-F5344CB8AC3E}">
        <p14:creationId xmlns:p14="http://schemas.microsoft.com/office/powerpoint/2010/main" val="2263106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EFF522-7520-253A-F89E-8C3B51E81520}"/>
              </a:ext>
            </a:extLst>
          </p:cNvPr>
          <p:cNvSpPr>
            <a:spLocks noGrp="1"/>
          </p:cNvSpPr>
          <p:nvPr>
            <p:ph type="dt" sz="half" idx="10"/>
          </p:nvPr>
        </p:nvSpPr>
        <p:spPr/>
        <p:txBody>
          <a:bodyPr/>
          <a:lstStyle/>
          <a:p>
            <a:fld id="{CDA9B298-0481-F846-B974-0D4C8521424C}" type="datetimeFigureOut">
              <a:rPr lang="en-US" smtClean="0"/>
              <a:t>10/24/22</a:t>
            </a:fld>
            <a:endParaRPr lang="en-US"/>
          </a:p>
        </p:txBody>
      </p:sp>
      <p:sp>
        <p:nvSpPr>
          <p:cNvPr id="3" name="Footer Placeholder 2">
            <a:extLst>
              <a:ext uri="{FF2B5EF4-FFF2-40B4-BE49-F238E27FC236}">
                <a16:creationId xmlns:a16="http://schemas.microsoft.com/office/drawing/2014/main" id="{48B97BAE-4897-8EE5-14A1-D5E7FA484D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C170E7-F201-512C-C659-45C0CE559AB4}"/>
              </a:ext>
            </a:extLst>
          </p:cNvPr>
          <p:cNvSpPr>
            <a:spLocks noGrp="1"/>
          </p:cNvSpPr>
          <p:nvPr>
            <p:ph type="sldNum" sz="quarter" idx="12"/>
          </p:nvPr>
        </p:nvSpPr>
        <p:spPr/>
        <p:txBody>
          <a:bodyPr/>
          <a:lstStyle/>
          <a:p>
            <a:fld id="{E969E5B8-D63A-204E-B397-FBE4673D65D1}" type="slidenum">
              <a:rPr lang="en-US" smtClean="0"/>
              <a:t>‹#›</a:t>
            </a:fld>
            <a:endParaRPr lang="en-US"/>
          </a:p>
        </p:txBody>
      </p:sp>
    </p:spTree>
    <p:extLst>
      <p:ext uri="{BB962C8B-B14F-4D97-AF65-F5344CB8AC3E}">
        <p14:creationId xmlns:p14="http://schemas.microsoft.com/office/powerpoint/2010/main" val="4034224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FE1E-5DBD-99CB-E631-309C97CC4D1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D436A8-15F9-88D5-463A-5798B4FCE6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1648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8A731-2A9E-EBB7-778A-ED763F45CE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9F4DA4-747B-F995-2222-BFCDF4B95B29}"/>
              </a:ext>
            </a:extLst>
          </p:cNvPr>
          <p:cNvSpPr>
            <a:spLocks noGrp="1"/>
          </p:cNvSpPr>
          <p:nvPr>
            <p:ph sz="half" idx="1"/>
          </p:nvPr>
        </p:nvSpPr>
        <p:spPr>
          <a:xfrm>
            <a:off x="838200" y="1825625"/>
            <a:ext cx="5181600" cy="40652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CB2C0D-DAC1-CDAB-2909-BFF69592FD46}"/>
              </a:ext>
            </a:extLst>
          </p:cNvPr>
          <p:cNvSpPr>
            <a:spLocks noGrp="1"/>
          </p:cNvSpPr>
          <p:nvPr>
            <p:ph sz="half" idx="2"/>
          </p:nvPr>
        </p:nvSpPr>
        <p:spPr>
          <a:xfrm>
            <a:off x="6172200" y="1825625"/>
            <a:ext cx="5181600" cy="40652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442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6D6E0-2FA5-B3B3-7E97-DEC28E8501C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38631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3795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55EE3-B9F7-883D-8A66-4EEA89BB31A9}"/>
              </a:ext>
            </a:extLst>
          </p:cNvPr>
          <p:cNvSpPr>
            <a:spLocks noGrp="1"/>
          </p:cNvSpPr>
          <p:nvPr>
            <p:ph type="title"/>
          </p:nvPr>
        </p:nvSpPr>
        <p:spPr>
          <a:xfrm>
            <a:off x="839788" y="987424"/>
            <a:ext cx="3932237" cy="1069975"/>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8A3EC98-5EC6-43A5-083D-9BD61E464D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D9DEB2-3B15-6BDF-2669-975792160B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71188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00047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jp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Chart&#10;&#10;Description automatically generated with low confidence">
            <a:extLst>
              <a:ext uri="{FF2B5EF4-FFF2-40B4-BE49-F238E27FC236}">
                <a16:creationId xmlns:a16="http://schemas.microsoft.com/office/drawing/2014/main" id="{C225F0E3-8F0C-9038-121C-505A63517D31}"/>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EF7B4CF4-EBD8-C087-0B82-DDF30D26AE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95DB067-8D52-815C-E352-2AEE7CDF4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100FFB3-FA90-58E9-07F0-4156C93903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9B298-0481-F846-B974-0D4C8521424C}" type="datetimeFigureOut">
              <a:rPr lang="en-US" smtClean="0"/>
              <a:t>10/24/22</a:t>
            </a:fld>
            <a:endParaRPr lang="en-US"/>
          </a:p>
        </p:txBody>
      </p:sp>
      <p:sp>
        <p:nvSpPr>
          <p:cNvPr id="5" name="Footer Placeholder 4">
            <a:extLst>
              <a:ext uri="{FF2B5EF4-FFF2-40B4-BE49-F238E27FC236}">
                <a16:creationId xmlns:a16="http://schemas.microsoft.com/office/drawing/2014/main" id="{2ED6503C-719C-4B8C-7D3C-E004172903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98E708-2C95-09C8-27D4-479FD6FE3A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69E5B8-D63A-204E-B397-FBE4673D65D1}" type="slidenum">
              <a:rPr lang="en-US" smtClean="0"/>
              <a:t>‹#›</a:t>
            </a:fld>
            <a:endParaRPr lang="en-US"/>
          </a:p>
        </p:txBody>
      </p:sp>
    </p:spTree>
    <p:extLst>
      <p:ext uri="{BB962C8B-B14F-4D97-AF65-F5344CB8AC3E}">
        <p14:creationId xmlns:p14="http://schemas.microsoft.com/office/powerpoint/2010/main" val="170217349"/>
      </p:ext>
    </p:extLst>
  </p:cSld>
  <p:clrMap bg1="lt1" tx1="dk1" bg2="lt2" tx2="dk2" accent1="accent1" accent2="accent2" accent3="accent3" accent4="accent4" accent5="accent5" accent6="accent6" hlink="hlink" folHlink="folHlink"/>
  <p:sldLayoutIdLst>
    <p:sldLayoutId id="2147483661" r:id="rId1"/>
    <p:sldLayoutId id="2147483667" r:id="rId2"/>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screenshot of a computer&#10;&#10;Description automatically generated with medium confidence">
            <a:extLst>
              <a:ext uri="{FF2B5EF4-FFF2-40B4-BE49-F238E27FC236}">
                <a16:creationId xmlns:a16="http://schemas.microsoft.com/office/drawing/2014/main" id="{5ABE925E-CB1D-4BDF-2404-D7C907FF0142}"/>
              </a:ext>
            </a:extLst>
          </p:cNvPr>
          <p:cNvPicPr>
            <a:picLocks noChangeAspect="1"/>
          </p:cNvPicPr>
          <p:nvPr userDrawn="1"/>
        </p:nvPicPr>
        <p:blipFill>
          <a:blip r:embed="rId7"/>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9575FDC2-63A7-3AD9-5D49-3E5F48519FEC}"/>
              </a:ext>
            </a:extLst>
          </p:cNvPr>
          <p:cNvSpPr>
            <a:spLocks noGrp="1"/>
          </p:cNvSpPr>
          <p:nvPr>
            <p:ph type="title"/>
          </p:nvPr>
        </p:nvSpPr>
        <p:spPr>
          <a:xfrm>
            <a:off x="838200" y="756138"/>
            <a:ext cx="10515600" cy="9345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EA43D84-3AF0-81C2-9FBA-3706D1DE149A}"/>
              </a:ext>
            </a:extLst>
          </p:cNvPr>
          <p:cNvSpPr>
            <a:spLocks noGrp="1"/>
          </p:cNvSpPr>
          <p:nvPr>
            <p:ph type="body" idx="1"/>
          </p:nvPr>
        </p:nvSpPr>
        <p:spPr>
          <a:xfrm>
            <a:off x="838200" y="1825625"/>
            <a:ext cx="10515600" cy="40564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9619957"/>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78" r:id="rId3"/>
    <p:sldLayoutId id="2147483679" r:id="rId4"/>
    <p:sldLayoutId id="2147483680" r:id="rId5"/>
  </p:sldLayoutIdLst>
  <p:txStyles>
    <p:titleStyle>
      <a:lvl1pPr algn="l" defTabSz="914400" rtl="0" eaLnBrk="1" latinLnBrk="0" hangingPunct="1">
        <a:lnSpc>
          <a:spcPct val="90000"/>
        </a:lnSpc>
        <a:spcBef>
          <a:spcPct val="0"/>
        </a:spcBef>
        <a:buNone/>
        <a:defRPr sz="4400" b="1" kern="1200">
          <a:solidFill>
            <a:srgbClr val="9CCD6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0DBB07-9D1F-677D-DB9A-BF3467DAC5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048E3A-0970-0E9B-3F16-83C4734998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090D67-1D16-6775-0787-5AF666351F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91F677-F380-D84E-B3B9-523E07B95E15}" type="datetimeFigureOut">
              <a:rPr lang="en-US" smtClean="0"/>
              <a:t>10/24/22</a:t>
            </a:fld>
            <a:endParaRPr lang="en-US"/>
          </a:p>
        </p:txBody>
      </p:sp>
      <p:sp>
        <p:nvSpPr>
          <p:cNvPr id="5" name="Footer Placeholder 4">
            <a:extLst>
              <a:ext uri="{FF2B5EF4-FFF2-40B4-BE49-F238E27FC236}">
                <a16:creationId xmlns:a16="http://schemas.microsoft.com/office/drawing/2014/main" id="{AC16AB69-F0A1-78EF-4972-E06BD5610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AD9C3D-A57D-8D79-F37B-2A7C09633F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C3630-DFAF-7549-9B50-2A9D64790366}" type="slidenum">
              <a:rPr lang="en-US" smtClean="0"/>
              <a:t>‹#›</a:t>
            </a:fld>
            <a:endParaRPr lang="en-US"/>
          </a:p>
        </p:txBody>
      </p:sp>
      <p:pic>
        <p:nvPicPr>
          <p:cNvPr id="8" name="Picture 7" descr="A picture containing diagram&#10;&#10;Description automatically generated">
            <a:extLst>
              <a:ext uri="{FF2B5EF4-FFF2-40B4-BE49-F238E27FC236}">
                <a16:creationId xmlns:a16="http://schemas.microsoft.com/office/drawing/2014/main" id="{7DDD9D4E-EB1E-3427-1948-F71A63EBC382}"/>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03187465"/>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clasp.org/publications/report/brief/recommendations-for-strengthening-the-reentry-employment-opportunities-program/" TargetMode="External"/><Relationship Id="rId2" Type="http://schemas.openxmlformats.org/officeDocument/2006/relationships/hyperlink" Target="https://www.clasp.org/publications/report/brief/relocating-reentry-divesting-from-community-supervision-investing-in-community-repair/" TargetMode="Externa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879DC-4200-3937-FBDE-2177C44B988B}"/>
              </a:ext>
            </a:extLst>
          </p:cNvPr>
          <p:cNvSpPr>
            <a:spLocks noGrp="1"/>
          </p:cNvSpPr>
          <p:nvPr>
            <p:ph type="ctrTitle"/>
          </p:nvPr>
        </p:nvSpPr>
        <p:spPr/>
        <p:txBody>
          <a:bodyPr>
            <a:normAutofit fontScale="90000"/>
          </a:bodyPr>
          <a:lstStyle/>
          <a:p>
            <a:r>
              <a:rPr lang="en-US" dirty="0"/>
              <a:t>Federal Policies and Programs: REO, WIOA, &amp; “Community Repair”</a:t>
            </a:r>
          </a:p>
        </p:txBody>
      </p:sp>
      <p:sp>
        <p:nvSpPr>
          <p:cNvPr id="3" name="Subtitle 2">
            <a:extLst>
              <a:ext uri="{FF2B5EF4-FFF2-40B4-BE49-F238E27FC236}">
                <a16:creationId xmlns:a16="http://schemas.microsoft.com/office/drawing/2014/main" id="{A67DF17E-2058-486F-0189-44254735D9AC}"/>
              </a:ext>
            </a:extLst>
          </p:cNvPr>
          <p:cNvSpPr>
            <a:spLocks noGrp="1"/>
          </p:cNvSpPr>
          <p:nvPr>
            <p:ph type="subTitle" idx="1"/>
          </p:nvPr>
        </p:nvSpPr>
        <p:spPr/>
        <p:txBody>
          <a:bodyPr/>
          <a:lstStyle/>
          <a:p>
            <a:r>
              <a:rPr lang="en-US" sz="2400" dirty="0"/>
              <a:t>Clarence Okoh, Senior Policy Counsel </a:t>
            </a:r>
          </a:p>
          <a:p>
            <a:r>
              <a:rPr lang="en-US" sz="2400" dirty="0"/>
              <a:t>Center for Law &amp; Social Policy (CLASP)</a:t>
            </a:r>
          </a:p>
          <a:p>
            <a:endParaRPr lang="en-US" dirty="0"/>
          </a:p>
        </p:txBody>
      </p:sp>
    </p:spTree>
    <p:extLst>
      <p:ext uri="{BB962C8B-B14F-4D97-AF65-F5344CB8AC3E}">
        <p14:creationId xmlns:p14="http://schemas.microsoft.com/office/powerpoint/2010/main" val="2545794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3CDCB-A829-4034-98C7-785FB7D8B407}"/>
              </a:ext>
            </a:extLst>
          </p:cNvPr>
          <p:cNvSpPr>
            <a:spLocks noGrp="1"/>
          </p:cNvSpPr>
          <p:nvPr>
            <p:ph type="title"/>
          </p:nvPr>
        </p:nvSpPr>
        <p:spPr/>
        <p:txBody>
          <a:bodyPr/>
          <a:lstStyle/>
          <a:p>
            <a:r>
              <a:rPr lang="en-US" dirty="0"/>
              <a:t>Community Repair</a:t>
            </a:r>
          </a:p>
        </p:txBody>
      </p:sp>
      <p:sp>
        <p:nvSpPr>
          <p:cNvPr id="3" name="Content Placeholder 2">
            <a:extLst>
              <a:ext uri="{FF2B5EF4-FFF2-40B4-BE49-F238E27FC236}">
                <a16:creationId xmlns:a16="http://schemas.microsoft.com/office/drawing/2014/main" id="{729FDBB6-4BAA-C36F-BA34-05D3E4D90A00}"/>
              </a:ext>
            </a:extLst>
          </p:cNvPr>
          <p:cNvSpPr>
            <a:spLocks noGrp="1"/>
          </p:cNvSpPr>
          <p:nvPr>
            <p:ph idx="1"/>
          </p:nvPr>
        </p:nvSpPr>
        <p:spPr/>
        <p:txBody>
          <a:bodyPr>
            <a:normAutofit fontScale="92500" lnSpcReduction="10000"/>
          </a:bodyPr>
          <a:lstStyle/>
          <a:p>
            <a:r>
              <a:rPr lang="en-US" dirty="0"/>
              <a:t>Community Repair is an anti-carceral policy framework informed by insights from the Black freedom struggle, transitional justice, and human rights principles.</a:t>
            </a:r>
          </a:p>
          <a:p>
            <a:r>
              <a:rPr lang="en-US" dirty="0"/>
              <a:t>The framework calls for the use of non-carceral, publicly funded, community-led services to meet the economic, wellness, and social needs of systems-impacted families and communities at scale. </a:t>
            </a:r>
          </a:p>
          <a:p>
            <a:r>
              <a:rPr lang="en-US" dirty="0"/>
              <a:t>Community repair seeks structural redress for structural harms. A community repair </a:t>
            </a:r>
            <a:r>
              <a:rPr lang="en-US"/>
              <a:t>paradigm calls for </a:t>
            </a:r>
            <a:r>
              <a:rPr lang="en-US" dirty="0"/>
              <a:t>systems transformation that addresses both acute harms to individuals in conjunction with longstanding practices of systemic divestment and mass criminalization in Black and brown communities. </a:t>
            </a:r>
          </a:p>
        </p:txBody>
      </p:sp>
    </p:spTree>
    <p:extLst>
      <p:ext uri="{BB962C8B-B14F-4D97-AF65-F5344CB8AC3E}">
        <p14:creationId xmlns:p14="http://schemas.microsoft.com/office/powerpoint/2010/main" val="2304851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3F5D4-6DB6-10B8-A1CF-BB119CAB601D}"/>
              </a:ext>
            </a:extLst>
          </p:cNvPr>
          <p:cNvSpPr>
            <a:spLocks noGrp="1"/>
          </p:cNvSpPr>
          <p:nvPr>
            <p:ph type="title"/>
          </p:nvPr>
        </p:nvSpPr>
        <p:spPr/>
        <p:txBody>
          <a:bodyPr/>
          <a:lstStyle/>
          <a:p>
            <a:r>
              <a:rPr lang="en-US" dirty="0"/>
              <a:t>Community Repair Strategies</a:t>
            </a:r>
          </a:p>
        </p:txBody>
      </p:sp>
      <p:sp>
        <p:nvSpPr>
          <p:cNvPr id="3" name="Content Placeholder 2">
            <a:extLst>
              <a:ext uri="{FF2B5EF4-FFF2-40B4-BE49-F238E27FC236}">
                <a16:creationId xmlns:a16="http://schemas.microsoft.com/office/drawing/2014/main" id="{34E59714-F360-C8E5-24A4-3FFB4E7298AD}"/>
              </a:ext>
            </a:extLst>
          </p:cNvPr>
          <p:cNvSpPr>
            <a:spLocks noGrp="1"/>
          </p:cNvSpPr>
          <p:nvPr>
            <p:ph sz="half" idx="1"/>
          </p:nvPr>
        </p:nvSpPr>
        <p:spPr/>
        <p:txBody>
          <a:bodyPr>
            <a:normAutofit lnSpcReduction="10000"/>
          </a:bodyPr>
          <a:lstStyle/>
          <a:p>
            <a:r>
              <a:rPr lang="en-US" dirty="0"/>
              <a:t>Relocate Reentry Systems </a:t>
            </a:r>
          </a:p>
          <a:p>
            <a:r>
              <a:rPr lang="en-US" dirty="0"/>
              <a:t>Subsidized Employment Strategies &amp; Postsecondary Educational Investments At-Scale</a:t>
            </a:r>
          </a:p>
          <a:p>
            <a:r>
              <a:rPr lang="en-US" dirty="0"/>
              <a:t>Carceral Debt Jubilee </a:t>
            </a:r>
          </a:p>
          <a:p>
            <a:r>
              <a:rPr lang="en-US" dirty="0"/>
              <a:t>Direct Cash Transfer Pilots &amp; Access to Benefits</a:t>
            </a:r>
          </a:p>
          <a:p>
            <a:r>
              <a:rPr lang="en-US" dirty="0"/>
              <a:t>Protected Class Status for People with Criminal Records </a:t>
            </a:r>
          </a:p>
        </p:txBody>
      </p:sp>
      <p:pic>
        <p:nvPicPr>
          <p:cNvPr id="6" name="Content Placeholder 5" descr="A picture containing diagram&#10;&#10;Description automatically generated">
            <a:extLst>
              <a:ext uri="{FF2B5EF4-FFF2-40B4-BE49-F238E27FC236}">
                <a16:creationId xmlns:a16="http://schemas.microsoft.com/office/drawing/2014/main" id="{2C24A8CC-1715-1069-C5D3-C9870CD684D6}"/>
              </a:ext>
            </a:extLst>
          </p:cNvPr>
          <p:cNvPicPr>
            <a:picLocks noGrp="1" noChangeAspect="1"/>
          </p:cNvPicPr>
          <p:nvPr>
            <p:ph sz="half" idx="2"/>
          </p:nvPr>
        </p:nvPicPr>
        <p:blipFill>
          <a:blip r:embed="rId2"/>
          <a:stretch>
            <a:fillRect/>
          </a:stretch>
        </p:blipFill>
        <p:spPr>
          <a:xfrm>
            <a:off x="6019800" y="1805572"/>
            <a:ext cx="5823285" cy="3617106"/>
          </a:xfrm>
        </p:spPr>
      </p:pic>
    </p:spTree>
    <p:extLst>
      <p:ext uri="{BB962C8B-B14F-4D97-AF65-F5344CB8AC3E}">
        <p14:creationId xmlns:p14="http://schemas.microsoft.com/office/powerpoint/2010/main" val="1643744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055EB5-0321-8969-06F9-609237EE6C63}"/>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600">
                <a:solidFill>
                  <a:schemeClr val="tx1"/>
                </a:solidFill>
              </a:rPr>
              <a:t>Community Repair in Practice</a:t>
            </a:r>
          </a:p>
        </p:txBody>
      </p:sp>
      <p:sp>
        <p:nvSpPr>
          <p:cNvPr id="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DBBF90-9030-12A6-B250-70F46EA17245}"/>
              </a:ext>
            </a:extLst>
          </p:cNvPr>
          <p:cNvSpPr>
            <a:spLocks noGrp="1"/>
          </p:cNvSpPr>
          <p:nvPr>
            <p:ph sz="half" idx="1"/>
          </p:nvPr>
        </p:nvSpPr>
        <p:spPr>
          <a:xfrm>
            <a:off x="640080" y="2872899"/>
            <a:ext cx="4243589" cy="3320668"/>
          </a:xfrm>
        </p:spPr>
        <p:txBody>
          <a:bodyPr vert="horz" lIns="91440" tIns="45720" rIns="91440" bIns="45720" rtlCol="0">
            <a:normAutofit/>
          </a:bodyPr>
          <a:lstStyle/>
          <a:p>
            <a:r>
              <a:rPr lang="en-US" sz="2000" dirty="0">
                <a:solidFill>
                  <a:schemeClr val="tx1"/>
                </a:solidFill>
              </a:rPr>
              <a:t>Returning Citizen Stimulus (Center for Employment Opportunities)</a:t>
            </a:r>
          </a:p>
          <a:p>
            <a:pPr lvl="1"/>
            <a:r>
              <a:rPr lang="en-US" sz="2000" dirty="0">
                <a:solidFill>
                  <a:schemeClr val="tx1"/>
                </a:solidFill>
              </a:rPr>
              <a:t>$2750 Direct Cash Transfer Pilot Program for Systems-Impacted Communities </a:t>
            </a:r>
          </a:p>
          <a:p>
            <a:r>
              <a:rPr lang="en-US" sz="2000" dirty="0">
                <a:solidFill>
                  <a:schemeClr val="tx1"/>
                </a:solidFill>
              </a:rPr>
              <a:t>Beyond Ban the Box </a:t>
            </a:r>
          </a:p>
          <a:p>
            <a:r>
              <a:rPr lang="en-US" sz="2000" dirty="0">
                <a:solidFill>
                  <a:schemeClr val="tx1"/>
                </a:solidFill>
              </a:rPr>
              <a:t>Rolling Jubilee Fund </a:t>
            </a:r>
          </a:p>
          <a:p>
            <a:pPr lvl="1"/>
            <a:r>
              <a:rPr lang="en-US" sz="2000" dirty="0">
                <a:solidFill>
                  <a:schemeClr val="tx1"/>
                </a:solidFill>
              </a:rPr>
              <a:t>Cancellation of carceral debt for 20,000 in FL and MS</a:t>
            </a:r>
          </a:p>
        </p:txBody>
      </p:sp>
      <p:pic>
        <p:nvPicPr>
          <p:cNvPr id="6" name="Content Placeholder 5">
            <a:extLst>
              <a:ext uri="{FF2B5EF4-FFF2-40B4-BE49-F238E27FC236}">
                <a16:creationId xmlns:a16="http://schemas.microsoft.com/office/drawing/2014/main" id="{37FA6EA2-ACFF-FB11-48A6-F717AF76DFFD}"/>
              </a:ext>
            </a:extLst>
          </p:cNvPr>
          <p:cNvPicPr>
            <a:picLocks noGrp="1" noChangeAspect="1"/>
          </p:cNvPicPr>
          <p:nvPr>
            <p:ph sz="half" idx="2"/>
          </p:nvPr>
        </p:nvPicPr>
        <p:blipFill rotWithShape="1">
          <a:blip r:embed="rId2"/>
          <a:srcRect l="23648" r="839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27335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18A6E6-C06F-DB09-9C89-19431350BFA1}"/>
              </a:ext>
            </a:extLst>
          </p:cNvPr>
          <p:cNvSpPr>
            <a:spLocks noGrp="1"/>
          </p:cNvSpPr>
          <p:nvPr>
            <p:ph type="title"/>
          </p:nvPr>
        </p:nvSpPr>
        <p:spPr>
          <a:xfrm>
            <a:off x="764949" y="3499076"/>
            <a:ext cx="6053558" cy="2424774"/>
          </a:xfrm>
        </p:spPr>
        <p:txBody>
          <a:bodyPr>
            <a:normAutofit/>
          </a:bodyPr>
          <a:lstStyle/>
          <a:p>
            <a:r>
              <a:rPr lang="en-US" sz="7200" dirty="0">
                <a:solidFill>
                  <a:srgbClr val="FFFFFF"/>
                </a:solidFill>
              </a:rPr>
              <a:t>Questions </a:t>
            </a:r>
          </a:p>
        </p:txBody>
      </p:sp>
      <p:sp>
        <p:nvSpPr>
          <p:cNvPr id="11" name="Freeform: Shape 10">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D653AE1A-0B7B-21EE-537A-8E9F7B5B0A1F}"/>
              </a:ext>
            </a:extLst>
          </p:cNvPr>
          <p:cNvSpPr>
            <a:spLocks noGrp="1"/>
          </p:cNvSpPr>
          <p:nvPr>
            <p:ph sz="half" idx="2"/>
          </p:nvPr>
        </p:nvSpPr>
        <p:spPr>
          <a:xfrm>
            <a:off x="8386139" y="3143438"/>
            <a:ext cx="3474621" cy="2780412"/>
          </a:xfrm>
        </p:spPr>
        <p:txBody>
          <a:bodyPr anchor="ctr">
            <a:normAutofit/>
          </a:bodyPr>
          <a:lstStyle/>
          <a:p>
            <a:endParaRPr lang="en-US" sz="2000"/>
          </a:p>
        </p:txBody>
      </p:sp>
    </p:spTree>
    <p:extLst>
      <p:ext uri="{BB962C8B-B14F-4D97-AF65-F5344CB8AC3E}">
        <p14:creationId xmlns:p14="http://schemas.microsoft.com/office/powerpoint/2010/main" val="2351318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2">
            <a:extLst>
              <a:ext uri="{FF2B5EF4-FFF2-40B4-BE49-F238E27FC236}">
                <a16:creationId xmlns:a16="http://schemas.microsoft.com/office/drawing/2014/main" id="{3EDD119B-6BFA-4C3F-90CE-97DAFD604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FA4A41-8A0C-65F9-4C72-D0EDE2917F92}"/>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en-US" sz="4800" kern="1200">
                <a:solidFill>
                  <a:schemeClr val="bg1"/>
                </a:solidFill>
                <a:latin typeface="+mj-lt"/>
                <a:ea typeface="+mj-ea"/>
                <a:cs typeface="+mj-cs"/>
              </a:rPr>
              <a:t>The Reentry Employment Opportunities (REO) Program </a:t>
            </a:r>
          </a:p>
        </p:txBody>
      </p:sp>
      <p:cxnSp>
        <p:nvCxnSpPr>
          <p:cNvPr id="25" name="Straight Connector 24">
            <a:extLst>
              <a:ext uri="{FF2B5EF4-FFF2-40B4-BE49-F238E27FC236}">
                <a16:creationId xmlns:a16="http://schemas.microsoft.com/office/drawing/2014/main" id="{DC1572D0-F0FD-4D84-8F82-DC59140EB9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70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1CAE5-AD7C-835A-7273-023161DA61F8}"/>
              </a:ext>
            </a:extLst>
          </p:cNvPr>
          <p:cNvSpPr>
            <a:spLocks noGrp="1"/>
          </p:cNvSpPr>
          <p:nvPr>
            <p:ph type="title"/>
          </p:nvPr>
        </p:nvSpPr>
        <p:spPr/>
        <p:txBody>
          <a:bodyPr/>
          <a:lstStyle/>
          <a:p>
            <a:r>
              <a:rPr lang="en-US" dirty="0"/>
              <a:t>What is REO? </a:t>
            </a:r>
          </a:p>
        </p:txBody>
      </p:sp>
      <p:sp>
        <p:nvSpPr>
          <p:cNvPr id="5" name="Content Placeholder 4">
            <a:extLst>
              <a:ext uri="{FF2B5EF4-FFF2-40B4-BE49-F238E27FC236}">
                <a16:creationId xmlns:a16="http://schemas.microsoft.com/office/drawing/2014/main" id="{7AE64890-E6F9-8F03-CFCD-DFE2888897D1}"/>
              </a:ext>
            </a:extLst>
          </p:cNvPr>
          <p:cNvSpPr>
            <a:spLocks noGrp="1"/>
          </p:cNvSpPr>
          <p:nvPr>
            <p:ph idx="1"/>
          </p:nvPr>
        </p:nvSpPr>
        <p:spPr/>
        <p:txBody>
          <a:bodyPr/>
          <a:lstStyle/>
          <a:p>
            <a:r>
              <a:rPr lang="en-US" dirty="0"/>
              <a:t>U.S. Department of Labor competitive grant program that funds community-based organizations and workforce systems to support effective approaches to supporting employment opportunities for individuals who are currently or formerly incarcerated.</a:t>
            </a:r>
          </a:p>
          <a:p>
            <a:r>
              <a:rPr lang="en-US" dirty="0"/>
              <a:t>Workforce Innovation and Opportunity Act (WIOA) Section 169 </a:t>
            </a:r>
          </a:p>
          <a:p>
            <a:endParaRPr lang="en-US" dirty="0"/>
          </a:p>
        </p:txBody>
      </p:sp>
    </p:spTree>
    <p:extLst>
      <p:ext uri="{BB962C8B-B14F-4D97-AF65-F5344CB8AC3E}">
        <p14:creationId xmlns:p14="http://schemas.microsoft.com/office/powerpoint/2010/main" val="4066802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DCBC-B86E-C6C1-56D0-0030FF017A31}"/>
              </a:ext>
            </a:extLst>
          </p:cNvPr>
          <p:cNvSpPr>
            <a:spLocks noGrp="1"/>
          </p:cNvSpPr>
          <p:nvPr>
            <p:ph type="title"/>
          </p:nvPr>
        </p:nvSpPr>
        <p:spPr/>
        <p:txBody>
          <a:bodyPr/>
          <a:lstStyle/>
          <a:p>
            <a:r>
              <a:rPr lang="en-US" dirty="0"/>
              <a:t>REO Funding, Services &amp; Eligibility  </a:t>
            </a:r>
          </a:p>
        </p:txBody>
      </p:sp>
      <p:sp>
        <p:nvSpPr>
          <p:cNvPr id="5" name="Content Placeholder 4">
            <a:extLst>
              <a:ext uri="{FF2B5EF4-FFF2-40B4-BE49-F238E27FC236}">
                <a16:creationId xmlns:a16="http://schemas.microsoft.com/office/drawing/2014/main" id="{F0D4136B-B1AC-44E6-1014-26A826391C50}"/>
              </a:ext>
            </a:extLst>
          </p:cNvPr>
          <p:cNvSpPr>
            <a:spLocks noGrp="1"/>
          </p:cNvSpPr>
          <p:nvPr>
            <p:ph idx="1"/>
          </p:nvPr>
        </p:nvSpPr>
        <p:spPr/>
        <p:txBody>
          <a:bodyPr/>
          <a:lstStyle/>
          <a:p>
            <a:r>
              <a:rPr lang="en-US" dirty="0"/>
              <a:t>Approximately 100 active REO grantees </a:t>
            </a:r>
          </a:p>
          <a:p>
            <a:r>
              <a:rPr lang="en-US" dirty="0"/>
              <a:t>FY 2022 Budget Appropriation - $102,079,000</a:t>
            </a:r>
          </a:p>
          <a:p>
            <a:r>
              <a:rPr lang="en-US" dirty="0"/>
              <a:t>Funding Priorities </a:t>
            </a:r>
          </a:p>
          <a:p>
            <a:pPr lvl="1"/>
            <a:r>
              <a:rPr lang="en-US" dirty="0"/>
              <a:t>Formerly incarcerated individuals and those who did not complete high school </a:t>
            </a:r>
          </a:p>
          <a:p>
            <a:pPr lvl="1"/>
            <a:r>
              <a:rPr lang="en-US" dirty="0"/>
              <a:t>Communities with high poverty and challenges with public safety </a:t>
            </a:r>
          </a:p>
          <a:p>
            <a:endParaRPr lang="en-US" dirty="0"/>
          </a:p>
          <a:p>
            <a:endParaRPr lang="en-US" dirty="0"/>
          </a:p>
        </p:txBody>
      </p:sp>
    </p:spTree>
    <p:extLst>
      <p:ext uri="{BB962C8B-B14F-4D97-AF65-F5344CB8AC3E}">
        <p14:creationId xmlns:p14="http://schemas.microsoft.com/office/powerpoint/2010/main" val="3318259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5827E-B186-1EC1-A950-7987942D1F62}"/>
              </a:ext>
            </a:extLst>
          </p:cNvPr>
          <p:cNvSpPr>
            <a:spLocks noGrp="1"/>
          </p:cNvSpPr>
          <p:nvPr>
            <p:ph type="title"/>
          </p:nvPr>
        </p:nvSpPr>
        <p:spPr/>
        <p:txBody>
          <a:bodyPr/>
          <a:lstStyle/>
          <a:p>
            <a:r>
              <a:rPr lang="en-US" dirty="0"/>
              <a:t>REO Funding, Services &amp; Eligibility </a:t>
            </a:r>
          </a:p>
        </p:txBody>
      </p:sp>
      <p:sp>
        <p:nvSpPr>
          <p:cNvPr id="5" name="Content Placeholder 4">
            <a:extLst>
              <a:ext uri="{FF2B5EF4-FFF2-40B4-BE49-F238E27FC236}">
                <a16:creationId xmlns:a16="http://schemas.microsoft.com/office/drawing/2014/main" id="{E22C2170-819C-1B51-22A8-8CECEEFA6ABA}"/>
              </a:ext>
            </a:extLst>
          </p:cNvPr>
          <p:cNvSpPr>
            <a:spLocks noGrp="1"/>
          </p:cNvSpPr>
          <p:nvPr>
            <p:ph idx="1"/>
          </p:nvPr>
        </p:nvSpPr>
        <p:spPr/>
        <p:txBody>
          <a:bodyPr>
            <a:normAutofit fontScale="92500" lnSpcReduction="10000"/>
          </a:bodyPr>
          <a:lstStyle/>
          <a:p>
            <a:r>
              <a:rPr lang="en-US" dirty="0"/>
              <a:t>Core Youth Services: </a:t>
            </a:r>
          </a:p>
          <a:p>
            <a:pPr lvl="1"/>
            <a:r>
              <a:rPr lang="en-US" dirty="0"/>
              <a:t>Post release services including: apprenticeships; case management; credit retrieval; diversion from adjudication; expungement of juvenile records; follow-up, ; high school diploma equivalency preparation; job placement; mentoring; occupational skills training; staff and leadership development activities; restorative justice opportunities; tutoring; work experience; and other supportive services.</a:t>
            </a:r>
          </a:p>
          <a:p>
            <a:r>
              <a:rPr lang="en-US" dirty="0"/>
              <a:t>Core Adult Services: </a:t>
            </a:r>
          </a:p>
          <a:p>
            <a:pPr lvl="1"/>
            <a:r>
              <a:rPr lang="en-US" dirty="0"/>
              <a:t>Adult projects focus on pre- and post-release services that include: apprenticeships; case management; career exploration through work experience and internships; employer connections; high school diploma equivalency preparation; job placement; legal assistance; mentoring; needs assessments; occupational training in in-demand industries; and pre-employment skill-building services. </a:t>
            </a:r>
          </a:p>
        </p:txBody>
      </p:sp>
    </p:spTree>
    <p:extLst>
      <p:ext uri="{BB962C8B-B14F-4D97-AF65-F5344CB8AC3E}">
        <p14:creationId xmlns:p14="http://schemas.microsoft.com/office/powerpoint/2010/main" val="66786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D259A6-E85C-68BA-4E2F-7F9BF78371C5}"/>
              </a:ext>
            </a:extLst>
          </p:cNvPr>
          <p:cNvSpPr>
            <a:spLocks noGrp="1"/>
          </p:cNvSpPr>
          <p:nvPr>
            <p:ph type="title"/>
          </p:nvPr>
        </p:nvSpPr>
        <p:spPr/>
        <p:txBody>
          <a:bodyPr/>
          <a:lstStyle/>
          <a:p>
            <a:r>
              <a:rPr lang="en-US" dirty="0"/>
              <a:t>REO Funding, Services &amp; Eligibility </a:t>
            </a:r>
          </a:p>
        </p:txBody>
      </p:sp>
      <p:sp>
        <p:nvSpPr>
          <p:cNvPr id="6" name="Content Placeholder 5">
            <a:extLst>
              <a:ext uri="{FF2B5EF4-FFF2-40B4-BE49-F238E27FC236}">
                <a16:creationId xmlns:a16="http://schemas.microsoft.com/office/drawing/2014/main" id="{244F99D5-9F43-019A-4C0C-FAD69730EEEF}"/>
              </a:ext>
            </a:extLst>
          </p:cNvPr>
          <p:cNvSpPr>
            <a:spLocks noGrp="1"/>
          </p:cNvSpPr>
          <p:nvPr>
            <p:ph idx="1"/>
          </p:nvPr>
        </p:nvSpPr>
        <p:spPr/>
        <p:txBody>
          <a:bodyPr/>
          <a:lstStyle/>
          <a:p>
            <a:r>
              <a:rPr lang="en-US" dirty="0"/>
              <a:t>Eligible/Target Populations:</a:t>
            </a:r>
          </a:p>
          <a:p>
            <a:pPr lvl="1"/>
            <a:r>
              <a:rPr lang="en-US" dirty="0"/>
              <a:t>Young Adult Programs</a:t>
            </a:r>
          </a:p>
          <a:p>
            <a:pPr lvl="2"/>
            <a:r>
              <a:rPr lang="en-US" dirty="0"/>
              <a:t>18-24 years old </a:t>
            </a:r>
          </a:p>
          <a:p>
            <a:pPr lvl="2"/>
            <a:r>
              <a:rPr lang="en-US" dirty="0"/>
              <a:t>At risk or have had involvement in the juvenile or adult criminal legal systems </a:t>
            </a:r>
          </a:p>
          <a:p>
            <a:pPr lvl="2"/>
            <a:r>
              <a:rPr lang="en-US" dirty="0"/>
              <a:t>Up to 10-percent of young adult participants left high school without a degree and have no systems-involvement </a:t>
            </a:r>
          </a:p>
          <a:p>
            <a:pPr lvl="1"/>
            <a:r>
              <a:rPr lang="en-US" dirty="0"/>
              <a:t>Adult Program </a:t>
            </a:r>
          </a:p>
          <a:p>
            <a:pPr lvl="2"/>
            <a:r>
              <a:rPr lang="en-US" dirty="0"/>
              <a:t>18 years old+ </a:t>
            </a:r>
          </a:p>
          <a:p>
            <a:pPr lvl="2"/>
            <a:r>
              <a:rPr lang="en-US" dirty="0"/>
              <a:t>Conviction and Incarceration as an adult </a:t>
            </a:r>
          </a:p>
        </p:txBody>
      </p:sp>
    </p:spTree>
    <p:extLst>
      <p:ext uri="{BB962C8B-B14F-4D97-AF65-F5344CB8AC3E}">
        <p14:creationId xmlns:p14="http://schemas.microsoft.com/office/powerpoint/2010/main" val="2738553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CA75-8C1D-0780-02B7-38DBF34D880C}"/>
              </a:ext>
            </a:extLst>
          </p:cNvPr>
          <p:cNvSpPr>
            <a:spLocks noGrp="1"/>
          </p:cNvSpPr>
          <p:nvPr>
            <p:ph type="title"/>
          </p:nvPr>
        </p:nvSpPr>
        <p:spPr/>
        <p:txBody>
          <a:bodyPr/>
          <a:lstStyle/>
          <a:p>
            <a:r>
              <a:rPr lang="en-US" dirty="0"/>
              <a:t>10 Strategies to Strengthen REO </a:t>
            </a:r>
          </a:p>
        </p:txBody>
      </p:sp>
      <p:sp>
        <p:nvSpPr>
          <p:cNvPr id="3" name="Content Placeholder 2">
            <a:extLst>
              <a:ext uri="{FF2B5EF4-FFF2-40B4-BE49-F238E27FC236}">
                <a16:creationId xmlns:a16="http://schemas.microsoft.com/office/drawing/2014/main" id="{CBBF20E2-1C74-F154-AFE9-89941CD00774}"/>
              </a:ext>
            </a:extLst>
          </p:cNvPr>
          <p:cNvSpPr>
            <a:spLocks noGrp="1"/>
          </p:cNvSpPr>
          <p:nvPr>
            <p:ph sz="half" idx="1"/>
          </p:nvPr>
        </p:nvSpPr>
        <p:spPr/>
        <p:txBody>
          <a:bodyPr/>
          <a:lstStyle/>
          <a:p>
            <a:r>
              <a:rPr lang="en-US" dirty="0"/>
              <a:t>1. Codify REO </a:t>
            </a:r>
          </a:p>
          <a:p>
            <a:r>
              <a:rPr lang="en-US" dirty="0"/>
              <a:t>2. Expand Program Eligibility </a:t>
            </a:r>
          </a:p>
          <a:p>
            <a:r>
              <a:rPr lang="en-US" dirty="0"/>
              <a:t>3. Prioritize Mentoring and Positive Youth Development</a:t>
            </a:r>
          </a:p>
          <a:p>
            <a:r>
              <a:rPr lang="en-US" dirty="0"/>
              <a:t>4. Center the voices of impacted individuals  </a:t>
            </a:r>
          </a:p>
          <a:p>
            <a:r>
              <a:rPr lang="en-US" dirty="0"/>
              <a:t>5. Targeted Communities Impacted by Systemic Divestment </a:t>
            </a:r>
          </a:p>
        </p:txBody>
      </p:sp>
      <p:pic>
        <p:nvPicPr>
          <p:cNvPr id="6" name="Content Placeholder 5" descr="Text&#10;&#10;Description automatically generated">
            <a:extLst>
              <a:ext uri="{FF2B5EF4-FFF2-40B4-BE49-F238E27FC236}">
                <a16:creationId xmlns:a16="http://schemas.microsoft.com/office/drawing/2014/main" id="{CAE57B31-42EE-BEEC-99C6-4A52535141A9}"/>
              </a:ext>
            </a:extLst>
          </p:cNvPr>
          <p:cNvPicPr>
            <a:picLocks noGrp="1" noChangeAspect="1"/>
          </p:cNvPicPr>
          <p:nvPr>
            <p:ph sz="half" idx="2"/>
          </p:nvPr>
        </p:nvPicPr>
        <p:blipFill>
          <a:blip r:embed="rId2"/>
          <a:stretch>
            <a:fillRect/>
          </a:stretch>
        </p:blipFill>
        <p:spPr>
          <a:xfrm>
            <a:off x="7229261" y="1886469"/>
            <a:ext cx="3067478" cy="3943900"/>
          </a:xfrm>
        </p:spPr>
      </p:pic>
    </p:spTree>
    <p:extLst>
      <p:ext uri="{BB962C8B-B14F-4D97-AF65-F5344CB8AC3E}">
        <p14:creationId xmlns:p14="http://schemas.microsoft.com/office/powerpoint/2010/main" val="79468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DB1BF-8001-37AC-6CD2-4298744772B9}"/>
              </a:ext>
            </a:extLst>
          </p:cNvPr>
          <p:cNvSpPr>
            <a:spLocks noGrp="1"/>
          </p:cNvSpPr>
          <p:nvPr>
            <p:ph type="title"/>
          </p:nvPr>
        </p:nvSpPr>
        <p:spPr/>
        <p:txBody>
          <a:bodyPr/>
          <a:lstStyle/>
          <a:p>
            <a:r>
              <a:rPr lang="en-US" dirty="0"/>
              <a:t>About Today’s Presentation</a:t>
            </a:r>
          </a:p>
        </p:txBody>
      </p:sp>
      <p:sp>
        <p:nvSpPr>
          <p:cNvPr id="5" name="Content Placeholder 4">
            <a:extLst>
              <a:ext uri="{FF2B5EF4-FFF2-40B4-BE49-F238E27FC236}">
                <a16:creationId xmlns:a16="http://schemas.microsoft.com/office/drawing/2014/main" id="{B4D8BBA5-4394-5258-5F25-AD71E1061751}"/>
              </a:ext>
            </a:extLst>
          </p:cNvPr>
          <p:cNvSpPr>
            <a:spLocks noGrp="1"/>
          </p:cNvSpPr>
          <p:nvPr>
            <p:ph sz="half" idx="1"/>
          </p:nvPr>
        </p:nvSpPr>
        <p:spPr/>
        <p:txBody>
          <a:bodyPr>
            <a:normAutofit fontScale="92500" lnSpcReduction="20000"/>
          </a:bodyPr>
          <a:lstStyle/>
          <a:p>
            <a:pPr marL="0" indent="0">
              <a:buNone/>
            </a:pPr>
            <a:r>
              <a:rPr lang="en-US" dirty="0"/>
              <a:t>In this session we will explore: </a:t>
            </a:r>
          </a:p>
          <a:p>
            <a:r>
              <a:rPr lang="en-US" dirty="0"/>
              <a:t>CLASP’s Community Repair Paradigm for Reentry </a:t>
            </a:r>
          </a:p>
          <a:p>
            <a:r>
              <a:rPr lang="en-US" dirty="0"/>
              <a:t>The U.S. Department of Labor’s Reentry Employment Opportunities Program </a:t>
            </a:r>
          </a:p>
          <a:p>
            <a:r>
              <a:rPr lang="en-US" dirty="0"/>
              <a:t>Recommendations that can better align REO with principles of community repair that can create conditions for systems transformation in local communities</a:t>
            </a:r>
          </a:p>
          <a:p>
            <a:endParaRPr lang="en-US" dirty="0"/>
          </a:p>
        </p:txBody>
      </p:sp>
      <p:pic>
        <p:nvPicPr>
          <p:cNvPr id="8" name="Content Placeholder 7" descr="A large white building with columns and a flag on top&#10;&#10;Description automatically generated with low confidence">
            <a:extLst>
              <a:ext uri="{FF2B5EF4-FFF2-40B4-BE49-F238E27FC236}">
                <a16:creationId xmlns:a16="http://schemas.microsoft.com/office/drawing/2014/main" id="{B027999B-6C83-E47E-7F61-EA7AA1234965}"/>
              </a:ext>
            </a:extLst>
          </p:cNvPr>
          <p:cNvPicPr>
            <a:picLocks noGrp="1" noChangeAspect="1"/>
          </p:cNvPicPr>
          <p:nvPr>
            <p:ph sz="half" idx="2"/>
          </p:nvPr>
        </p:nvPicPr>
        <p:blipFill>
          <a:blip r:embed="rId2"/>
          <a:stretch>
            <a:fillRect/>
          </a:stretch>
        </p:blipFill>
        <p:spPr>
          <a:xfrm>
            <a:off x="6172200" y="2131219"/>
            <a:ext cx="5181600" cy="3454400"/>
          </a:xfrm>
        </p:spPr>
      </p:pic>
    </p:spTree>
    <p:extLst>
      <p:ext uri="{BB962C8B-B14F-4D97-AF65-F5344CB8AC3E}">
        <p14:creationId xmlns:p14="http://schemas.microsoft.com/office/powerpoint/2010/main" val="2877835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F93D7-B210-9E42-E9A5-9D038A691D78}"/>
              </a:ext>
            </a:extLst>
          </p:cNvPr>
          <p:cNvSpPr>
            <a:spLocks noGrp="1"/>
          </p:cNvSpPr>
          <p:nvPr>
            <p:ph type="title"/>
          </p:nvPr>
        </p:nvSpPr>
        <p:spPr/>
        <p:txBody>
          <a:bodyPr/>
          <a:lstStyle/>
          <a:p>
            <a:r>
              <a:rPr lang="en-US" dirty="0"/>
              <a:t>10 Strategies to Strengthen REO </a:t>
            </a:r>
          </a:p>
        </p:txBody>
      </p:sp>
      <p:pic>
        <p:nvPicPr>
          <p:cNvPr id="6" name="Content Placeholder 5" descr="Text&#10;&#10;Description automatically generated">
            <a:extLst>
              <a:ext uri="{FF2B5EF4-FFF2-40B4-BE49-F238E27FC236}">
                <a16:creationId xmlns:a16="http://schemas.microsoft.com/office/drawing/2014/main" id="{EE8894B6-BA45-8494-F017-210A026C2961}"/>
              </a:ext>
            </a:extLst>
          </p:cNvPr>
          <p:cNvPicPr>
            <a:picLocks noGrp="1" noChangeAspect="1"/>
          </p:cNvPicPr>
          <p:nvPr>
            <p:ph sz="half" idx="1"/>
          </p:nvPr>
        </p:nvPicPr>
        <p:blipFill>
          <a:blip r:embed="rId2"/>
          <a:stretch>
            <a:fillRect/>
          </a:stretch>
        </p:blipFill>
        <p:spPr>
          <a:xfrm>
            <a:off x="1895261" y="1886469"/>
            <a:ext cx="3067478" cy="3943900"/>
          </a:xfrm>
        </p:spPr>
      </p:pic>
      <p:sp>
        <p:nvSpPr>
          <p:cNvPr id="4" name="Content Placeholder 3">
            <a:extLst>
              <a:ext uri="{FF2B5EF4-FFF2-40B4-BE49-F238E27FC236}">
                <a16:creationId xmlns:a16="http://schemas.microsoft.com/office/drawing/2014/main" id="{71E84623-7D63-D5C8-0600-B44B58AD86C4}"/>
              </a:ext>
            </a:extLst>
          </p:cNvPr>
          <p:cNvSpPr>
            <a:spLocks noGrp="1"/>
          </p:cNvSpPr>
          <p:nvPr>
            <p:ph sz="half" idx="2"/>
          </p:nvPr>
        </p:nvSpPr>
        <p:spPr/>
        <p:txBody>
          <a:bodyPr>
            <a:normAutofit fontScale="92500"/>
          </a:bodyPr>
          <a:lstStyle/>
          <a:p>
            <a:r>
              <a:rPr lang="en-US" dirty="0"/>
              <a:t>6. Culturally Responsive &amp; Equitable Practices</a:t>
            </a:r>
          </a:p>
          <a:p>
            <a:r>
              <a:rPr lang="en-US" dirty="0"/>
              <a:t>7. Job Quality Standards</a:t>
            </a:r>
          </a:p>
          <a:p>
            <a:r>
              <a:rPr lang="en-US" dirty="0"/>
              <a:t>8. Incentive Local Partnerships between Workforce and Social Service Agencies. </a:t>
            </a:r>
          </a:p>
          <a:p>
            <a:r>
              <a:rPr lang="en-US" dirty="0"/>
              <a:t>9. Evolve research and evaluation. </a:t>
            </a:r>
          </a:p>
          <a:p>
            <a:r>
              <a:rPr lang="en-US" dirty="0"/>
              <a:t>10. Including funding for technical assistance and capacity building. </a:t>
            </a:r>
          </a:p>
        </p:txBody>
      </p:sp>
    </p:spTree>
    <p:extLst>
      <p:ext uri="{BB962C8B-B14F-4D97-AF65-F5344CB8AC3E}">
        <p14:creationId xmlns:p14="http://schemas.microsoft.com/office/powerpoint/2010/main" val="3307354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DEBD04-FF32-43A5-E2C8-62B7B1F2A46F}"/>
              </a:ext>
            </a:extLst>
          </p:cNvPr>
          <p:cNvSpPr>
            <a:spLocks noGrp="1"/>
          </p:cNvSpPr>
          <p:nvPr>
            <p:ph type="title"/>
          </p:nvPr>
        </p:nvSpPr>
        <p:spPr>
          <a:xfrm>
            <a:off x="764949" y="3499076"/>
            <a:ext cx="6053558" cy="2424774"/>
          </a:xfrm>
        </p:spPr>
        <p:txBody>
          <a:bodyPr>
            <a:normAutofit/>
          </a:bodyPr>
          <a:lstStyle/>
          <a:p>
            <a:r>
              <a:rPr lang="en-US" sz="7200" dirty="0">
                <a:solidFill>
                  <a:srgbClr val="FFFFFF"/>
                </a:solidFill>
              </a:rPr>
              <a:t>Questions</a:t>
            </a:r>
          </a:p>
        </p:txBody>
      </p:sp>
      <p:sp>
        <p:nvSpPr>
          <p:cNvPr id="11" name="Freeform: Shape 10">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1D2A1DC-18A5-E24C-6DCE-9A0A189DF006}"/>
              </a:ext>
            </a:extLst>
          </p:cNvPr>
          <p:cNvSpPr>
            <a:spLocks noGrp="1"/>
          </p:cNvSpPr>
          <p:nvPr>
            <p:ph sz="half" idx="1"/>
          </p:nvPr>
        </p:nvSpPr>
        <p:spPr>
          <a:xfrm>
            <a:off x="4215161" y="356187"/>
            <a:ext cx="2878409" cy="1792281"/>
          </a:xfrm>
        </p:spPr>
        <p:txBody>
          <a:bodyPr anchor="ctr">
            <a:normAutofit/>
          </a:bodyPr>
          <a:lstStyle/>
          <a:p>
            <a:endParaRPr lang="en-US" sz="2000"/>
          </a:p>
        </p:txBody>
      </p:sp>
      <p:sp>
        <p:nvSpPr>
          <p:cNvPr id="17" name="Freeform: Shape 16">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5098DB5E-E324-98F1-FE44-258C9E3B1C82}"/>
              </a:ext>
            </a:extLst>
          </p:cNvPr>
          <p:cNvSpPr>
            <a:spLocks noGrp="1"/>
          </p:cNvSpPr>
          <p:nvPr>
            <p:ph sz="half" idx="2"/>
          </p:nvPr>
        </p:nvSpPr>
        <p:spPr>
          <a:xfrm>
            <a:off x="8386139" y="3143438"/>
            <a:ext cx="3474621" cy="2780412"/>
          </a:xfrm>
        </p:spPr>
        <p:txBody>
          <a:bodyPr anchor="ctr">
            <a:normAutofit/>
          </a:bodyPr>
          <a:lstStyle/>
          <a:p>
            <a:endParaRPr lang="en-US" sz="2000"/>
          </a:p>
        </p:txBody>
      </p:sp>
    </p:spTree>
    <p:extLst>
      <p:ext uri="{BB962C8B-B14F-4D97-AF65-F5344CB8AC3E}">
        <p14:creationId xmlns:p14="http://schemas.microsoft.com/office/powerpoint/2010/main" val="3060515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DD119B-6BFA-4C3F-90CE-97DAFD604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C8FC10-0172-7059-1D8A-44D4C3EA898D}"/>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en-US" sz="4800" kern="1200">
                <a:solidFill>
                  <a:schemeClr val="bg1"/>
                </a:solidFill>
                <a:latin typeface="+mj-lt"/>
                <a:ea typeface="+mj-ea"/>
                <a:cs typeface="+mj-cs"/>
              </a:rPr>
              <a:t>Aligning REO with Community Repair: An Interactive Workshop on the Future of REO</a:t>
            </a:r>
          </a:p>
        </p:txBody>
      </p:sp>
      <p:cxnSp>
        <p:nvCxnSpPr>
          <p:cNvPr id="9" name="Straight Connector 8">
            <a:extLst>
              <a:ext uri="{FF2B5EF4-FFF2-40B4-BE49-F238E27FC236}">
                <a16:creationId xmlns:a16="http://schemas.microsoft.com/office/drawing/2014/main" id="{DC1572D0-F0FD-4D84-8F82-DC59140EB9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250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15DD2-CF80-926F-D302-98B2BD54AD1E}"/>
              </a:ext>
            </a:extLst>
          </p:cNvPr>
          <p:cNvSpPr>
            <a:spLocks noGrp="1"/>
          </p:cNvSpPr>
          <p:nvPr>
            <p:ph type="title"/>
          </p:nvPr>
        </p:nvSpPr>
        <p:spPr/>
        <p:txBody>
          <a:bodyPr/>
          <a:lstStyle/>
          <a:p>
            <a:r>
              <a:rPr lang="en-US" dirty="0"/>
              <a:t>Congressional Activity: REO Codification</a:t>
            </a:r>
          </a:p>
        </p:txBody>
      </p:sp>
      <p:sp>
        <p:nvSpPr>
          <p:cNvPr id="4" name="Content Placeholder 3">
            <a:extLst>
              <a:ext uri="{FF2B5EF4-FFF2-40B4-BE49-F238E27FC236}">
                <a16:creationId xmlns:a16="http://schemas.microsoft.com/office/drawing/2014/main" id="{B3157D20-FACB-9F93-CC44-2F5F84A9B504}"/>
              </a:ext>
            </a:extLst>
          </p:cNvPr>
          <p:cNvSpPr>
            <a:spLocks noGrp="1"/>
          </p:cNvSpPr>
          <p:nvPr>
            <p:ph idx="1"/>
          </p:nvPr>
        </p:nvSpPr>
        <p:spPr/>
        <p:txBody>
          <a:bodyPr/>
          <a:lstStyle/>
          <a:p>
            <a:endParaRPr lang="en-US" dirty="0"/>
          </a:p>
          <a:p>
            <a:pPr lvl="1"/>
            <a:endParaRPr lang="en-US" dirty="0"/>
          </a:p>
        </p:txBody>
      </p:sp>
      <p:sp>
        <p:nvSpPr>
          <p:cNvPr id="6" name="Text Placeholder 5">
            <a:extLst>
              <a:ext uri="{FF2B5EF4-FFF2-40B4-BE49-F238E27FC236}">
                <a16:creationId xmlns:a16="http://schemas.microsoft.com/office/drawing/2014/main" id="{3DA41F0C-9973-AD03-E0F5-64D10946CE0A}"/>
              </a:ext>
            </a:extLst>
          </p:cNvPr>
          <p:cNvSpPr>
            <a:spLocks noGrp="1"/>
          </p:cNvSpPr>
          <p:nvPr>
            <p:ph type="body" sz="half" idx="2"/>
          </p:nvPr>
        </p:nvSpPr>
        <p:spPr/>
        <p:txBody>
          <a:bodyPr>
            <a:normAutofit/>
          </a:bodyPr>
          <a:lstStyle/>
          <a:p>
            <a:endParaRPr lang="en-US" dirty="0"/>
          </a:p>
          <a:p>
            <a:r>
              <a:rPr lang="en-US" sz="2800" dirty="0"/>
              <a:t>Reentry Employment Opportunities Act of 2020 (Senate Bill 4387)</a:t>
            </a:r>
          </a:p>
          <a:p>
            <a:endParaRPr lang="en-US" sz="2800" dirty="0"/>
          </a:p>
          <a:p>
            <a:r>
              <a:rPr lang="en-US" sz="2800" dirty="0"/>
              <a:t>Workforce Innovation and Opportunity Act of 2022 (House Bill 7309)</a:t>
            </a:r>
          </a:p>
          <a:p>
            <a:endParaRPr lang="en-US" dirty="0"/>
          </a:p>
        </p:txBody>
      </p:sp>
      <p:pic>
        <p:nvPicPr>
          <p:cNvPr id="8" name="Picture 7" descr="Table&#10;&#10;Description automatically generated">
            <a:extLst>
              <a:ext uri="{FF2B5EF4-FFF2-40B4-BE49-F238E27FC236}">
                <a16:creationId xmlns:a16="http://schemas.microsoft.com/office/drawing/2014/main" id="{F6F099B8-DC89-1192-6FFD-50AE59F43F96}"/>
              </a:ext>
            </a:extLst>
          </p:cNvPr>
          <p:cNvPicPr>
            <a:picLocks noChangeAspect="1"/>
          </p:cNvPicPr>
          <p:nvPr/>
        </p:nvPicPr>
        <p:blipFill>
          <a:blip r:embed="rId2"/>
          <a:stretch>
            <a:fillRect/>
          </a:stretch>
        </p:blipFill>
        <p:spPr>
          <a:xfrm>
            <a:off x="6096000" y="987424"/>
            <a:ext cx="4847438" cy="4541094"/>
          </a:xfrm>
          <a:prstGeom prst="rect">
            <a:avLst/>
          </a:prstGeom>
        </p:spPr>
      </p:pic>
    </p:spTree>
    <p:extLst>
      <p:ext uri="{BB962C8B-B14F-4D97-AF65-F5344CB8AC3E}">
        <p14:creationId xmlns:p14="http://schemas.microsoft.com/office/powerpoint/2010/main" val="900191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6124-CE6C-40B7-F479-6304214D52D2}"/>
              </a:ext>
            </a:extLst>
          </p:cNvPr>
          <p:cNvSpPr>
            <a:spLocks noGrp="1"/>
          </p:cNvSpPr>
          <p:nvPr>
            <p:ph type="title"/>
          </p:nvPr>
        </p:nvSpPr>
        <p:spPr/>
        <p:txBody>
          <a:bodyPr/>
          <a:lstStyle/>
          <a:p>
            <a:r>
              <a:rPr lang="en-US" dirty="0"/>
              <a:t>Question 1: </a:t>
            </a:r>
          </a:p>
        </p:txBody>
      </p:sp>
      <p:sp>
        <p:nvSpPr>
          <p:cNvPr id="3" name="Content Placeholder 2">
            <a:extLst>
              <a:ext uri="{FF2B5EF4-FFF2-40B4-BE49-F238E27FC236}">
                <a16:creationId xmlns:a16="http://schemas.microsoft.com/office/drawing/2014/main" id="{2964AE9B-1E08-F357-213F-E26140E49CAB}"/>
              </a:ext>
            </a:extLst>
          </p:cNvPr>
          <p:cNvSpPr>
            <a:spLocks noGrp="1"/>
          </p:cNvSpPr>
          <p:nvPr>
            <p:ph idx="1"/>
          </p:nvPr>
        </p:nvSpPr>
        <p:spPr/>
        <p:txBody>
          <a:bodyPr/>
          <a:lstStyle/>
          <a:p>
            <a:r>
              <a:rPr lang="en-US" dirty="0"/>
              <a:t>Eligibility: If REO were to be codified, should participant eligibility be expanded to better align with program needs? If so, what populations should be included that are currently excluded?</a:t>
            </a:r>
          </a:p>
        </p:txBody>
      </p:sp>
    </p:spTree>
    <p:extLst>
      <p:ext uri="{BB962C8B-B14F-4D97-AF65-F5344CB8AC3E}">
        <p14:creationId xmlns:p14="http://schemas.microsoft.com/office/powerpoint/2010/main" val="4113584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D6CA4-5FC4-2182-FE9D-76066F9F24DF}"/>
              </a:ext>
            </a:extLst>
          </p:cNvPr>
          <p:cNvSpPr>
            <a:spLocks noGrp="1"/>
          </p:cNvSpPr>
          <p:nvPr>
            <p:ph type="title"/>
          </p:nvPr>
        </p:nvSpPr>
        <p:spPr/>
        <p:txBody>
          <a:bodyPr/>
          <a:lstStyle/>
          <a:p>
            <a:r>
              <a:rPr lang="en-US" dirty="0"/>
              <a:t>Question 2: </a:t>
            </a:r>
          </a:p>
        </p:txBody>
      </p:sp>
      <p:sp>
        <p:nvSpPr>
          <p:cNvPr id="3" name="Content Placeholder 2">
            <a:extLst>
              <a:ext uri="{FF2B5EF4-FFF2-40B4-BE49-F238E27FC236}">
                <a16:creationId xmlns:a16="http://schemas.microsoft.com/office/drawing/2014/main" id="{DAC22A7A-381A-83CF-7126-7545598F8851}"/>
              </a:ext>
            </a:extLst>
          </p:cNvPr>
          <p:cNvSpPr>
            <a:spLocks noGrp="1"/>
          </p:cNvSpPr>
          <p:nvPr>
            <p:ph idx="1"/>
          </p:nvPr>
        </p:nvSpPr>
        <p:spPr/>
        <p:txBody>
          <a:bodyPr/>
          <a:lstStyle/>
          <a:p>
            <a:r>
              <a:rPr lang="en-US" dirty="0"/>
              <a:t>Funding &amp; Data: What criteria should be used to determine the level of formula funding that is made available to communities? What data sources would be most helpful in determining the scope of need in a community?</a:t>
            </a:r>
          </a:p>
        </p:txBody>
      </p:sp>
    </p:spTree>
    <p:extLst>
      <p:ext uri="{BB962C8B-B14F-4D97-AF65-F5344CB8AC3E}">
        <p14:creationId xmlns:p14="http://schemas.microsoft.com/office/powerpoint/2010/main" val="1474159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548C5-F4B0-7F69-93F0-67EEB06586CA}"/>
              </a:ext>
            </a:extLst>
          </p:cNvPr>
          <p:cNvSpPr>
            <a:spLocks noGrp="1"/>
          </p:cNvSpPr>
          <p:nvPr>
            <p:ph type="title"/>
          </p:nvPr>
        </p:nvSpPr>
        <p:spPr/>
        <p:txBody>
          <a:bodyPr/>
          <a:lstStyle/>
          <a:p>
            <a:r>
              <a:rPr lang="en-US" dirty="0"/>
              <a:t>Question 3: </a:t>
            </a:r>
          </a:p>
        </p:txBody>
      </p:sp>
      <p:sp>
        <p:nvSpPr>
          <p:cNvPr id="3" name="Content Placeholder 2">
            <a:extLst>
              <a:ext uri="{FF2B5EF4-FFF2-40B4-BE49-F238E27FC236}">
                <a16:creationId xmlns:a16="http://schemas.microsoft.com/office/drawing/2014/main" id="{3C706CC9-42C8-F0DC-2EEA-1FC5E38A20D5}"/>
              </a:ext>
            </a:extLst>
          </p:cNvPr>
          <p:cNvSpPr>
            <a:spLocks noGrp="1"/>
          </p:cNvSpPr>
          <p:nvPr>
            <p:ph idx="1"/>
          </p:nvPr>
        </p:nvSpPr>
        <p:spPr/>
        <p:txBody>
          <a:bodyPr/>
          <a:lstStyle/>
          <a:p>
            <a:r>
              <a:rPr lang="en-US" dirty="0"/>
              <a:t>Anti-Carceral Policy Design: How can policymakers improve the REO program design to ensure that dollars are used to reduce the carceral footprint in communities of color, rather than expand the scope of corrections and law enforcement in those communities? </a:t>
            </a:r>
          </a:p>
        </p:txBody>
      </p:sp>
    </p:spTree>
    <p:extLst>
      <p:ext uri="{BB962C8B-B14F-4D97-AF65-F5344CB8AC3E}">
        <p14:creationId xmlns:p14="http://schemas.microsoft.com/office/powerpoint/2010/main" val="4103175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20">
            <a:extLst>
              <a:ext uri="{FF2B5EF4-FFF2-40B4-BE49-F238E27FC236}">
                <a16:creationId xmlns:a16="http://schemas.microsoft.com/office/drawing/2014/main" id="{26CAED0A-2A45-4C9C-BCDD-21A8A092C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92F3B6-8A44-14E8-01AB-EDA1E0F8B55D}"/>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a:solidFill>
                  <a:schemeClr val="tx1"/>
                </a:solidFill>
                <a:latin typeface="+mj-lt"/>
                <a:ea typeface="+mj-ea"/>
                <a:cs typeface="+mj-cs"/>
              </a:rPr>
              <a:t>Resources</a:t>
            </a:r>
          </a:p>
        </p:txBody>
      </p:sp>
      <p:sp>
        <p:nvSpPr>
          <p:cNvPr id="44" name="Rectangle 2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DD5E35BC-3AC6-D1D0-398F-FCEC071FBB69}"/>
              </a:ext>
            </a:extLst>
          </p:cNvPr>
          <p:cNvSpPr>
            <a:spLocks noGrp="1"/>
          </p:cNvSpPr>
          <p:nvPr>
            <p:ph type="body" sz="half" idx="2"/>
          </p:nvPr>
        </p:nvSpPr>
        <p:spPr>
          <a:xfrm>
            <a:off x="793660" y="2599509"/>
            <a:ext cx="4160725" cy="3598989"/>
          </a:xfrm>
        </p:spPr>
        <p:txBody>
          <a:bodyPr vert="horz" lIns="91440" tIns="45720" rIns="91440" bIns="45720" rtlCol="0" anchor="ctr">
            <a:normAutofit/>
          </a:bodyPr>
          <a:lstStyle/>
          <a:p>
            <a:pPr indent="-228600">
              <a:buFont typeface="Arial" panose="020B0604020202020204" pitchFamily="34" charset="0"/>
              <a:buChar char="•"/>
            </a:pPr>
            <a:r>
              <a:rPr lang="en-US" i="1">
                <a:solidFill>
                  <a:schemeClr val="tx1"/>
                </a:solidFill>
              </a:rPr>
              <a:t>Relocating Reentry: Divesting from Community Supervision, Investing in “Community Repair” </a:t>
            </a:r>
            <a:r>
              <a:rPr lang="en-US" i="1">
                <a:solidFill>
                  <a:schemeClr val="tx1"/>
                </a:solidFill>
                <a:hlinkClick r:id="rId2"/>
              </a:rPr>
              <a:t>https://www.clasp.org/publications/report/brief/relocating-reentry-divesting-from-community-supervision-investing-in-community-repair/</a:t>
            </a:r>
            <a:r>
              <a:rPr lang="en-US" i="1">
                <a:solidFill>
                  <a:schemeClr val="tx1"/>
                </a:solidFill>
              </a:rPr>
              <a:t> </a:t>
            </a:r>
          </a:p>
          <a:p>
            <a:pPr indent="-228600">
              <a:buFont typeface="Arial" panose="020B0604020202020204" pitchFamily="34" charset="0"/>
              <a:buChar char="•"/>
            </a:pPr>
            <a:endParaRPr lang="en-US" i="1">
              <a:solidFill>
                <a:schemeClr val="tx1"/>
              </a:solidFill>
            </a:endParaRPr>
          </a:p>
          <a:p>
            <a:pPr indent="-228600">
              <a:buFont typeface="Arial" panose="020B0604020202020204" pitchFamily="34" charset="0"/>
              <a:buChar char="•"/>
            </a:pPr>
            <a:r>
              <a:rPr lang="en-US" i="1">
                <a:solidFill>
                  <a:schemeClr val="tx1"/>
                </a:solidFill>
              </a:rPr>
              <a:t>Recommendations for Strengthening the Reentry Employment Opportunities Program </a:t>
            </a:r>
            <a:r>
              <a:rPr lang="en-US" i="1">
                <a:solidFill>
                  <a:schemeClr val="tx1"/>
                </a:solidFill>
                <a:hlinkClick r:id="rId3"/>
              </a:rPr>
              <a:t>https://www.clasp.org/publications/report/brief/recommendations-for-strengthening-the-reentry-employment-opportunities-program/</a:t>
            </a:r>
            <a:r>
              <a:rPr lang="en-US" i="1">
                <a:solidFill>
                  <a:schemeClr val="tx1"/>
                </a:solidFill>
              </a:rPr>
              <a:t>  </a:t>
            </a:r>
          </a:p>
        </p:txBody>
      </p:sp>
      <p:pic>
        <p:nvPicPr>
          <p:cNvPr id="7" name="Content Placeholder 6" descr="Graphical user interface&#10;&#10;Description automatically generated with medium confidence">
            <a:extLst>
              <a:ext uri="{FF2B5EF4-FFF2-40B4-BE49-F238E27FC236}">
                <a16:creationId xmlns:a16="http://schemas.microsoft.com/office/drawing/2014/main" id="{A527C039-1BB4-BF00-35AB-8EEC4ADB35FD}"/>
              </a:ext>
            </a:extLst>
          </p:cNvPr>
          <p:cNvPicPr>
            <a:picLocks noGrp="1" noChangeAspect="1"/>
          </p:cNvPicPr>
          <p:nvPr>
            <p:ph idx="1"/>
          </p:nvPr>
        </p:nvPicPr>
        <p:blipFill rotWithShape="1">
          <a:blip r:embed="rId4"/>
          <a:srcRect l="874" r="4" b="4"/>
          <a:stretch/>
        </p:blipFill>
        <p:spPr>
          <a:xfrm>
            <a:off x="5418759" y="2559047"/>
            <a:ext cx="2741805" cy="3639451"/>
          </a:xfrm>
          <a:prstGeom prst="rect">
            <a:avLst/>
          </a:prstGeom>
        </p:spPr>
      </p:pic>
      <p:pic>
        <p:nvPicPr>
          <p:cNvPr id="9" name="Picture 8" descr="Text&#10;&#10;Description automatically generated">
            <a:extLst>
              <a:ext uri="{FF2B5EF4-FFF2-40B4-BE49-F238E27FC236}">
                <a16:creationId xmlns:a16="http://schemas.microsoft.com/office/drawing/2014/main" id="{AA863598-8AED-8F70-A1BD-D96DF8747A74}"/>
              </a:ext>
            </a:extLst>
          </p:cNvPr>
          <p:cNvPicPr>
            <a:picLocks noChangeAspect="1"/>
          </p:cNvPicPr>
          <p:nvPr/>
        </p:nvPicPr>
        <p:blipFill rotWithShape="1">
          <a:blip r:embed="rId5"/>
          <a:srcRect l="3076" r="1" b="1"/>
          <a:stretch/>
        </p:blipFill>
        <p:spPr>
          <a:xfrm>
            <a:off x="8412616" y="2559047"/>
            <a:ext cx="2743620" cy="3639451"/>
          </a:xfrm>
          <a:prstGeom prst="rect">
            <a:avLst/>
          </a:prstGeom>
        </p:spPr>
      </p:pic>
      <p:sp>
        <p:nvSpPr>
          <p:cNvPr id="27" name="Rectangle 2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9099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81B761-E021-3752-25A8-101BBECDBE4F}"/>
              </a:ext>
            </a:extLst>
          </p:cNvPr>
          <p:cNvSpPr txBox="1"/>
          <p:nvPr/>
        </p:nvSpPr>
        <p:spPr>
          <a:xfrm>
            <a:off x="3195685" y="2228672"/>
            <a:ext cx="6202837" cy="1631216"/>
          </a:xfrm>
          <a:prstGeom prst="rect">
            <a:avLst/>
          </a:prstGeom>
          <a:noFill/>
        </p:spPr>
        <p:txBody>
          <a:bodyPr wrap="square" rtlCol="0">
            <a:spAutoFit/>
          </a:bodyPr>
          <a:lstStyle/>
          <a:p>
            <a:r>
              <a:rPr lang="en-US" sz="10000" dirty="0">
                <a:solidFill>
                  <a:srgbClr val="9CCD64"/>
                </a:solidFill>
              </a:rPr>
              <a:t>Thank You!</a:t>
            </a:r>
          </a:p>
        </p:txBody>
      </p:sp>
    </p:spTree>
    <p:extLst>
      <p:ext uri="{BB962C8B-B14F-4D97-AF65-F5344CB8AC3E}">
        <p14:creationId xmlns:p14="http://schemas.microsoft.com/office/powerpoint/2010/main" val="1395796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6E89DB-B37A-90C2-3EF7-64EDA2598585}"/>
              </a:ext>
            </a:extLst>
          </p:cNvPr>
          <p:cNvSpPr txBox="1"/>
          <p:nvPr/>
        </p:nvSpPr>
        <p:spPr>
          <a:xfrm>
            <a:off x="6381949" y="578904"/>
            <a:ext cx="5810052" cy="646331"/>
          </a:xfrm>
          <a:prstGeom prst="rect">
            <a:avLst/>
          </a:prstGeom>
          <a:noFill/>
        </p:spPr>
        <p:txBody>
          <a:bodyPr wrap="square" rtlCol="0">
            <a:spAutoFit/>
          </a:bodyPr>
          <a:lstStyle/>
          <a:p>
            <a:r>
              <a:rPr lang="en-US" sz="3600" dirty="0">
                <a:solidFill>
                  <a:schemeClr val="bg1"/>
                </a:solidFill>
              </a:rPr>
              <a:t>Speaker Contact Information</a:t>
            </a:r>
          </a:p>
        </p:txBody>
      </p:sp>
      <p:sp>
        <p:nvSpPr>
          <p:cNvPr id="3" name="TextBox 2">
            <a:extLst>
              <a:ext uri="{FF2B5EF4-FFF2-40B4-BE49-F238E27FC236}">
                <a16:creationId xmlns:a16="http://schemas.microsoft.com/office/drawing/2014/main" id="{B2862D9C-BCE8-174B-D2CE-8FB7453843D7}"/>
              </a:ext>
            </a:extLst>
          </p:cNvPr>
          <p:cNvSpPr txBox="1"/>
          <p:nvPr/>
        </p:nvSpPr>
        <p:spPr>
          <a:xfrm>
            <a:off x="6381949" y="2071149"/>
            <a:ext cx="5590094" cy="523220"/>
          </a:xfrm>
          <a:prstGeom prst="rect">
            <a:avLst/>
          </a:prstGeom>
          <a:noFill/>
        </p:spPr>
        <p:txBody>
          <a:bodyPr wrap="square" rtlCol="0" anchor="ctr">
            <a:spAutoFit/>
          </a:bodyPr>
          <a:lstStyle/>
          <a:p>
            <a:pPr algn="ctr"/>
            <a:r>
              <a:rPr lang="en-US" sz="2800" dirty="0"/>
              <a:t>Clarence Okoh | cokoh@clasp.org</a:t>
            </a:r>
          </a:p>
        </p:txBody>
      </p:sp>
    </p:spTree>
    <p:extLst>
      <p:ext uri="{BB962C8B-B14F-4D97-AF65-F5344CB8AC3E}">
        <p14:creationId xmlns:p14="http://schemas.microsoft.com/office/powerpoint/2010/main" val="2675708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62319-2569-4D7E-7349-E0F7EB33B1DC}"/>
              </a:ext>
            </a:extLst>
          </p:cNvPr>
          <p:cNvSpPr>
            <a:spLocks noGrp="1"/>
          </p:cNvSpPr>
          <p:nvPr>
            <p:ph type="title"/>
          </p:nvPr>
        </p:nvSpPr>
        <p:spPr/>
        <p:txBody>
          <a:bodyPr/>
          <a:lstStyle/>
          <a:p>
            <a:r>
              <a:rPr lang="en-US"/>
              <a:t>About CLASP</a:t>
            </a:r>
            <a:endParaRPr lang="en-US" dirty="0"/>
          </a:p>
        </p:txBody>
      </p:sp>
      <p:sp>
        <p:nvSpPr>
          <p:cNvPr id="3" name="Content Placeholder 2">
            <a:extLst>
              <a:ext uri="{FF2B5EF4-FFF2-40B4-BE49-F238E27FC236}">
                <a16:creationId xmlns:a16="http://schemas.microsoft.com/office/drawing/2014/main" id="{2139A405-1AE2-8F6A-657C-1C45F1F2A77B}"/>
              </a:ext>
            </a:extLst>
          </p:cNvPr>
          <p:cNvSpPr>
            <a:spLocks noGrp="1"/>
          </p:cNvSpPr>
          <p:nvPr>
            <p:ph idx="1"/>
          </p:nvPr>
        </p:nvSpPr>
        <p:spPr/>
        <p:txBody>
          <a:bodyPr>
            <a:normAutofit fontScale="85000" lnSpcReduction="20000"/>
          </a:bodyPr>
          <a:lstStyle/>
          <a:p>
            <a:r>
              <a:rPr lang="en-US" sz="3200" dirty="0"/>
              <a:t>The Center for Law and Social Policy (CLASP) is a national, nonpartisan, antipoverty organization advancing policy solutions for people with low-incomes and communities of color.</a:t>
            </a:r>
          </a:p>
          <a:p>
            <a:r>
              <a:rPr lang="en-US" sz="3200" dirty="0"/>
              <a:t>We work at the federal, state, and local levels to build power with low-income communities of color across multiple issue areas including: youth justice, mental health, child care &amp; early education, worker justice, income and work supports &amp; immigrant families.</a:t>
            </a:r>
          </a:p>
          <a:p>
            <a:r>
              <a:rPr lang="en-US" sz="3200" dirty="0"/>
              <a:t>Beginning in 2015, CLASP has pursued a cross-disciplinary body of work that explores the relationship between mass criminalization, poverty, and state violence. CLASP remains committed to co-creating anti-carceral public policies that build holistic models of public safety and upward economic mobility. </a:t>
            </a:r>
          </a:p>
          <a:p>
            <a:endParaRPr lang="en-US" dirty="0"/>
          </a:p>
          <a:p>
            <a:endParaRPr lang="en-US" dirty="0"/>
          </a:p>
          <a:p>
            <a:endParaRPr lang="en-US" dirty="0"/>
          </a:p>
        </p:txBody>
      </p:sp>
      <p:pic>
        <p:nvPicPr>
          <p:cNvPr id="5" name="Picture 4" descr="A picture containing text, sign&#10;&#10;Description automatically generated">
            <a:extLst>
              <a:ext uri="{FF2B5EF4-FFF2-40B4-BE49-F238E27FC236}">
                <a16:creationId xmlns:a16="http://schemas.microsoft.com/office/drawing/2014/main" id="{070646A0-D1B2-B9DF-57C3-71B394D3EF6C}"/>
              </a:ext>
            </a:extLst>
          </p:cNvPr>
          <p:cNvPicPr>
            <a:picLocks noChangeAspect="1"/>
          </p:cNvPicPr>
          <p:nvPr/>
        </p:nvPicPr>
        <p:blipFill>
          <a:blip r:embed="rId2"/>
          <a:stretch>
            <a:fillRect/>
          </a:stretch>
        </p:blipFill>
        <p:spPr>
          <a:xfrm>
            <a:off x="8631625" y="901254"/>
            <a:ext cx="2596901" cy="789434"/>
          </a:xfrm>
          <a:prstGeom prst="rect">
            <a:avLst/>
          </a:prstGeom>
        </p:spPr>
      </p:pic>
    </p:spTree>
    <p:extLst>
      <p:ext uri="{BB962C8B-B14F-4D97-AF65-F5344CB8AC3E}">
        <p14:creationId xmlns:p14="http://schemas.microsoft.com/office/powerpoint/2010/main" val="1982040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7A613-307F-0953-DA6D-93960A104A59}"/>
              </a:ext>
            </a:extLst>
          </p:cNvPr>
          <p:cNvSpPr>
            <a:spLocks noGrp="1"/>
          </p:cNvSpPr>
          <p:nvPr>
            <p:ph type="title"/>
          </p:nvPr>
        </p:nvSpPr>
        <p:spPr/>
        <p:txBody>
          <a:bodyPr/>
          <a:lstStyle/>
          <a:p>
            <a:r>
              <a:rPr lang="en-US" dirty="0"/>
              <a:t>About Clarence </a:t>
            </a:r>
          </a:p>
        </p:txBody>
      </p:sp>
      <p:sp>
        <p:nvSpPr>
          <p:cNvPr id="5" name="Content Placeholder 4">
            <a:extLst>
              <a:ext uri="{FF2B5EF4-FFF2-40B4-BE49-F238E27FC236}">
                <a16:creationId xmlns:a16="http://schemas.microsoft.com/office/drawing/2014/main" id="{8AB6335A-6946-35F3-1940-7542B325DFF5}"/>
              </a:ext>
            </a:extLst>
          </p:cNvPr>
          <p:cNvSpPr>
            <a:spLocks noGrp="1"/>
          </p:cNvSpPr>
          <p:nvPr>
            <p:ph idx="1"/>
          </p:nvPr>
        </p:nvSpPr>
        <p:spPr/>
        <p:txBody>
          <a:bodyPr/>
          <a:lstStyle/>
          <a:p>
            <a:endParaRPr lang="en-US" dirty="0"/>
          </a:p>
        </p:txBody>
      </p:sp>
      <p:sp>
        <p:nvSpPr>
          <p:cNvPr id="6" name="Text Placeholder 5">
            <a:extLst>
              <a:ext uri="{FF2B5EF4-FFF2-40B4-BE49-F238E27FC236}">
                <a16:creationId xmlns:a16="http://schemas.microsoft.com/office/drawing/2014/main" id="{149D9FA3-30FA-087A-585E-5FD85FBB7725}"/>
              </a:ext>
            </a:extLst>
          </p:cNvPr>
          <p:cNvSpPr>
            <a:spLocks noGrp="1"/>
          </p:cNvSpPr>
          <p:nvPr>
            <p:ph type="body" sz="half" idx="2"/>
          </p:nvPr>
        </p:nvSpPr>
        <p:spPr>
          <a:xfrm>
            <a:off x="839788" y="2057400"/>
            <a:ext cx="5015580" cy="3811588"/>
          </a:xfrm>
        </p:spPr>
        <p:txBody>
          <a:bodyPr>
            <a:normAutofit/>
          </a:bodyPr>
          <a:lstStyle/>
          <a:p>
            <a:r>
              <a:rPr lang="en-US" sz="2400" dirty="0"/>
              <a:t>Clarence Okoh is a civil rights attorney and racial justice advocate whose work addresses the impact of mass criminalization and systemic divestment in Black communities, with a particular focus on Black youth and young adults. Clarence is currently Senior Policy Counsel for Justice at the Center for Law and Social Policy. He is also a Just Tech Fellow for the Social Science Research Council. </a:t>
            </a:r>
          </a:p>
        </p:txBody>
      </p:sp>
    </p:spTree>
    <p:extLst>
      <p:ext uri="{BB962C8B-B14F-4D97-AF65-F5344CB8AC3E}">
        <p14:creationId xmlns:p14="http://schemas.microsoft.com/office/powerpoint/2010/main" val="279769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1FD16-5FEC-8EBF-8C9D-149CE543C075}"/>
              </a:ext>
            </a:extLst>
          </p:cNvPr>
          <p:cNvSpPr>
            <a:spLocks noGrp="1"/>
          </p:cNvSpPr>
          <p:nvPr>
            <p:ph type="title"/>
          </p:nvPr>
        </p:nvSpPr>
        <p:spPr/>
        <p:txBody>
          <a:bodyPr/>
          <a:lstStyle/>
          <a:p>
            <a:r>
              <a:rPr lang="en-US" dirty="0"/>
              <a:t>Who’s In the Room?</a:t>
            </a:r>
          </a:p>
        </p:txBody>
      </p:sp>
      <p:sp>
        <p:nvSpPr>
          <p:cNvPr id="3" name="Content Placeholder 2">
            <a:extLst>
              <a:ext uri="{FF2B5EF4-FFF2-40B4-BE49-F238E27FC236}">
                <a16:creationId xmlns:a16="http://schemas.microsoft.com/office/drawing/2014/main" id="{ACFDE23A-B8DE-F720-E850-5549B5C2817E}"/>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529746F0-E3DC-E376-4861-F5B5AD1DB042}"/>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173771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erial view of forest road">
            <a:extLst>
              <a:ext uri="{FF2B5EF4-FFF2-40B4-BE49-F238E27FC236}">
                <a16:creationId xmlns:a16="http://schemas.microsoft.com/office/drawing/2014/main" id="{9B28ACDC-44EB-8CEE-5AA7-F9E84B032D71}"/>
              </a:ext>
            </a:extLst>
          </p:cNvPr>
          <p:cNvPicPr>
            <a:picLocks noChangeAspect="1"/>
          </p:cNvPicPr>
          <p:nvPr/>
        </p:nvPicPr>
        <p:blipFill rotWithShape="1">
          <a:blip r:embed="rId2"/>
          <a:srcRect l="1687" t="30189" r="7404"/>
          <a:stretch/>
        </p:blipFill>
        <p:spPr>
          <a:xfrm>
            <a:off x="20" y="10"/>
            <a:ext cx="12191981" cy="6857990"/>
          </a:xfrm>
          <a:prstGeom prst="rect">
            <a:avLst/>
          </a:prstGeom>
        </p:spPr>
      </p:pic>
      <p:sp>
        <p:nvSpPr>
          <p:cNvPr id="24" name="Rectangle 23">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2D6FBB9-8CC5-EEA7-BCE5-DF56FB134890}"/>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dirty="0">
                <a:solidFill>
                  <a:schemeClr val="tx1"/>
                </a:solidFill>
              </a:rPr>
              <a:t>Today’s Roadmap</a:t>
            </a:r>
          </a:p>
        </p:txBody>
      </p:sp>
      <p:sp>
        <p:nvSpPr>
          <p:cNvPr id="26" name="Rectangle: Rounded Corners 25">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1820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BF5C85-B532-8474-706F-B3ECB0B23CB5}"/>
              </a:ext>
            </a:extLst>
          </p:cNvPr>
          <p:cNvSpPr>
            <a:spLocks noGrp="1"/>
          </p:cNvSpPr>
          <p:nvPr>
            <p:ph type="title"/>
          </p:nvPr>
        </p:nvSpPr>
        <p:spPr/>
        <p:txBody>
          <a:bodyPr/>
          <a:lstStyle/>
          <a:p>
            <a:r>
              <a:rPr lang="en-US" dirty="0"/>
              <a:t>Roadmap</a:t>
            </a:r>
          </a:p>
        </p:txBody>
      </p:sp>
      <p:sp>
        <p:nvSpPr>
          <p:cNvPr id="6" name="Content Placeholder 5">
            <a:extLst>
              <a:ext uri="{FF2B5EF4-FFF2-40B4-BE49-F238E27FC236}">
                <a16:creationId xmlns:a16="http://schemas.microsoft.com/office/drawing/2014/main" id="{20738FAD-0D29-40AF-AF87-08934C10D9FC}"/>
              </a:ext>
            </a:extLst>
          </p:cNvPr>
          <p:cNvSpPr>
            <a:spLocks noGrp="1"/>
          </p:cNvSpPr>
          <p:nvPr>
            <p:ph idx="1"/>
          </p:nvPr>
        </p:nvSpPr>
        <p:spPr/>
        <p:txBody>
          <a:bodyPr>
            <a:normAutofit lnSpcReduction="10000"/>
          </a:bodyPr>
          <a:lstStyle/>
          <a:p>
            <a:r>
              <a:rPr lang="en-US" dirty="0"/>
              <a:t>Introductions</a:t>
            </a:r>
          </a:p>
          <a:p>
            <a:r>
              <a:rPr lang="en-US" dirty="0"/>
              <a:t>CLASP’s Community Repair Framework for Reentry </a:t>
            </a:r>
          </a:p>
          <a:p>
            <a:pPr lvl="1"/>
            <a:r>
              <a:rPr lang="en-US" dirty="0"/>
              <a:t>Q &amp; A</a:t>
            </a:r>
          </a:p>
          <a:p>
            <a:r>
              <a:rPr lang="en-US" dirty="0"/>
              <a:t>Reentry Employment Opportunities Program (REO): An Overview </a:t>
            </a:r>
          </a:p>
          <a:p>
            <a:pPr lvl="1"/>
            <a:r>
              <a:rPr lang="en-US" dirty="0"/>
              <a:t>Q &amp; A</a:t>
            </a:r>
          </a:p>
          <a:p>
            <a:r>
              <a:rPr lang="en-US" dirty="0"/>
              <a:t>Aligning REO with Community Repair: A Workshop on the Future of REO</a:t>
            </a:r>
          </a:p>
          <a:p>
            <a:r>
              <a:rPr lang="en-US" dirty="0"/>
              <a:t>Closing </a:t>
            </a:r>
          </a:p>
          <a:p>
            <a:r>
              <a:rPr lang="en-US" dirty="0"/>
              <a:t>Resources</a:t>
            </a:r>
          </a:p>
          <a:p>
            <a:endParaRPr lang="en-US" dirty="0"/>
          </a:p>
          <a:p>
            <a:endParaRPr lang="en-US" dirty="0"/>
          </a:p>
        </p:txBody>
      </p:sp>
    </p:spTree>
    <p:extLst>
      <p:ext uri="{BB962C8B-B14F-4D97-AF65-F5344CB8AC3E}">
        <p14:creationId xmlns:p14="http://schemas.microsoft.com/office/powerpoint/2010/main" val="3700305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7F02A8-C603-AD73-14F2-88AA861D662C}"/>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dirty="0">
                <a:solidFill>
                  <a:schemeClr val="tx1"/>
                </a:solidFill>
              </a:rPr>
              <a:t>What is Community Repair? </a:t>
            </a:r>
          </a:p>
        </p:txBody>
      </p:sp>
      <p:sp>
        <p:nvSpPr>
          <p:cNvPr id="3" name="Content Placeholder 2">
            <a:extLst>
              <a:ext uri="{FF2B5EF4-FFF2-40B4-BE49-F238E27FC236}">
                <a16:creationId xmlns:a16="http://schemas.microsoft.com/office/drawing/2014/main" id="{A0694FBE-BBA3-535E-9A16-80FF441EA186}"/>
              </a:ext>
            </a:extLst>
          </p:cNvPr>
          <p:cNvSpPr>
            <a:spLocks noGrp="1"/>
          </p:cNvSpPr>
          <p:nvPr>
            <p:ph sz="half" idx="1"/>
          </p:nvPr>
        </p:nvSpPr>
        <p:spPr>
          <a:xfrm>
            <a:off x="890339" y="4636008"/>
            <a:ext cx="3734014" cy="1572768"/>
          </a:xfrm>
        </p:spPr>
        <p:txBody>
          <a:bodyPr vert="horz" lIns="91440" tIns="45720" rIns="91440" bIns="45720" rtlCol="0">
            <a:normAutofit/>
          </a:bodyPr>
          <a:lstStyle/>
          <a:p>
            <a:pPr marL="0" indent="0">
              <a:buNone/>
            </a:pPr>
            <a:r>
              <a:rPr lang="en-US" sz="2400" dirty="0">
                <a:solidFill>
                  <a:schemeClr val="tx1"/>
                </a:solidFill>
              </a:rPr>
              <a:t> </a:t>
            </a:r>
          </a:p>
        </p:txBody>
      </p:sp>
      <p:sp>
        <p:nvSpPr>
          <p:cNvPr id="1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A picture containing person, outdoor&#10;&#10;Description automatically generated">
            <a:extLst>
              <a:ext uri="{FF2B5EF4-FFF2-40B4-BE49-F238E27FC236}">
                <a16:creationId xmlns:a16="http://schemas.microsoft.com/office/drawing/2014/main" id="{EFAAD984-BB41-8887-5EE0-9AEDA5D390FD}"/>
              </a:ext>
            </a:extLst>
          </p:cNvPr>
          <p:cNvPicPr>
            <a:picLocks noGrp="1" noChangeAspect="1"/>
          </p:cNvPicPr>
          <p:nvPr>
            <p:ph sz="half" idx="2"/>
          </p:nvPr>
        </p:nvPicPr>
        <p:blipFill rotWithShape="1">
          <a:blip r:embed="rId2"/>
          <a:srcRect l="23723" r="807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81627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6BC90-07DC-3B7A-9D03-4997AA63165A}"/>
              </a:ext>
            </a:extLst>
          </p:cNvPr>
          <p:cNvSpPr>
            <a:spLocks noGrp="1"/>
          </p:cNvSpPr>
          <p:nvPr>
            <p:ph type="title"/>
          </p:nvPr>
        </p:nvSpPr>
        <p:spPr/>
        <p:txBody>
          <a:bodyPr>
            <a:normAutofit fontScale="90000"/>
          </a:bodyPr>
          <a:lstStyle/>
          <a:p>
            <a:r>
              <a:rPr lang="en-US" dirty="0"/>
              <a:t>From Community Supervision to Community Repair: A New Paradigm for Reentry</a:t>
            </a:r>
          </a:p>
        </p:txBody>
      </p:sp>
      <p:sp>
        <p:nvSpPr>
          <p:cNvPr id="3" name="Content Placeholder 2">
            <a:extLst>
              <a:ext uri="{FF2B5EF4-FFF2-40B4-BE49-F238E27FC236}">
                <a16:creationId xmlns:a16="http://schemas.microsoft.com/office/drawing/2014/main" id="{30202429-3686-6739-D4CE-C46FC3927ABB}"/>
              </a:ext>
            </a:extLst>
          </p:cNvPr>
          <p:cNvSpPr>
            <a:spLocks noGrp="1"/>
          </p:cNvSpPr>
          <p:nvPr>
            <p:ph sz="half" idx="1"/>
          </p:nvPr>
        </p:nvSpPr>
        <p:spPr/>
        <p:txBody>
          <a:bodyPr>
            <a:normAutofit fontScale="92500" lnSpcReduction="20000"/>
          </a:bodyPr>
          <a:lstStyle/>
          <a:p>
            <a:r>
              <a:rPr lang="en-US" dirty="0"/>
              <a:t>Recent Publication Outlining Anti-Carceral Policy Vision for Reentry &amp; Community Supervision </a:t>
            </a:r>
            <a:endParaRPr lang="en-US" sz="2800" dirty="0"/>
          </a:p>
          <a:p>
            <a:r>
              <a:rPr lang="en-US" sz="2800" dirty="0"/>
              <a:t>Informed by a Series of Interviews and Focus Groups with Key Stakeholders Around the Country with a Particular Focus on Three States: Arizona, Oklahoma &amp; Wisconsin</a:t>
            </a:r>
          </a:p>
          <a:p>
            <a:r>
              <a:rPr lang="en-US" sz="2800" dirty="0"/>
              <a:t>Identify Promising Policy Developments &amp; Identify Paths to Systems Transformation </a:t>
            </a:r>
          </a:p>
          <a:p>
            <a:endParaRPr lang="en-US" dirty="0"/>
          </a:p>
        </p:txBody>
      </p:sp>
      <p:pic>
        <p:nvPicPr>
          <p:cNvPr id="6" name="Content Placeholder 5" descr="Graphical user interface&#10;&#10;Description automatically generated with medium confidence">
            <a:extLst>
              <a:ext uri="{FF2B5EF4-FFF2-40B4-BE49-F238E27FC236}">
                <a16:creationId xmlns:a16="http://schemas.microsoft.com/office/drawing/2014/main" id="{988BCAF7-8CB1-F463-074F-00FC09349805}"/>
              </a:ext>
            </a:extLst>
          </p:cNvPr>
          <p:cNvPicPr>
            <a:picLocks noGrp="1" noChangeAspect="1"/>
          </p:cNvPicPr>
          <p:nvPr>
            <p:ph sz="half" idx="2"/>
          </p:nvPr>
        </p:nvPicPr>
        <p:blipFill>
          <a:blip r:embed="rId2"/>
          <a:stretch>
            <a:fillRect/>
          </a:stretch>
        </p:blipFill>
        <p:spPr>
          <a:xfrm>
            <a:off x="7220383" y="1825625"/>
            <a:ext cx="3085233" cy="4065588"/>
          </a:xfrm>
        </p:spPr>
      </p:pic>
    </p:spTree>
    <p:extLst>
      <p:ext uri="{BB962C8B-B14F-4D97-AF65-F5344CB8AC3E}">
        <p14:creationId xmlns:p14="http://schemas.microsoft.com/office/powerpoint/2010/main" val="150812634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77733ab-7768-4e5f-b650-473af56304f5">
      <Terms xmlns="http://schemas.microsoft.com/office/infopath/2007/PartnerControls"/>
    </lcf76f155ced4ddcb4097134ff3c332f>
    <TaxCatchAll xmlns="453ad2f9-3aaf-4af2-9ca5-7668cece31c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D1F134F8B20C4F9998F0FAB681540D" ma:contentTypeVersion="19" ma:contentTypeDescription="Create a new document." ma:contentTypeScope="" ma:versionID="f55bef999c83bac58e9032549cfca5e9">
  <xsd:schema xmlns:xsd="http://www.w3.org/2001/XMLSchema" xmlns:xs="http://www.w3.org/2001/XMLSchema" xmlns:p="http://schemas.microsoft.com/office/2006/metadata/properties" xmlns:ns2="277733ab-7768-4e5f-b650-473af56304f5" xmlns:ns3="453ad2f9-3aaf-4af2-9ca5-7668cece31c3" targetNamespace="http://schemas.microsoft.com/office/2006/metadata/properties" ma:root="true" ma:fieldsID="bda3969942e7335ff94bc8f6ca0cd9a8" ns2:_="" ns3:_="">
    <xsd:import namespace="277733ab-7768-4e5f-b650-473af56304f5"/>
    <xsd:import namespace="453ad2f9-3aaf-4af2-9ca5-7668cece31c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7733ab-7768-4e5f-b650-473af5630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947c16d-e634-47a2-959e-fc0ef186f17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53ad2f9-3aaf-4af2-9ca5-7668cece31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82a2ee3-2f06-45fa-85dd-ee215806186c}" ma:internalName="TaxCatchAll" ma:showField="CatchAllData" ma:web="453ad2f9-3aaf-4af2-9ca5-7668cece31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0BE71B-91F4-40E0-8AE2-1623BA6F8BA9}">
  <ds:schemaRefs>
    <ds:schemaRef ds:uri="http://schemas.microsoft.com/office/2006/metadata/properties"/>
    <ds:schemaRef ds:uri="http://schemas.microsoft.com/office/infopath/2007/PartnerControls"/>
    <ds:schemaRef ds:uri="277733ab-7768-4e5f-b650-473af56304f5"/>
    <ds:schemaRef ds:uri="453ad2f9-3aaf-4af2-9ca5-7668cece31c3"/>
  </ds:schemaRefs>
</ds:datastoreItem>
</file>

<file path=customXml/itemProps2.xml><?xml version="1.0" encoding="utf-8"?>
<ds:datastoreItem xmlns:ds="http://schemas.openxmlformats.org/officeDocument/2006/customXml" ds:itemID="{D464AF27-2FEC-4030-AC4F-ADB4180F5B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7733ab-7768-4e5f-b650-473af56304f5"/>
    <ds:schemaRef ds:uri="453ad2f9-3aaf-4af2-9ca5-7668cece31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6D741E-3155-47E4-9CDB-80A4990214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1317</TotalTime>
  <Words>1166</Words>
  <Application>Microsoft Macintosh PowerPoint</Application>
  <PresentationFormat>Widescreen</PresentationFormat>
  <Paragraphs>105</Paragraphs>
  <Slides>29</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29</vt:i4>
      </vt:variant>
    </vt:vector>
  </HeadingPairs>
  <TitlesOfParts>
    <vt:vector size="35" baseType="lpstr">
      <vt:lpstr>Arial</vt:lpstr>
      <vt:lpstr>Calibri</vt:lpstr>
      <vt:lpstr>Calibri Light</vt:lpstr>
      <vt:lpstr>Custom Design</vt:lpstr>
      <vt:lpstr>1_Custom Design</vt:lpstr>
      <vt:lpstr>2_Custom Design</vt:lpstr>
      <vt:lpstr>Federal Policies and Programs: REO, WIOA, &amp; “Community Repair”</vt:lpstr>
      <vt:lpstr>About Today’s Presentation</vt:lpstr>
      <vt:lpstr>About CLASP</vt:lpstr>
      <vt:lpstr>About Clarence </vt:lpstr>
      <vt:lpstr>Who’s In the Room?</vt:lpstr>
      <vt:lpstr>Today’s Roadmap</vt:lpstr>
      <vt:lpstr>Roadmap</vt:lpstr>
      <vt:lpstr>What is Community Repair? </vt:lpstr>
      <vt:lpstr>From Community Supervision to Community Repair: A New Paradigm for Reentry</vt:lpstr>
      <vt:lpstr>Community Repair</vt:lpstr>
      <vt:lpstr>Community Repair Strategies</vt:lpstr>
      <vt:lpstr>Community Repair in Practice</vt:lpstr>
      <vt:lpstr>Questions </vt:lpstr>
      <vt:lpstr>The Reentry Employment Opportunities (REO) Program </vt:lpstr>
      <vt:lpstr>What is REO? </vt:lpstr>
      <vt:lpstr>REO Funding, Services &amp; Eligibility  </vt:lpstr>
      <vt:lpstr>REO Funding, Services &amp; Eligibility </vt:lpstr>
      <vt:lpstr>REO Funding, Services &amp; Eligibility </vt:lpstr>
      <vt:lpstr>10 Strategies to Strengthen REO </vt:lpstr>
      <vt:lpstr>10 Strategies to Strengthen REO </vt:lpstr>
      <vt:lpstr>Questions</vt:lpstr>
      <vt:lpstr>Aligning REO with Community Repair: An Interactive Workshop on the Future of REO</vt:lpstr>
      <vt:lpstr>Congressional Activity: REO Codification</vt:lpstr>
      <vt:lpstr>Question 1: </vt:lpstr>
      <vt:lpstr>Question 2: </vt:lpstr>
      <vt:lpstr>Question 3: </vt:lpstr>
      <vt:lpstr>Resources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Coley</dc:creator>
  <cp:lastModifiedBy>Clarence Okoh</cp:lastModifiedBy>
  <cp:revision>5</cp:revision>
  <dcterms:created xsi:type="dcterms:W3CDTF">2022-08-18T13:36:01Z</dcterms:created>
  <dcterms:modified xsi:type="dcterms:W3CDTF">2022-10-25T01:20:23Z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0x01010090D1F134F8B20C4F9998F0FAB681540D</vt:lpwstr>
  </property>
</Properties>
</file>