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688" r:id="rId2"/>
    <p:sldMasterId id="2147483700" r:id="rId3"/>
    <p:sldMasterId id="2147483712" r:id="rId4"/>
    <p:sldMasterId id="2147483724" r:id="rId5"/>
  </p:sldMasterIdLst>
  <p:notesMasterIdLst>
    <p:notesMasterId r:id="rId34"/>
  </p:notesMasterIdLst>
  <p:handoutMasterIdLst>
    <p:handoutMasterId r:id="rId35"/>
  </p:handoutMasterIdLst>
  <p:sldIdLst>
    <p:sldId id="298" r:id="rId6"/>
    <p:sldId id="299" r:id="rId7"/>
    <p:sldId id="322" r:id="rId8"/>
    <p:sldId id="321" r:id="rId9"/>
    <p:sldId id="300" r:id="rId10"/>
    <p:sldId id="301" r:id="rId11"/>
    <p:sldId id="302" r:id="rId12"/>
    <p:sldId id="287" r:id="rId13"/>
    <p:sldId id="285" r:id="rId14"/>
    <p:sldId id="289" r:id="rId15"/>
    <p:sldId id="296" r:id="rId16"/>
    <p:sldId id="290" r:id="rId17"/>
    <p:sldId id="313" r:id="rId18"/>
    <p:sldId id="307" r:id="rId19"/>
    <p:sldId id="308" r:id="rId20"/>
    <p:sldId id="309" r:id="rId21"/>
    <p:sldId id="319" r:id="rId22"/>
    <p:sldId id="310" r:id="rId23"/>
    <p:sldId id="311" r:id="rId24"/>
    <p:sldId id="315" r:id="rId25"/>
    <p:sldId id="312" r:id="rId26"/>
    <p:sldId id="314" r:id="rId27"/>
    <p:sldId id="320" r:id="rId28"/>
    <p:sldId id="317" r:id="rId29"/>
    <p:sldId id="318" r:id="rId30"/>
    <p:sldId id="316" r:id="rId31"/>
    <p:sldId id="323" r:id="rId32"/>
    <p:sldId id="303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zabeth" initials="E" lastIdx="13" clrIdx="0"/>
  <p:cmAuthor id="1" name="Suzanne Wikle" initials="SW" lastIdx="4" clrIdx="1"/>
  <p:cmAuthor id="2" name="Tom Salyers" initials="TS" lastIdx="4" clrIdx="2"/>
  <p:cmAuthor id="3" name="Stacy Dean" initials="SD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E9F"/>
    <a:srgbClr val="D21D36"/>
    <a:srgbClr val="660000"/>
    <a:srgbClr val="E6E1D6"/>
    <a:srgbClr val="B4B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71194" autoAdjust="0"/>
  </p:normalViewPr>
  <p:slideViewPr>
    <p:cSldViewPr>
      <p:cViewPr varScale="1">
        <p:scale>
          <a:sx n="85" d="100"/>
          <a:sy n="85" d="100"/>
        </p:scale>
        <p:origin x="19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2A1F0AC6-9154-435C-AC13-2B767C0EB605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7111DDE9-566C-49C1-99C4-DCF48E618A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96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4988BF6F-79B2-48B7-9945-8A512FE11D23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7633233F-3B14-482B-BB33-EB6D669980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4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3233F-3B14-482B-BB33-EB6D669980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22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3233F-3B14-482B-BB33-EB6D669980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3233F-3B14-482B-BB33-EB6D669980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81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3233F-3B14-482B-BB33-EB6D6699808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03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C8661-5F5C-4F62-89CD-69F1F732568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959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1C298E16-6381-4DFB-89E3-E182C7124117}" type="slidenum">
              <a:rPr lang="en-US" sz="1900" kern="0">
                <a:solidFill>
                  <a:sysClr val="windowText" lastClr="000000"/>
                </a:solidFill>
              </a:rPr>
              <a:pPr defTabSz="947044">
                <a:defRPr/>
              </a:pPr>
              <a:t>2</a:t>
            </a:fld>
            <a:endParaRPr lang="en-US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66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C7223E3A-28C4-4E08-9F49-8C452314D2CA}" type="slidenum">
              <a:rPr lang="en-US" sz="1900" kern="0">
                <a:solidFill>
                  <a:sysClr val="windowText" lastClr="000000"/>
                </a:solidFill>
              </a:rPr>
              <a:pPr defTabSz="947044">
                <a:defRPr/>
              </a:pPr>
              <a:t>4</a:t>
            </a:fld>
            <a:endParaRPr lang="en-US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94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1C298E16-6381-4DFB-89E3-E182C7124117}" type="slidenum">
              <a:rPr lang="en-US" sz="1900" kern="0">
                <a:solidFill>
                  <a:sysClr val="windowText" lastClr="000000"/>
                </a:solidFill>
              </a:rPr>
              <a:pPr defTabSz="947044">
                <a:defRPr/>
              </a:pPr>
              <a:t>5</a:t>
            </a:fld>
            <a:endParaRPr lang="en-US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3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1C298E16-6381-4DFB-89E3-E182C7124117}" type="slidenum">
              <a:rPr lang="en-US" sz="1900" kern="0">
                <a:solidFill>
                  <a:sysClr val="windowText" lastClr="000000"/>
                </a:solidFill>
              </a:rPr>
              <a:pPr defTabSz="947044">
                <a:defRPr/>
              </a:pPr>
              <a:t>6</a:t>
            </a:fld>
            <a:endParaRPr lang="en-US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4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3522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1C298E16-6381-4DFB-89E3-E182C7124117}" type="slidenum">
              <a:rPr lang="en-US" sz="1900" kern="0">
                <a:solidFill>
                  <a:sysClr val="windowText" lastClr="000000"/>
                </a:solidFill>
              </a:rPr>
              <a:pPr defTabSz="947044">
                <a:defRPr/>
              </a:pPr>
              <a:t>7</a:t>
            </a:fld>
            <a:endParaRPr lang="en-US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6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9" indent="-181229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253A-C357-42F4-9C7A-4812FCDC7E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33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253A-C357-42F4-9C7A-4812FCDC7E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95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253A-C357-42F4-9C7A-4812FCDC7E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2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492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CC638A9-30FB-44C6-A7FD-951D92867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371600"/>
            <a:ext cx="9144000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874846" y="6353920"/>
            <a:ext cx="906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6ACA-AAEC-4FF2-B521-D8E4F9F3975D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2894" y="6353920"/>
            <a:ext cx="31904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4583" y="6353920"/>
            <a:ext cx="103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0581B-EBA1-BC45-AB35-156EDE5F5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7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874846" y="6353920"/>
            <a:ext cx="906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B909-3E0B-4E66-8A94-7D2B22025A5A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2894" y="6353920"/>
            <a:ext cx="31904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4583" y="6353920"/>
            <a:ext cx="103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0581B-EBA1-BC45-AB35-156EDE5F5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6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68182"/>
            <a:ext cx="3008313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68186"/>
            <a:ext cx="5111750" cy="5539661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530235"/>
            <a:ext cx="3008313" cy="4377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1874846" y="6107002"/>
            <a:ext cx="906826" cy="365125"/>
          </a:xfrm>
        </p:spPr>
        <p:txBody>
          <a:bodyPr/>
          <a:lstStyle/>
          <a:p>
            <a:fld id="{E7BAB56D-6A95-4915-BB97-45EC73643F41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72894" y="6107002"/>
            <a:ext cx="31904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54583" y="6107002"/>
            <a:ext cx="1034019" cy="365125"/>
          </a:xfrm>
        </p:spPr>
        <p:txBody>
          <a:bodyPr/>
          <a:lstStyle/>
          <a:p>
            <a:fld id="{0890581B-EBA1-BC45-AB35-156EDE5F5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3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8644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861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317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874846" y="6353920"/>
            <a:ext cx="906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F376F-7F50-4997-9F7C-5AC16E1E7308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2894" y="6353920"/>
            <a:ext cx="31904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4583" y="6353920"/>
            <a:ext cx="103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0581B-EBA1-BC45-AB35-156EDE5F5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78112-3713-48FD-9650-3456635443A7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581B-EBA1-BC45-AB35-156EDE5F5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31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7129"/>
            <a:ext cx="2057400" cy="54826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7129"/>
            <a:ext cx="6019800" cy="54826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1874846" y="6107002"/>
            <a:ext cx="906826" cy="365125"/>
          </a:xfrm>
        </p:spPr>
        <p:txBody>
          <a:bodyPr/>
          <a:lstStyle/>
          <a:p>
            <a:fld id="{5E870A25-6660-456E-92D0-8B780875408C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72894" y="6107002"/>
            <a:ext cx="31904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54583" y="6107002"/>
            <a:ext cx="1034019" cy="365125"/>
          </a:xfrm>
        </p:spPr>
        <p:txBody>
          <a:bodyPr/>
          <a:lstStyle/>
          <a:p>
            <a:fld id="{0890581B-EBA1-BC45-AB35-156EDE5F5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02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206876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A222A27-52BA-48B7-9360-096D11B4F20F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62AFD13-417F-40C5-AF18-603809EEA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7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A27-52BA-48B7-9360-096D11B4F20F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FD13-417F-40C5-AF18-603809EEA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97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204209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A27-52BA-48B7-9360-096D11B4F20F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FD13-417F-40C5-AF18-603809EEA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11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A27-52BA-48B7-9360-096D11B4F20F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FD13-417F-40C5-AF18-603809EEA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9144000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2889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CC638A9-30FB-44C6-A7FD-951D92867C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40467"/>
            <a:ext cx="349758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53084"/>
            <a:ext cx="349758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2038435"/>
            <a:ext cx="349758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750990"/>
            <a:ext cx="349758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A27-52BA-48B7-9360-096D11B4F20F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FD13-417F-40C5-AF18-603809EEA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5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A27-52BA-48B7-9360-096D11B4F20F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FD13-417F-40C5-AF18-603809EEA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A27-52BA-48B7-9360-096D11B4F20F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FD13-417F-40C5-AF18-603809EEA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99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A27-52BA-48B7-9360-096D11B4F20F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62AFD13-417F-40C5-AF18-603809EEA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82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A222A27-52BA-48B7-9360-096D11B4F20F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62AFD13-417F-40C5-AF18-603809EEA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4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A27-52BA-48B7-9360-096D11B4F20F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FD13-417F-40C5-AF18-603809EEA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30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A27-52BA-48B7-9360-096D11B4F20F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FD13-417F-40C5-AF18-603809EEA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03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5739-459E-4602-8F6C-3D6B17B9337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4B5E-D6F8-4B2D-90F4-7013679A5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82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5739-459E-4602-8F6C-3D6B17B9337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4B5E-D6F8-4B2D-90F4-7013679A5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81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5739-459E-4602-8F6C-3D6B17B9337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4B5E-D6F8-4B2D-90F4-7013679A5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1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CC638A9-30FB-44C6-A7FD-951D92867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371600"/>
            <a:ext cx="9144000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5739-459E-4602-8F6C-3D6B17B9337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4B5E-D6F8-4B2D-90F4-7013679A5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79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5739-459E-4602-8F6C-3D6B17B9337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4B5E-D6F8-4B2D-90F4-7013679A5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41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5739-459E-4602-8F6C-3D6B17B9337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4B5E-D6F8-4B2D-90F4-7013679A5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15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5739-459E-4602-8F6C-3D6B17B9337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4B5E-D6F8-4B2D-90F4-7013679A5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21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5739-459E-4602-8F6C-3D6B17B9337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4B5E-D6F8-4B2D-90F4-7013679A5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89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5739-459E-4602-8F6C-3D6B17B9337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4B5E-D6F8-4B2D-90F4-7013679A5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57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5739-459E-4602-8F6C-3D6B17B9337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4B5E-D6F8-4B2D-90F4-7013679A5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49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5739-459E-4602-8F6C-3D6B17B9337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4B5E-D6F8-4B2D-90F4-7013679A5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28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719"/>
            <a:ext cx="8229600" cy="9050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FC912-3F56-254C-B652-682BEFBB2137}" type="datetimeFigureOut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6/14/2017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0581B-EBA1-BC45-AB35-156EDE5F538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532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FAEB3F-943B-4FE0-BD0E-44D71680CA08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CC638A9-30FB-44C6-A7FD-951D92867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1371600"/>
            <a:ext cx="3017520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874846" y="6353920"/>
            <a:ext cx="906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66BD4-7CE1-4509-9685-C504919C4BCA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2894" y="6353920"/>
            <a:ext cx="31904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4583" y="6353920"/>
            <a:ext cx="103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0581B-EBA1-BC45-AB35-156EDE5F5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6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73E-35EE-40A2-B38E-9A0E699DA76C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581B-EBA1-BC45-AB35-156EDE5F5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0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11856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11668"/>
            <a:ext cx="7772400" cy="15001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874846" y="6353920"/>
            <a:ext cx="906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434F-49C6-451F-9C9A-3AC23558AFB2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2894" y="6353920"/>
            <a:ext cx="31904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4583" y="6353920"/>
            <a:ext cx="103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0581B-EBA1-BC45-AB35-156EDE5F5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5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6161"/>
            <a:ext cx="4038600" cy="449055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6161"/>
            <a:ext cx="4038600" cy="449055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7D76-3D7C-4A17-8CB6-EDD04680BD20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581B-EBA1-BC45-AB35-156EDE5F53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31511"/>
            <a:ext cx="8229600" cy="9050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90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546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9931"/>
            <a:ext cx="4040188" cy="401359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50546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FF6F-730D-43E0-ACB6-5E8E6BE0201B}" type="datetime1">
              <a:rPr lang="en-US" smtClean="0"/>
              <a:pPr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581B-EBA1-BC45-AB35-156EDE5F53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642653" y="1899932"/>
            <a:ext cx="4044148" cy="401359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31511"/>
            <a:ext cx="8229600" cy="9050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96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38A9-30FB-44C6-A7FD-951D92867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61125"/>
            <a:ext cx="3733800" cy="228600"/>
          </a:xfrm>
          <a:prstGeom prst="rect">
            <a:avLst/>
          </a:prstGeom>
          <a:solidFill>
            <a:srgbClr val="B4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867400" y="6461125"/>
            <a:ext cx="3276600" cy="228600"/>
          </a:xfrm>
          <a:prstGeom prst="rect">
            <a:avLst/>
          </a:prstGeom>
          <a:solidFill>
            <a:srgbClr val="B4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lasp-primary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038600" y="6072923"/>
            <a:ext cx="1538287" cy="78507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0"/>
            <a:ext cx="9144000" cy="45719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52400" y="6492240"/>
            <a:ext cx="124522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solidFill>
                  <a:srgbClr val="660000"/>
                </a:solidFill>
                <a:latin typeface="Arial" pitchFamily="34" charset="0"/>
                <a:cs typeface="Arial" pitchFamily="34" charset="0"/>
              </a:rPr>
              <a:t>www.clasp.org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1" r:id="rId3"/>
    <p:sldLayoutId id="214748368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1511"/>
            <a:ext cx="8229600" cy="905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8166"/>
            <a:ext cx="8229600" cy="4342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4846" y="6107002"/>
            <a:ext cx="906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9BAF3-CCFF-4AD8-BBF2-748614044FEC}" type="datetime1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2894" y="6107002"/>
            <a:ext cx="31904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4583" y="6107002"/>
            <a:ext cx="103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0581B-EBA1-BC45-AB35-156EDE5F5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11680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A222A27-52BA-48B7-9360-096D11B4F20F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5876413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2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62AFD13-417F-40C5-AF18-603809EEA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8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5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0604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C5739-459E-4602-8F6C-3D6B17B9337D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54B5E-D6F8-4B2D-90F4-7013679A5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9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1791"/>
            <a:ext cx="8229600" cy="905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649"/>
            <a:ext cx="8229600" cy="4266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4846" y="6107003"/>
            <a:ext cx="906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FC912-3F56-254C-B652-682BEFBB2137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2894" y="6107003"/>
            <a:ext cx="31904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4585" y="6107003"/>
            <a:ext cx="103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0581B-EBA1-BC45-AB35-156EDE5F5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2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1.png"/><Relationship Id="rId5" Type="http://schemas.openxmlformats.org/officeDocument/2006/relationships/hyperlink" Target="http://www.livebetteridaho.org/" TargetMode="Externa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hyperlink" Target="mailto:Greg.Kunz@dhw.idaho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judy.lawrence@dhhs.nc.gov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image" Target="../media/image10.jpeg"/><Relationship Id="rId4" Type="http://schemas.openxmlformats.org/officeDocument/2006/relationships/hyperlink" Target="mailto:mlape@aphsa.org" TargetMode="External"/><Relationship Id="rId9" Type="http://schemas.openxmlformats.org/officeDocument/2006/relationships/hyperlink" Target="mailto:elowerbasch@clasp.or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2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clasp.org/wss" TargetMode="External"/><Relationship Id="rId7" Type="http://schemas.openxmlformats.org/officeDocument/2006/relationships/hyperlink" Target="https://www.fns.usda.gov/sites/default/files/snap/Electronic_Signatures_Memo.pdf" TargetMode="External"/><Relationship Id="rId2" Type="http://schemas.openxmlformats.org/officeDocument/2006/relationships/hyperlink" Target="http://www.aphsa.org/content/dam/aphsa/pdfs/NWI/2015%20APHSA%20On%20the%20Road%20to%20Horizontal%20Integration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ns.usda.gov/sites/default/files/SNAP%20Telephonic%20Signatures%20Policy%20Memo.pdf" TargetMode="External"/><Relationship Id="rId5" Type="http://schemas.openxmlformats.org/officeDocument/2006/relationships/hyperlink" Target="https://economicbenefits.nc.gov/" TargetMode="External"/><Relationship Id="rId4" Type="http://schemas.openxmlformats.org/officeDocument/2006/relationships/hyperlink" Target="http://www.ncwss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942" y="1879492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0F0E9F"/>
                </a:solidFill>
              </a:rPr>
              <a:t>Improving Access, Cutting Red Tape: State Lessons from Work Support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585" y="3940401"/>
            <a:ext cx="7031115" cy="1821207"/>
          </a:xfrm>
        </p:spPr>
        <p:txBody>
          <a:bodyPr/>
          <a:lstStyle/>
          <a:p>
            <a:r>
              <a:rPr lang="en-US" sz="2400" dirty="0"/>
              <a:t>A webinar from: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The National Collaborative for Integration of Health and Human Services at APHSA, 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The Center for Law and Social Policy (CLASP)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8779" y="6339695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June 12,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9" y="0"/>
            <a:ext cx="2348144" cy="9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17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Round1-2-17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61267"/>
            <a:ext cx="1405128" cy="1736163"/>
          </a:xfrm>
          <a:prstGeom prst="rect">
            <a:avLst/>
          </a:prstGeom>
        </p:spPr>
      </p:pic>
      <p:pic>
        <p:nvPicPr>
          <p:cNvPr id="22" name="Picture 21" descr="Round1-2-28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34523"/>
            <a:ext cx="1401671" cy="1819713"/>
          </a:xfrm>
          <a:prstGeom prst="rect">
            <a:avLst/>
          </a:prstGeom>
        </p:spPr>
      </p:pic>
      <p:pic>
        <p:nvPicPr>
          <p:cNvPr id="21" name="Picture 20" descr="Round1-2-32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8" y="2041088"/>
            <a:ext cx="1350172" cy="2006580"/>
          </a:xfrm>
          <a:prstGeom prst="rect">
            <a:avLst/>
          </a:prstGeom>
        </p:spPr>
      </p:pic>
      <p:pic>
        <p:nvPicPr>
          <p:cNvPr id="20" name="Picture 19" descr="Round1-2-20.jp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55" y="2080063"/>
            <a:ext cx="1212850" cy="192863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Strategies Needed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4495800"/>
            <a:ext cx="1591056" cy="752131"/>
          </a:xfrm>
        </p:spPr>
        <p:txBody>
          <a:bodyPr lIns="0" rIns="0" anchor="t" anchorCtr="0">
            <a:noAutofit/>
          </a:bodyPr>
          <a:lstStyle/>
          <a:p>
            <a:pPr marL="0" indent="0" algn="ctr">
              <a:buNone/>
            </a:pPr>
            <a:r>
              <a:rPr lang="en-US" sz="2100" dirty="0">
                <a:latin typeface="Arial Narrow"/>
                <a:cs typeface="Arial Narrow"/>
              </a:rPr>
              <a:t>Policy</a:t>
            </a:r>
          </a:p>
          <a:p>
            <a:pPr marL="0" indent="0" algn="ctr">
              <a:buNone/>
            </a:pPr>
            <a:endParaRPr lang="en-US" sz="2100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8688328" y="-599611"/>
            <a:ext cx="631947" cy="279400"/>
          </a:xfrm>
          <a:prstGeom prst="rect">
            <a:avLst/>
          </a:prstGeom>
          <a:noFill/>
          <a:ln>
            <a:solidFill>
              <a:srgbClr val="00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752600" y="4392038"/>
            <a:ext cx="1591056" cy="90453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100" dirty="0">
                <a:solidFill>
                  <a:schemeClr val="tx1"/>
                </a:solidFill>
                <a:latin typeface="Arial Narrow"/>
                <a:cs typeface="Arial Narrow"/>
              </a:rPr>
              <a:t>Business Processes</a:t>
            </a:r>
          </a:p>
          <a:p>
            <a:pPr marL="0" indent="0" algn="ctr">
              <a:buFont typeface="Arial"/>
              <a:buNone/>
            </a:pPr>
            <a:endParaRPr lang="en-US" sz="2100" dirty="0">
              <a:latin typeface="Arial Narrow"/>
              <a:cs typeface="Arial Narrow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727565" y="4392037"/>
            <a:ext cx="1591056" cy="90453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2100" dirty="0">
              <a:latin typeface="Arial Narrow"/>
              <a:cs typeface="Arial Narrow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352800" y="4334039"/>
            <a:ext cx="1591056" cy="1406173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dirty="0">
                <a:solidFill>
                  <a:schemeClr val="tx1"/>
                </a:solidFill>
                <a:latin typeface="Arial Narrow"/>
                <a:cs typeface="Arial Narrow"/>
              </a:rPr>
              <a:t>Technology &amp; information systems</a:t>
            </a:r>
          </a:p>
          <a:p>
            <a:pPr marL="0" indent="0" algn="ctr">
              <a:buFont typeface="Arial"/>
              <a:buNone/>
            </a:pPr>
            <a:endParaRPr lang="en-US" sz="2100" dirty="0">
              <a:latin typeface="Arial Narrow"/>
              <a:cs typeface="Arial Narrow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5334000" y="4357754"/>
            <a:ext cx="1591056" cy="94403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dirty="0">
                <a:solidFill>
                  <a:schemeClr val="tx1"/>
                </a:solidFill>
                <a:latin typeface="Arial Narrow"/>
                <a:cs typeface="Arial Narrow"/>
              </a:rPr>
              <a:t>Data analysis and use</a:t>
            </a:r>
          </a:p>
          <a:p>
            <a:pPr marL="0" indent="0" algn="ctr">
              <a:buFont typeface="Arial"/>
              <a:buNone/>
            </a:pPr>
            <a:endParaRPr lang="en-US" sz="2100" dirty="0">
              <a:latin typeface="Arial Narrow"/>
              <a:cs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0400" y="4357754"/>
            <a:ext cx="1841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 Narrow" pitchFamily="34" charset="0"/>
              </a:rPr>
              <a:t>Management  &amp; Communication</a:t>
            </a:r>
          </a:p>
        </p:txBody>
      </p:sp>
      <p:pic>
        <p:nvPicPr>
          <p:cNvPr id="15" name="Picture 14" descr="Round1-2-21.jp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26" y="2246844"/>
            <a:ext cx="1481474" cy="15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Increased Joint Participation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9848"/>
            <a:ext cx="7014743" cy="42486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38A9-30FB-44C6-A7FD-951D92867CD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0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Same Day Service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54" y="1600200"/>
            <a:ext cx="605109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38A9-30FB-44C6-A7FD-951D92867CD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1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61000">
              <a:srgbClr val="D1E3F3"/>
            </a:gs>
            <a:gs pos="84000">
              <a:srgbClr val="EAF3FA"/>
            </a:gs>
            <a:gs pos="100000">
              <a:schemeClr val="bg1"/>
            </a:gs>
            <a:gs pos="48000">
              <a:srgbClr val="D7E7F5"/>
            </a:gs>
            <a:gs pos="33000">
              <a:srgbClr val="DEEBF7">
                <a:lumMod val="100000"/>
              </a:srgb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1167091"/>
            <a:ext cx="3217650" cy="45576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44752" y="2561014"/>
            <a:ext cx="7288069" cy="1515117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spcAft>
                <a:spcPts val="1800"/>
              </a:spcAft>
            </a:pPr>
            <a:br>
              <a:rPr lang="en-US" sz="4950" dirty="0">
                <a:latin typeface="Calisto MT" panose="02040603050505030304" pitchFamily="18" charset="0"/>
              </a:rPr>
            </a:br>
            <a:r>
              <a:rPr lang="en-US" sz="3000" dirty="0">
                <a:latin typeface="Calisto MT" panose="02040603050505030304" pitchFamily="18" charset="0"/>
              </a:rPr>
              <a:t>Creating Integrated Business Systems</a:t>
            </a:r>
            <a:br>
              <a:rPr lang="en-US" sz="3300" dirty="0">
                <a:latin typeface="Calisto MT" panose="02040603050505030304" pitchFamily="18" charset="0"/>
              </a:rPr>
            </a:br>
            <a:r>
              <a:rPr lang="en-US" sz="3000" dirty="0">
                <a:latin typeface="Calisto MT" panose="02040603050505030304" pitchFamily="18" charset="0"/>
              </a:rPr>
              <a:t>to support Idaho Families</a:t>
            </a: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114801" y="4745736"/>
            <a:ext cx="4508292" cy="472702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Lori Wolff  </a:t>
            </a:r>
            <a:r>
              <a:rPr lang="en-US" sz="1650" dirty="0"/>
              <a:t>&amp;</a:t>
            </a:r>
            <a:r>
              <a:rPr lang="en-US" dirty="0"/>
              <a:t>  Greg Kunz</a:t>
            </a:r>
          </a:p>
          <a:p>
            <a:r>
              <a:rPr lang="en-US" sz="1500" b="1" dirty="0"/>
              <a:t>Revised from NGA Salt Lake City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2958" y="1348952"/>
            <a:ext cx="61061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6600" b="1" kern="0" dirty="0">
                <a:solidFill>
                  <a:srgbClr val="0000FF"/>
                </a:solidFill>
                <a:latin typeface="Calisto MT" panose="02040603050505030304" pitchFamily="18" charset="0"/>
              </a:rPr>
              <a:t>11</a:t>
            </a:r>
            <a:r>
              <a:rPr lang="en-US" sz="4950" kern="0" dirty="0">
                <a:solidFill>
                  <a:sysClr val="windowText" lastClr="000000"/>
                </a:solidFill>
                <a:latin typeface="Calisto MT" panose="02040603050505030304" pitchFamily="18" charset="0"/>
              </a:rPr>
              <a:t> years  </a:t>
            </a:r>
            <a:r>
              <a:rPr lang="en-US" sz="4050" kern="0" dirty="0">
                <a:solidFill>
                  <a:sysClr val="windowText" lastClr="000000"/>
                </a:solidFill>
                <a:latin typeface="Calisto MT" panose="02040603050505030304" pitchFamily="18" charset="0"/>
              </a:rPr>
              <a:t>&amp; </a:t>
            </a:r>
            <a:r>
              <a:rPr lang="en-US" sz="4950" kern="0" dirty="0">
                <a:solidFill>
                  <a:sysClr val="windowText" lastClr="000000"/>
                </a:solidFill>
                <a:latin typeface="Calisto MT" panose="02040603050505030304" pitchFamily="18" charset="0"/>
              </a:rPr>
              <a:t> </a:t>
            </a:r>
            <a:r>
              <a:rPr lang="en-US" sz="6600" b="1" kern="0" dirty="0">
                <a:solidFill>
                  <a:srgbClr val="0000FF"/>
                </a:solidFill>
                <a:latin typeface="Calisto MT" panose="02040603050505030304" pitchFamily="18" charset="0"/>
              </a:rPr>
              <a:t>6</a:t>
            </a:r>
            <a:r>
              <a:rPr lang="en-US" sz="4950" kern="0" dirty="0">
                <a:solidFill>
                  <a:sysClr val="windowText" lastClr="000000"/>
                </a:solidFill>
                <a:latin typeface="Calisto MT" panose="02040603050505030304" pitchFamily="18" charset="0"/>
              </a:rPr>
              <a:t> lessons</a:t>
            </a:r>
            <a:endParaRPr lang="en-US" sz="495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18704" y="4053239"/>
            <a:ext cx="105349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500" kern="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since 2006 </a:t>
            </a:r>
            <a:endParaRPr lang="en-US" sz="900" kern="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126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08179"/>
            <a:ext cx="6858000" cy="1790700"/>
          </a:xfrm>
        </p:spPr>
        <p:txBody>
          <a:bodyPr/>
          <a:lstStyle/>
          <a:p>
            <a:pPr algn="ctr"/>
            <a:r>
              <a:rPr lang="en-US" sz="4500" b="1" dirty="0">
                <a:solidFill>
                  <a:schemeClr val="tx1"/>
                </a:solidFill>
              </a:rPr>
              <a:t>North Carolina Department of Health and Human Services:  </a:t>
            </a:r>
            <a:br>
              <a:rPr lang="en-US" sz="4500" dirty="0"/>
            </a:br>
            <a:r>
              <a:rPr lang="en-US" sz="4500" b="1" dirty="0"/>
              <a:t>Work Support Strategies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85" t="27273" r="10392" b="21972"/>
          <a:stretch/>
        </p:blipFill>
        <p:spPr bwMode="auto">
          <a:xfrm>
            <a:off x="995289" y="2962716"/>
            <a:ext cx="7153422" cy="270568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217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1217295"/>
            <a:ext cx="8428482" cy="4423410"/>
          </a:xfrm>
          <a:prstGeom prst="rect">
            <a:avLst/>
          </a:prstGeom>
          <a:solidFill>
            <a:srgbClr val="FFFFFF"/>
          </a:solidFill>
          <a:ln w="317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234" y="1217295"/>
            <a:ext cx="7167093" cy="44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5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482600" y="1374079"/>
            <a:ext cx="8178800" cy="4109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522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61000">
              <a:srgbClr val="D1E3F3"/>
            </a:gs>
            <a:gs pos="84000">
              <a:srgbClr val="EAF3FA"/>
            </a:gs>
            <a:gs pos="100000">
              <a:schemeClr val="bg1"/>
            </a:gs>
            <a:gs pos="48000">
              <a:srgbClr val="D7E7F5"/>
            </a:gs>
            <a:gs pos="33000">
              <a:srgbClr val="DEEBF7">
                <a:lumMod val="100000"/>
              </a:srgb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857250"/>
            <a:ext cx="373147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67879" defTabSz="685800">
              <a:lnSpc>
                <a:spcPct val="150000"/>
              </a:lnSpc>
              <a:spcBef>
                <a:spcPts val="900"/>
              </a:spcBef>
            </a:pPr>
            <a:r>
              <a:rPr lang="en-US" sz="27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6.  It’s about the Family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4768" y="5678424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fld id="{D0BE6AC8-C5EA-419F-9C85-58B21DABC81C}" type="slidenum">
              <a:rPr lang="en-US" sz="1500" b="1" kern="0">
                <a:solidFill>
                  <a:srgbClr val="FF0000"/>
                </a:solidFill>
              </a:rPr>
              <a:pPr defTabSz="685800"/>
              <a:t>17</a:t>
            </a:fld>
            <a:endParaRPr lang="en-US" sz="1500" b="1" kern="0" dirty="0">
              <a:solidFill>
                <a:srgbClr val="FF0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984571" y="1203499"/>
            <a:ext cx="2926080" cy="3347759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defPPr>
              <a:defRPr lang="en-US"/>
            </a:defPPr>
            <a:lvl1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 sz="36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Discover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Connect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Empower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De-stigmatize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Online &amp; in office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…to live better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5" y="2661594"/>
            <a:ext cx="2119727" cy="3157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2" r="14497" b="11334"/>
          <a:stretch/>
        </p:blipFill>
        <p:spPr>
          <a:xfrm>
            <a:off x="2035528" y="2554172"/>
            <a:ext cx="3255663" cy="1634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1039" y="4457725"/>
            <a:ext cx="3112834" cy="14081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17920" y="5017693"/>
            <a:ext cx="1925735" cy="127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85800">
              <a:lnSpc>
                <a:spcPct val="114000"/>
              </a:lnSpc>
            </a:pPr>
            <a:r>
              <a:rPr lang="en-US" sz="1350" kern="0" dirty="0">
                <a:solidFill>
                  <a:sysClr val="windowText" lastClr="000000"/>
                </a:solidFill>
              </a:rPr>
              <a:t>Google: Live Better Idaho</a:t>
            </a:r>
          </a:p>
          <a:p>
            <a:pPr marL="0" lvl="1" defTabSz="685800">
              <a:lnSpc>
                <a:spcPct val="114000"/>
              </a:lnSpc>
            </a:pPr>
            <a:r>
              <a:rPr lang="en-US" sz="1350" kern="0" dirty="0">
                <a:solidFill>
                  <a:sysClr val="windowText" lastClr="000000"/>
                </a:solidFill>
                <a:hlinkClick r:id="rId5"/>
              </a:rPr>
              <a:t>www.livebetteridaho.org</a:t>
            </a:r>
            <a:endParaRPr lang="en-US" sz="1350" kern="0" dirty="0">
              <a:solidFill>
                <a:sysClr val="windowText" lastClr="000000"/>
              </a:solidFill>
            </a:endParaRPr>
          </a:p>
          <a:p>
            <a:pPr marL="0" lvl="1" defTabSz="685800">
              <a:lnSpc>
                <a:spcPct val="114000"/>
              </a:lnSpc>
            </a:pPr>
            <a:endParaRPr lang="en-US" sz="135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9" y="1595773"/>
            <a:ext cx="4087007" cy="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08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59D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1217295"/>
            <a:ext cx="8428482" cy="4423410"/>
          </a:xfrm>
          <a:prstGeom prst="rect">
            <a:avLst/>
          </a:prstGeom>
          <a:solidFill>
            <a:srgbClr val="FFFFFF"/>
          </a:solidFill>
          <a:ln>
            <a:solidFill>
              <a:srgbClr val="59D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" y="1217296"/>
            <a:ext cx="8374761" cy="442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43999" cy="50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3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0E9F"/>
                </a:solidFill>
              </a:rPr>
              <a:t>Speakers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6277" y="5840890"/>
            <a:ext cx="1851445" cy="727353"/>
          </a:xfrm>
          <a:prstGeom prst="rect">
            <a:avLst/>
          </a:prstGeom>
        </p:spPr>
      </p:pic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640069" y="3792808"/>
            <a:ext cx="2046731" cy="213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F0E9F"/>
                </a:solidFill>
              </a:rPr>
              <a:t>Megan Lape</a:t>
            </a:r>
            <a:r>
              <a:rPr lang="en-US" altLang="en-US" sz="1400" dirty="0">
                <a:solidFill>
                  <a:srgbClr val="0F0E9F"/>
                </a:solidFill>
              </a:rPr>
              <a:t>, Director, National Collaborative for Integration  of Health &amp; Human Services, APHSA, </a:t>
            </a:r>
            <a:r>
              <a:rPr lang="en-US" altLang="en-US" sz="1400" dirty="0">
                <a:solidFill>
                  <a:srgbClr val="0F0E9F"/>
                </a:solidFill>
                <a:hlinkClick r:id="rId4"/>
              </a:rPr>
              <a:t>mlape@aphsa.org</a:t>
            </a:r>
            <a:r>
              <a:rPr lang="en-US" altLang="en-US" sz="1400" dirty="0">
                <a:solidFill>
                  <a:srgbClr val="0F0E9F"/>
                </a:solidFill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8228" y="1898047"/>
            <a:ext cx="1266327" cy="16922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0716" y="1898047"/>
            <a:ext cx="24188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Judy Lawrence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, Operational Support Team Representative, North Carolina Division of Health and Human Services, </a:t>
            </a:r>
          </a:p>
          <a:p>
            <a:pPr lvl="0">
              <a:defRPr/>
            </a:pPr>
            <a:r>
              <a:rPr lang="en-US" altLang="en-US" sz="1400" kern="0" dirty="0">
                <a:solidFill>
                  <a:srgbClr val="0F0E9F"/>
                </a:solidFill>
                <a:hlinkClick r:id="rId6"/>
              </a:rPr>
              <a:t>judy.lawrence@dhhs.nc.gov</a:t>
            </a:r>
            <a:r>
              <a:rPr lang="en-US" altLang="en-US" sz="1400" kern="0" dirty="0">
                <a:solidFill>
                  <a:srgbClr val="0F0E9F"/>
                </a:solidFill>
              </a:rPr>
              <a:t> 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F0E9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9270" y="1828903"/>
            <a:ext cx="210753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Greg Kunz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, Deputy Administrator, Idaho Department of Health and </a:t>
            </a:r>
            <a:r>
              <a:rPr lang="en-US" altLang="en-US" sz="1400" kern="0" dirty="0">
                <a:solidFill>
                  <a:srgbClr val="0F0E9F"/>
                </a:solidFill>
              </a:rPr>
              <a:t>Welfare, Division of Welfare/Self Reliance Programs, </a:t>
            </a:r>
            <a:r>
              <a:rPr lang="en-US" altLang="en-US" sz="1400" kern="0" dirty="0">
                <a:solidFill>
                  <a:srgbClr val="0F0E9F"/>
                </a:solidFill>
                <a:hlinkClick r:id="rId7"/>
              </a:rPr>
              <a:t>Greg.Kunz@dhw.idaho.gov</a:t>
            </a:r>
            <a:r>
              <a:rPr lang="en-US" altLang="en-US" sz="1400" kern="0" dirty="0">
                <a:solidFill>
                  <a:srgbClr val="0F0E9F"/>
                </a:solidFill>
              </a:rPr>
              <a:t> 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F0E9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9" name="Picture 5" descr="http://www.clasp.org/experts/photo-full/Elizabeth_headsho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8" y="4039028"/>
            <a:ext cx="1398889" cy="169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77916" y="4242900"/>
            <a:ext cx="2241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Elizabeth Lower-Basch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, Director, Income and Work Supports, CLASP,</a:t>
            </a:r>
          </a:p>
          <a:p>
            <a:pPr lvl="0">
              <a:defRPr/>
            </a:pPr>
            <a:r>
              <a:rPr lang="en-US" altLang="en-US" sz="1400" kern="0" dirty="0">
                <a:solidFill>
                  <a:srgbClr val="0F0E9F"/>
                </a:solidFill>
                <a:hlinkClick r:id="rId9"/>
              </a:rPr>
              <a:t>elowerbasch@clasp.org</a:t>
            </a:r>
            <a:r>
              <a:rPr lang="en-US" altLang="en-US" sz="1400" kern="0" dirty="0">
                <a:solidFill>
                  <a:srgbClr val="0F0E9F"/>
                </a:solidFill>
              </a:rPr>
              <a:t> 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F0E9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27" y="3929373"/>
            <a:ext cx="1885043" cy="1507115"/>
          </a:xfrm>
          <a:prstGeom prst="rect">
            <a:avLst/>
          </a:prstGeom>
        </p:spPr>
      </p:pic>
      <p:pic>
        <p:nvPicPr>
          <p:cNvPr id="12" name="Picture 11" descr="D:\Data\OLD HP Files\Greg Bio basic (brick wall)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27" y="1742146"/>
            <a:ext cx="1755956" cy="1664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34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61000">
              <a:srgbClr val="D1E3F3"/>
            </a:gs>
            <a:gs pos="84000">
              <a:srgbClr val="EAF3FA"/>
            </a:gs>
            <a:gs pos="100000">
              <a:schemeClr val="bg1"/>
            </a:gs>
            <a:gs pos="48000">
              <a:srgbClr val="D7E7F5"/>
            </a:gs>
            <a:gs pos="33000">
              <a:srgbClr val="DEEBF7">
                <a:lumMod val="100000"/>
              </a:srgb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857250"/>
            <a:ext cx="785279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67879" defTabSz="685800">
              <a:lnSpc>
                <a:spcPct val="150000"/>
              </a:lnSpc>
              <a:spcBef>
                <a:spcPts val="900"/>
              </a:spcBef>
            </a:pPr>
            <a:r>
              <a:rPr lang="en-US" sz="27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2.  Business Design: Operations/Process Engineering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4768" y="5678424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fld id="{D0BE6AC8-C5EA-419F-9C85-58B21DABC81C}" type="slidenum">
              <a:rPr lang="en-US" sz="1500" b="1" kern="0">
                <a:solidFill>
                  <a:srgbClr val="FF0000"/>
                </a:solidFill>
              </a:rPr>
              <a:pPr defTabSz="685800"/>
              <a:t>20</a:t>
            </a:fld>
            <a:endParaRPr lang="en-US" sz="1500" b="1" kern="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64992" y="1405890"/>
            <a:ext cx="5779008" cy="4491990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defPPr>
              <a:defRPr lang="en-US"/>
            </a:defPPr>
            <a:lvl1pPr marL="571500" indent="-571500">
              <a:lnSpc>
                <a:spcPct val="17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 sz="28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428625" indent="-428625" defTabSz="685800"/>
            <a:r>
              <a:rPr lang="en-US" altLang="en-US" sz="2100" kern="0" dirty="0">
                <a:solidFill>
                  <a:sysClr val="windowText" lastClr="000000"/>
                </a:solidFill>
              </a:rPr>
              <a:t>Process, not technology, must be the focus</a:t>
            </a:r>
          </a:p>
          <a:p>
            <a:pPr marL="428625" indent="-428625" defTabSz="685800"/>
            <a:r>
              <a:rPr lang="en-US" altLang="en-US" sz="2100" kern="0" dirty="0">
                <a:solidFill>
                  <a:sysClr val="windowText" lastClr="000000"/>
                </a:solidFill>
              </a:rPr>
              <a:t>Does it work for the family? (customer centric)</a:t>
            </a:r>
          </a:p>
          <a:p>
            <a:pPr marL="428625" indent="-428625" defTabSz="685800"/>
            <a:r>
              <a:rPr lang="en-US" altLang="en-US" sz="2100" kern="0" dirty="0">
                <a:solidFill>
                  <a:sysClr val="windowText" lastClr="000000"/>
                </a:solidFill>
              </a:rPr>
              <a:t>Fail small and often</a:t>
            </a:r>
          </a:p>
          <a:p>
            <a:pPr marL="428625" indent="-428625" defTabSz="685800"/>
            <a:r>
              <a:rPr lang="en-US" altLang="en-US" sz="2100" kern="0" dirty="0">
                <a:solidFill>
                  <a:sysClr val="windowText" lastClr="000000"/>
                </a:solidFill>
              </a:rPr>
              <a:t>Connect families to services - not programs</a:t>
            </a:r>
          </a:p>
          <a:p>
            <a:pPr marL="428625" indent="-428625" defTabSz="685800"/>
            <a:r>
              <a:rPr lang="en-US" altLang="en-US" sz="2100" kern="0" dirty="0">
                <a:solidFill>
                  <a:sysClr val="windowText" lastClr="000000"/>
                </a:solidFill>
              </a:rPr>
              <a:t>Don’t pass decisions - one contact</a:t>
            </a:r>
          </a:p>
          <a:p>
            <a:pPr marL="428625" indent="-428625" defTabSz="685800"/>
            <a:r>
              <a:rPr lang="en-US" altLang="en-US" sz="2100" kern="0" dirty="0">
                <a:solidFill>
                  <a:sysClr val="windowText" lastClr="000000"/>
                </a:solidFill>
              </a:rPr>
              <a:t>New people and new skill sets</a:t>
            </a:r>
          </a:p>
          <a:p>
            <a:pPr marL="428625" indent="-428625" defTabSz="685800"/>
            <a:r>
              <a:rPr lang="en-US" altLang="en-US" sz="2100" kern="0" dirty="0">
                <a:solidFill>
                  <a:sysClr val="windowText" lastClr="000000"/>
                </a:solidFill>
              </a:rPr>
              <a:t>It’s not what you know, its what you can learn!</a:t>
            </a:r>
          </a:p>
          <a:p>
            <a:pPr marL="428625" indent="-428625" defTabSz="685800"/>
            <a:r>
              <a:rPr lang="en-US" altLang="en-US" sz="2100" kern="0" dirty="0">
                <a:solidFill>
                  <a:sysClr val="windowText" lastClr="000000"/>
                </a:solidFill>
              </a:rPr>
              <a:t>It’s a cultural thing…not just words, ACTIONS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926915"/>
            <a:ext cx="2966396" cy="31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98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831"/>
            <a:ext cx="9144000" cy="32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14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61000">
              <a:srgbClr val="D1E3F3"/>
            </a:gs>
            <a:gs pos="84000">
              <a:srgbClr val="EAF3FA"/>
            </a:gs>
            <a:gs pos="100000">
              <a:schemeClr val="bg1"/>
            </a:gs>
            <a:gs pos="48000">
              <a:srgbClr val="D7E7F5"/>
            </a:gs>
            <a:gs pos="33000">
              <a:srgbClr val="DEEBF7">
                <a:lumMod val="100000"/>
              </a:srgb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35117" y="1542789"/>
            <a:ext cx="4717107" cy="104429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117" y="2590255"/>
            <a:ext cx="4717107" cy="1044293"/>
          </a:xfrm>
          <a:prstGeom prst="rect">
            <a:avLst/>
          </a:prstGeom>
          <a:solidFill>
            <a:srgbClr val="FCE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857250"/>
            <a:ext cx="721639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67879" defTabSz="685800">
              <a:lnSpc>
                <a:spcPct val="150000"/>
              </a:lnSpc>
              <a:spcBef>
                <a:spcPts val="900"/>
              </a:spcBef>
            </a:pPr>
            <a:r>
              <a:rPr lang="en-US" sz="2700" b="1" kern="0" dirty="0">
                <a:solidFill>
                  <a:sysClr val="windowText" lastClr="000000"/>
                </a:solidFill>
              </a:rPr>
              <a:t>1.  Know the customer (SNAP just one example)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4768" y="5678424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fld id="{D0BE6AC8-C5EA-419F-9C85-58B21DABC81C}" type="slidenum">
              <a:rPr lang="en-US" sz="1500" b="1" kern="0">
                <a:solidFill>
                  <a:srgbClr val="FF0000"/>
                </a:solidFill>
              </a:rPr>
              <a:pPr defTabSz="685800"/>
              <a:t>22</a:t>
            </a:fld>
            <a:endParaRPr lang="en-US" sz="1500" b="1" kern="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72838" y="1442750"/>
            <a:ext cx="3996076" cy="4334256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defPPr>
              <a:defRPr lang="en-US"/>
            </a:defPPr>
            <a:lvl1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 sz="36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428625" indent="-428625" defTabSz="685800">
              <a:lnSpc>
                <a:spcPct val="100000"/>
              </a:lnSpc>
              <a:spcAft>
                <a:spcPts val="450"/>
              </a:spcAft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13 month average participation</a:t>
            </a:r>
          </a:p>
          <a:p>
            <a:pPr marL="428625" indent="-428625" defTabSz="685800">
              <a:lnSpc>
                <a:spcPct val="100000"/>
              </a:lnSpc>
              <a:spcAft>
                <a:spcPts val="450"/>
              </a:spcAft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75% of customers only receive benefits for 1 or 2 spells</a:t>
            </a:r>
          </a:p>
          <a:p>
            <a:pPr marL="428625" indent="-428625" defTabSz="685800">
              <a:lnSpc>
                <a:spcPct val="100000"/>
              </a:lnSpc>
              <a:spcAft>
                <a:spcPts val="450"/>
              </a:spcAft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Many customers have either sporadic employment or low wages</a:t>
            </a:r>
          </a:p>
          <a:p>
            <a:pPr marL="428625" indent="-428625" defTabSz="685800">
              <a:lnSpc>
                <a:spcPct val="100000"/>
              </a:lnSpc>
              <a:spcAft>
                <a:spcPts val="450"/>
              </a:spcAft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Only 4% receive benefits continuously: single moms, single elderly woman, large families with both parents working, and families with disabled household member(s)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8714" y="2304821"/>
            <a:ext cx="4788905" cy="577754"/>
            <a:chOff x="3102298" y="3233842"/>
            <a:chExt cx="4994006" cy="77033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108976" y="3614422"/>
              <a:ext cx="49873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102298" y="3711792"/>
              <a:ext cx="445631" cy="292388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 defTabSz="685800"/>
              <a:r>
                <a:rPr lang="en-US" sz="825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On</a:t>
              </a:r>
              <a:r>
                <a:rPr lang="en-US" sz="825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 SNAP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02298" y="3233842"/>
              <a:ext cx="445631" cy="292388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 defTabSz="685800"/>
              <a:r>
                <a:rPr lang="en-US" sz="825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Off </a:t>
              </a:r>
              <a:r>
                <a:rPr lang="en-US" sz="825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SNAP</a:t>
              </a:r>
            </a:p>
          </p:txBody>
        </p:sp>
      </p:grpSp>
      <p:sp>
        <p:nvSpPr>
          <p:cNvPr id="21" name="Freeform 20"/>
          <p:cNvSpPr/>
          <p:nvPr/>
        </p:nvSpPr>
        <p:spPr>
          <a:xfrm>
            <a:off x="665844" y="1729087"/>
            <a:ext cx="3401495" cy="1719728"/>
          </a:xfrm>
          <a:custGeom>
            <a:avLst/>
            <a:gdLst>
              <a:gd name="connsiteX0" fmla="*/ 0 w 6560191"/>
              <a:gd name="connsiteY0" fmla="*/ 369116 h 411061"/>
              <a:gd name="connsiteX1" fmla="*/ 1191237 w 6560191"/>
              <a:gd name="connsiteY1" fmla="*/ 176169 h 411061"/>
              <a:gd name="connsiteX2" fmla="*/ 1627464 w 6560191"/>
              <a:gd name="connsiteY2" fmla="*/ 411061 h 411061"/>
              <a:gd name="connsiteX3" fmla="*/ 1912690 w 6560191"/>
              <a:gd name="connsiteY3" fmla="*/ 167780 h 411061"/>
              <a:gd name="connsiteX4" fmla="*/ 2701255 w 6560191"/>
              <a:gd name="connsiteY4" fmla="*/ 0 h 411061"/>
              <a:gd name="connsiteX5" fmla="*/ 3489820 w 6560191"/>
              <a:gd name="connsiteY5" fmla="*/ 234892 h 411061"/>
              <a:gd name="connsiteX6" fmla="*/ 4630723 w 6560191"/>
              <a:gd name="connsiteY6" fmla="*/ 159391 h 411061"/>
              <a:gd name="connsiteX7" fmla="*/ 5805182 w 6560191"/>
              <a:gd name="connsiteY7" fmla="*/ 377505 h 411061"/>
              <a:gd name="connsiteX8" fmla="*/ 6560191 w 6560191"/>
              <a:gd name="connsiteY8" fmla="*/ 192947 h 411061"/>
              <a:gd name="connsiteX9" fmla="*/ 6560191 w 6560191"/>
              <a:gd name="connsiteY9" fmla="*/ 192947 h 411061"/>
              <a:gd name="connsiteX0" fmla="*/ 0 w 6560191"/>
              <a:gd name="connsiteY0" fmla="*/ 369116 h 746620"/>
              <a:gd name="connsiteX1" fmla="*/ 1191237 w 6560191"/>
              <a:gd name="connsiteY1" fmla="*/ 176169 h 746620"/>
              <a:gd name="connsiteX2" fmla="*/ 1627464 w 6560191"/>
              <a:gd name="connsiteY2" fmla="*/ 411061 h 746620"/>
              <a:gd name="connsiteX3" fmla="*/ 1912690 w 6560191"/>
              <a:gd name="connsiteY3" fmla="*/ 167780 h 746620"/>
              <a:gd name="connsiteX4" fmla="*/ 2701255 w 6560191"/>
              <a:gd name="connsiteY4" fmla="*/ 0 h 746620"/>
              <a:gd name="connsiteX5" fmla="*/ 3489820 w 6560191"/>
              <a:gd name="connsiteY5" fmla="*/ 234892 h 746620"/>
              <a:gd name="connsiteX6" fmla="*/ 3816991 w 6560191"/>
              <a:gd name="connsiteY6" fmla="*/ 746620 h 746620"/>
              <a:gd name="connsiteX7" fmla="*/ 5805182 w 6560191"/>
              <a:gd name="connsiteY7" fmla="*/ 377505 h 746620"/>
              <a:gd name="connsiteX8" fmla="*/ 6560191 w 6560191"/>
              <a:gd name="connsiteY8" fmla="*/ 192947 h 746620"/>
              <a:gd name="connsiteX9" fmla="*/ 6560191 w 6560191"/>
              <a:gd name="connsiteY9" fmla="*/ 192947 h 746620"/>
              <a:gd name="connsiteX0" fmla="*/ 0 w 6560191"/>
              <a:gd name="connsiteY0" fmla="*/ 369116 h 746620"/>
              <a:gd name="connsiteX1" fmla="*/ 1191237 w 6560191"/>
              <a:gd name="connsiteY1" fmla="*/ 176169 h 746620"/>
              <a:gd name="connsiteX2" fmla="*/ 1627464 w 6560191"/>
              <a:gd name="connsiteY2" fmla="*/ 411061 h 746620"/>
              <a:gd name="connsiteX3" fmla="*/ 1912690 w 6560191"/>
              <a:gd name="connsiteY3" fmla="*/ 167780 h 746620"/>
              <a:gd name="connsiteX4" fmla="*/ 2701255 w 6560191"/>
              <a:gd name="connsiteY4" fmla="*/ 0 h 746620"/>
              <a:gd name="connsiteX5" fmla="*/ 3489820 w 6560191"/>
              <a:gd name="connsiteY5" fmla="*/ 234892 h 746620"/>
              <a:gd name="connsiteX6" fmla="*/ 3816991 w 6560191"/>
              <a:gd name="connsiteY6" fmla="*/ 746620 h 746620"/>
              <a:gd name="connsiteX7" fmla="*/ 4907560 w 6560191"/>
              <a:gd name="connsiteY7" fmla="*/ 327171 h 746620"/>
              <a:gd name="connsiteX8" fmla="*/ 6560191 w 6560191"/>
              <a:gd name="connsiteY8" fmla="*/ 192947 h 746620"/>
              <a:gd name="connsiteX9" fmla="*/ 6560191 w 6560191"/>
              <a:gd name="connsiteY9" fmla="*/ 192947 h 746620"/>
              <a:gd name="connsiteX0" fmla="*/ 0 w 6560191"/>
              <a:gd name="connsiteY0" fmla="*/ 369116 h 922466"/>
              <a:gd name="connsiteX1" fmla="*/ 1191237 w 6560191"/>
              <a:gd name="connsiteY1" fmla="*/ 176169 h 922466"/>
              <a:gd name="connsiteX2" fmla="*/ 1627464 w 6560191"/>
              <a:gd name="connsiteY2" fmla="*/ 411061 h 922466"/>
              <a:gd name="connsiteX3" fmla="*/ 1912690 w 6560191"/>
              <a:gd name="connsiteY3" fmla="*/ 167780 h 922466"/>
              <a:gd name="connsiteX4" fmla="*/ 2701255 w 6560191"/>
              <a:gd name="connsiteY4" fmla="*/ 0 h 922466"/>
              <a:gd name="connsiteX5" fmla="*/ 3489820 w 6560191"/>
              <a:gd name="connsiteY5" fmla="*/ 234892 h 922466"/>
              <a:gd name="connsiteX6" fmla="*/ 3799406 w 6560191"/>
              <a:gd name="connsiteY6" fmla="*/ 922466 h 922466"/>
              <a:gd name="connsiteX7" fmla="*/ 4907560 w 6560191"/>
              <a:gd name="connsiteY7" fmla="*/ 327171 h 922466"/>
              <a:gd name="connsiteX8" fmla="*/ 6560191 w 6560191"/>
              <a:gd name="connsiteY8" fmla="*/ 192947 h 922466"/>
              <a:gd name="connsiteX9" fmla="*/ 6560191 w 6560191"/>
              <a:gd name="connsiteY9" fmla="*/ 192947 h 922466"/>
              <a:gd name="connsiteX0" fmla="*/ 0 w 6560191"/>
              <a:gd name="connsiteY0" fmla="*/ 369116 h 1364426"/>
              <a:gd name="connsiteX1" fmla="*/ 1191237 w 6560191"/>
              <a:gd name="connsiteY1" fmla="*/ 176169 h 1364426"/>
              <a:gd name="connsiteX2" fmla="*/ 1627464 w 6560191"/>
              <a:gd name="connsiteY2" fmla="*/ 411061 h 1364426"/>
              <a:gd name="connsiteX3" fmla="*/ 1912690 w 6560191"/>
              <a:gd name="connsiteY3" fmla="*/ 167780 h 1364426"/>
              <a:gd name="connsiteX4" fmla="*/ 2701255 w 6560191"/>
              <a:gd name="connsiteY4" fmla="*/ 0 h 1364426"/>
              <a:gd name="connsiteX5" fmla="*/ 3489820 w 6560191"/>
              <a:gd name="connsiteY5" fmla="*/ 234892 h 1364426"/>
              <a:gd name="connsiteX6" fmla="*/ 3578176 w 6560191"/>
              <a:gd name="connsiteY6" fmla="*/ 1364426 h 1364426"/>
              <a:gd name="connsiteX7" fmla="*/ 4907560 w 6560191"/>
              <a:gd name="connsiteY7" fmla="*/ 327171 h 1364426"/>
              <a:gd name="connsiteX8" fmla="*/ 6560191 w 6560191"/>
              <a:gd name="connsiteY8" fmla="*/ 192947 h 1364426"/>
              <a:gd name="connsiteX9" fmla="*/ 6560191 w 6560191"/>
              <a:gd name="connsiteY9" fmla="*/ 192947 h 136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0191" h="1364426">
                <a:moveTo>
                  <a:pt x="0" y="369116"/>
                </a:moveTo>
                <a:lnTo>
                  <a:pt x="1191237" y="176169"/>
                </a:lnTo>
                <a:lnTo>
                  <a:pt x="1627464" y="411061"/>
                </a:lnTo>
                <a:lnTo>
                  <a:pt x="1912690" y="167780"/>
                </a:lnTo>
                <a:lnTo>
                  <a:pt x="2701255" y="0"/>
                </a:lnTo>
                <a:lnTo>
                  <a:pt x="3489820" y="234892"/>
                </a:lnTo>
                <a:lnTo>
                  <a:pt x="3578176" y="1364426"/>
                </a:lnTo>
                <a:lnTo>
                  <a:pt x="4907560" y="327171"/>
                </a:lnTo>
                <a:lnTo>
                  <a:pt x="6560191" y="192947"/>
                </a:lnTo>
                <a:lnTo>
                  <a:pt x="6560191" y="192947"/>
                </a:lnTo>
              </a:path>
            </a:pathLst>
          </a:custGeom>
          <a:noFill/>
          <a:ln w="38100">
            <a:solidFill>
              <a:srgbClr val="92D05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4098" y="1725173"/>
            <a:ext cx="1518126" cy="253916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defTabSz="685800"/>
            <a:r>
              <a:rPr lang="en-US" sz="1050" b="1" kern="0" dirty="0">
                <a:solidFill>
                  <a:prstClr val="black"/>
                </a:solidFill>
                <a:latin typeface="Calibri" panose="020F0502020204030204"/>
              </a:rPr>
              <a:t>75%  </a:t>
            </a:r>
            <a:r>
              <a:rPr lang="en-US" sz="900" b="1" kern="0" dirty="0">
                <a:solidFill>
                  <a:prstClr val="black"/>
                </a:solidFill>
                <a:latin typeface="Calibri" panose="020F0502020204030204"/>
              </a:rPr>
              <a:t>1 or 2 times (crisis)</a:t>
            </a:r>
            <a:endParaRPr lang="en-US" sz="825" kern="0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73185" y="2149373"/>
            <a:ext cx="1239953" cy="25391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050" b="1" kern="0" dirty="0">
                <a:solidFill>
                  <a:prstClr val="black"/>
                </a:solidFill>
                <a:latin typeface="Calibri" panose="020F0502020204030204"/>
              </a:rPr>
              <a:t>16%  </a:t>
            </a:r>
            <a:r>
              <a:rPr lang="en-US" sz="900" b="1" kern="0" dirty="0">
                <a:solidFill>
                  <a:prstClr val="black"/>
                </a:solidFill>
                <a:latin typeface="Calibri" panose="020F0502020204030204"/>
              </a:rPr>
              <a:t>3 or more times</a:t>
            </a:r>
            <a:endParaRPr lang="en-US" sz="825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66552" y="2380242"/>
            <a:ext cx="3400699" cy="1133864"/>
          </a:xfrm>
          <a:custGeom>
            <a:avLst/>
            <a:gdLst>
              <a:gd name="connsiteX0" fmla="*/ 0 w 6576969"/>
              <a:gd name="connsiteY0" fmla="*/ 83889 h 302003"/>
              <a:gd name="connsiteX1" fmla="*/ 444616 w 6576969"/>
              <a:gd name="connsiteY1" fmla="*/ 234891 h 302003"/>
              <a:gd name="connsiteX2" fmla="*/ 746620 w 6576969"/>
              <a:gd name="connsiteY2" fmla="*/ 100667 h 302003"/>
              <a:gd name="connsiteX3" fmla="*/ 973123 w 6576969"/>
              <a:gd name="connsiteY3" fmla="*/ 293614 h 302003"/>
              <a:gd name="connsiteX4" fmla="*/ 1065402 w 6576969"/>
              <a:gd name="connsiteY4" fmla="*/ 58722 h 302003"/>
              <a:gd name="connsiteX5" fmla="*/ 1124125 w 6576969"/>
              <a:gd name="connsiteY5" fmla="*/ 276836 h 302003"/>
              <a:gd name="connsiteX6" fmla="*/ 1761688 w 6576969"/>
              <a:gd name="connsiteY6" fmla="*/ 83889 h 302003"/>
              <a:gd name="connsiteX7" fmla="*/ 3171038 w 6576969"/>
              <a:gd name="connsiteY7" fmla="*/ 83889 h 302003"/>
              <a:gd name="connsiteX8" fmla="*/ 3439486 w 6576969"/>
              <a:gd name="connsiteY8" fmla="*/ 0 h 302003"/>
              <a:gd name="connsiteX9" fmla="*/ 3716323 w 6576969"/>
              <a:gd name="connsiteY9" fmla="*/ 268447 h 302003"/>
              <a:gd name="connsiteX10" fmla="*/ 4731391 w 6576969"/>
              <a:gd name="connsiteY10" fmla="*/ 268447 h 302003"/>
              <a:gd name="connsiteX11" fmla="*/ 4773336 w 6576969"/>
              <a:gd name="connsiteY11" fmla="*/ 92278 h 302003"/>
              <a:gd name="connsiteX12" fmla="*/ 4999838 w 6576969"/>
              <a:gd name="connsiteY12" fmla="*/ 226502 h 302003"/>
              <a:gd name="connsiteX13" fmla="*/ 5226341 w 6576969"/>
              <a:gd name="connsiteY13" fmla="*/ 75500 h 302003"/>
              <a:gd name="connsiteX14" fmla="*/ 5788404 w 6576969"/>
              <a:gd name="connsiteY14" fmla="*/ 41945 h 302003"/>
              <a:gd name="connsiteX15" fmla="*/ 6140741 w 6576969"/>
              <a:gd name="connsiteY15" fmla="*/ 50334 h 302003"/>
              <a:gd name="connsiteX16" fmla="*/ 6249798 w 6576969"/>
              <a:gd name="connsiteY16" fmla="*/ 302003 h 302003"/>
              <a:gd name="connsiteX17" fmla="*/ 6576969 w 6576969"/>
              <a:gd name="connsiteY17" fmla="*/ 293614 h 302003"/>
              <a:gd name="connsiteX18" fmla="*/ 6576969 w 6576969"/>
              <a:gd name="connsiteY18" fmla="*/ 293614 h 302003"/>
              <a:gd name="connsiteX0" fmla="*/ 0 w 6576969"/>
              <a:gd name="connsiteY0" fmla="*/ 83889 h 293614"/>
              <a:gd name="connsiteX1" fmla="*/ 444616 w 6576969"/>
              <a:gd name="connsiteY1" fmla="*/ 234891 h 293614"/>
              <a:gd name="connsiteX2" fmla="*/ 746620 w 6576969"/>
              <a:gd name="connsiteY2" fmla="*/ 100667 h 293614"/>
              <a:gd name="connsiteX3" fmla="*/ 973123 w 6576969"/>
              <a:gd name="connsiteY3" fmla="*/ 293614 h 293614"/>
              <a:gd name="connsiteX4" fmla="*/ 1065402 w 6576969"/>
              <a:gd name="connsiteY4" fmla="*/ 58722 h 293614"/>
              <a:gd name="connsiteX5" fmla="*/ 1124125 w 6576969"/>
              <a:gd name="connsiteY5" fmla="*/ 276836 h 293614"/>
              <a:gd name="connsiteX6" fmla="*/ 1761688 w 6576969"/>
              <a:gd name="connsiteY6" fmla="*/ 83889 h 293614"/>
              <a:gd name="connsiteX7" fmla="*/ 3171038 w 6576969"/>
              <a:gd name="connsiteY7" fmla="*/ 83889 h 293614"/>
              <a:gd name="connsiteX8" fmla="*/ 3439486 w 6576969"/>
              <a:gd name="connsiteY8" fmla="*/ 0 h 293614"/>
              <a:gd name="connsiteX9" fmla="*/ 3716323 w 6576969"/>
              <a:gd name="connsiteY9" fmla="*/ 268447 h 293614"/>
              <a:gd name="connsiteX10" fmla="*/ 4731391 w 6576969"/>
              <a:gd name="connsiteY10" fmla="*/ 268447 h 293614"/>
              <a:gd name="connsiteX11" fmla="*/ 4773336 w 6576969"/>
              <a:gd name="connsiteY11" fmla="*/ 92278 h 293614"/>
              <a:gd name="connsiteX12" fmla="*/ 4999838 w 6576969"/>
              <a:gd name="connsiteY12" fmla="*/ 226502 h 293614"/>
              <a:gd name="connsiteX13" fmla="*/ 5226341 w 6576969"/>
              <a:gd name="connsiteY13" fmla="*/ 75500 h 293614"/>
              <a:gd name="connsiteX14" fmla="*/ 5788404 w 6576969"/>
              <a:gd name="connsiteY14" fmla="*/ 41945 h 293614"/>
              <a:gd name="connsiteX15" fmla="*/ 6140741 w 6576969"/>
              <a:gd name="connsiteY15" fmla="*/ 50334 h 293614"/>
              <a:gd name="connsiteX16" fmla="*/ 6392959 w 6576969"/>
              <a:gd name="connsiteY16" fmla="*/ 234891 h 293614"/>
              <a:gd name="connsiteX17" fmla="*/ 6576969 w 6576969"/>
              <a:gd name="connsiteY17" fmla="*/ 293614 h 293614"/>
              <a:gd name="connsiteX18" fmla="*/ 6576969 w 6576969"/>
              <a:gd name="connsiteY18" fmla="*/ 293614 h 293614"/>
              <a:gd name="connsiteX0" fmla="*/ 0 w 6736972"/>
              <a:gd name="connsiteY0" fmla="*/ 83889 h 300333"/>
              <a:gd name="connsiteX1" fmla="*/ 444616 w 6736972"/>
              <a:gd name="connsiteY1" fmla="*/ 234891 h 300333"/>
              <a:gd name="connsiteX2" fmla="*/ 746620 w 6736972"/>
              <a:gd name="connsiteY2" fmla="*/ 100667 h 300333"/>
              <a:gd name="connsiteX3" fmla="*/ 973123 w 6736972"/>
              <a:gd name="connsiteY3" fmla="*/ 293614 h 300333"/>
              <a:gd name="connsiteX4" fmla="*/ 1065402 w 6736972"/>
              <a:gd name="connsiteY4" fmla="*/ 58722 h 300333"/>
              <a:gd name="connsiteX5" fmla="*/ 1124125 w 6736972"/>
              <a:gd name="connsiteY5" fmla="*/ 276836 h 300333"/>
              <a:gd name="connsiteX6" fmla="*/ 1761688 w 6736972"/>
              <a:gd name="connsiteY6" fmla="*/ 83889 h 300333"/>
              <a:gd name="connsiteX7" fmla="*/ 3171038 w 6736972"/>
              <a:gd name="connsiteY7" fmla="*/ 83889 h 300333"/>
              <a:gd name="connsiteX8" fmla="*/ 3439486 w 6736972"/>
              <a:gd name="connsiteY8" fmla="*/ 0 h 300333"/>
              <a:gd name="connsiteX9" fmla="*/ 3716323 w 6736972"/>
              <a:gd name="connsiteY9" fmla="*/ 268447 h 300333"/>
              <a:gd name="connsiteX10" fmla="*/ 4731391 w 6736972"/>
              <a:gd name="connsiteY10" fmla="*/ 268447 h 300333"/>
              <a:gd name="connsiteX11" fmla="*/ 4773336 w 6736972"/>
              <a:gd name="connsiteY11" fmla="*/ 92278 h 300333"/>
              <a:gd name="connsiteX12" fmla="*/ 4999838 w 6736972"/>
              <a:gd name="connsiteY12" fmla="*/ 226502 h 300333"/>
              <a:gd name="connsiteX13" fmla="*/ 5226341 w 6736972"/>
              <a:gd name="connsiteY13" fmla="*/ 75500 h 300333"/>
              <a:gd name="connsiteX14" fmla="*/ 5788404 w 6736972"/>
              <a:gd name="connsiteY14" fmla="*/ 41945 h 300333"/>
              <a:gd name="connsiteX15" fmla="*/ 6140741 w 6736972"/>
              <a:gd name="connsiteY15" fmla="*/ 50334 h 300333"/>
              <a:gd name="connsiteX16" fmla="*/ 6392959 w 6736972"/>
              <a:gd name="connsiteY16" fmla="*/ 234891 h 300333"/>
              <a:gd name="connsiteX17" fmla="*/ 6576969 w 6736972"/>
              <a:gd name="connsiteY17" fmla="*/ 293614 h 300333"/>
              <a:gd name="connsiteX18" fmla="*/ 6736972 w 6736972"/>
              <a:gd name="connsiteY18" fmla="*/ 67111 h 300333"/>
              <a:gd name="connsiteX0" fmla="*/ 0 w 6821184"/>
              <a:gd name="connsiteY0" fmla="*/ 83889 h 298443"/>
              <a:gd name="connsiteX1" fmla="*/ 444616 w 6821184"/>
              <a:gd name="connsiteY1" fmla="*/ 234891 h 298443"/>
              <a:gd name="connsiteX2" fmla="*/ 746620 w 6821184"/>
              <a:gd name="connsiteY2" fmla="*/ 100667 h 298443"/>
              <a:gd name="connsiteX3" fmla="*/ 973123 w 6821184"/>
              <a:gd name="connsiteY3" fmla="*/ 293614 h 298443"/>
              <a:gd name="connsiteX4" fmla="*/ 1065402 w 6821184"/>
              <a:gd name="connsiteY4" fmla="*/ 58722 h 298443"/>
              <a:gd name="connsiteX5" fmla="*/ 1124125 w 6821184"/>
              <a:gd name="connsiteY5" fmla="*/ 276836 h 298443"/>
              <a:gd name="connsiteX6" fmla="*/ 1761688 w 6821184"/>
              <a:gd name="connsiteY6" fmla="*/ 83889 h 298443"/>
              <a:gd name="connsiteX7" fmla="*/ 3171038 w 6821184"/>
              <a:gd name="connsiteY7" fmla="*/ 83889 h 298443"/>
              <a:gd name="connsiteX8" fmla="*/ 3439486 w 6821184"/>
              <a:gd name="connsiteY8" fmla="*/ 0 h 298443"/>
              <a:gd name="connsiteX9" fmla="*/ 3716323 w 6821184"/>
              <a:gd name="connsiteY9" fmla="*/ 268447 h 298443"/>
              <a:gd name="connsiteX10" fmla="*/ 4731391 w 6821184"/>
              <a:gd name="connsiteY10" fmla="*/ 268447 h 298443"/>
              <a:gd name="connsiteX11" fmla="*/ 4773336 w 6821184"/>
              <a:gd name="connsiteY11" fmla="*/ 92278 h 298443"/>
              <a:gd name="connsiteX12" fmla="*/ 4999838 w 6821184"/>
              <a:gd name="connsiteY12" fmla="*/ 226502 h 298443"/>
              <a:gd name="connsiteX13" fmla="*/ 5226341 w 6821184"/>
              <a:gd name="connsiteY13" fmla="*/ 75500 h 298443"/>
              <a:gd name="connsiteX14" fmla="*/ 5788404 w 6821184"/>
              <a:gd name="connsiteY14" fmla="*/ 41945 h 298443"/>
              <a:gd name="connsiteX15" fmla="*/ 6140741 w 6821184"/>
              <a:gd name="connsiteY15" fmla="*/ 50334 h 298443"/>
              <a:gd name="connsiteX16" fmla="*/ 6392959 w 6821184"/>
              <a:gd name="connsiteY16" fmla="*/ 234891 h 298443"/>
              <a:gd name="connsiteX17" fmla="*/ 6576969 w 6821184"/>
              <a:gd name="connsiteY17" fmla="*/ 293614 h 298443"/>
              <a:gd name="connsiteX18" fmla="*/ 6821184 w 6821184"/>
              <a:gd name="connsiteY18" fmla="*/ 100666 h 298443"/>
              <a:gd name="connsiteX0" fmla="*/ 0 w 6821184"/>
              <a:gd name="connsiteY0" fmla="*/ 83889 h 298443"/>
              <a:gd name="connsiteX1" fmla="*/ 444616 w 6821184"/>
              <a:gd name="connsiteY1" fmla="*/ 234891 h 298443"/>
              <a:gd name="connsiteX2" fmla="*/ 746620 w 6821184"/>
              <a:gd name="connsiteY2" fmla="*/ 100667 h 298443"/>
              <a:gd name="connsiteX3" fmla="*/ 973123 w 6821184"/>
              <a:gd name="connsiteY3" fmla="*/ 293614 h 298443"/>
              <a:gd name="connsiteX4" fmla="*/ 1065402 w 6821184"/>
              <a:gd name="connsiteY4" fmla="*/ 58722 h 298443"/>
              <a:gd name="connsiteX5" fmla="*/ 1124125 w 6821184"/>
              <a:gd name="connsiteY5" fmla="*/ 276836 h 298443"/>
              <a:gd name="connsiteX6" fmla="*/ 1761688 w 6821184"/>
              <a:gd name="connsiteY6" fmla="*/ 83889 h 298443"/>
              <a:gd name="connsiteX7" fmla="*/ 3171038 w 6821184"/>
              <a:gd name="connsiteY7" fmla="*/ 83889 h 298443"/>
              <a:gd name="connsiteX8" fmla="*/ 3439486 w 6821184"/>
              <a:gd name="connsiteY8" fmla="*/ 0 h 298443"/>
              <a:gd name="connsiteX9" fmla="*/ 3716323 w 6821184"/>
              <a:gd name="connsiteY9" fmla="*/ 268447 h 298443"/>
              <a:gd name="connsiteX10" fmla="*/ 4731391 w 6821184"/>
              <a:gd name="connsiteY10" fmla="*/ 268447 h 298443"/>
              <a:gd name="connsiteX11" fmla="*/ 4773336 w 6821184"/>
              <a:gd name="connsiteY11" fmla="*/ 92278 h 298443"/>
              <a:gd name="connsiteX12" fmla="*/ 4999838 w 6821184"/>
              <a:gd name="connsiteY12" fmla="*/ 226502 h 298443"/>
              <a:gd name="connsiteX13" fmla="*/ 5226341 w 6821184"/>
              <a:gd name="connsiteY13" fmla="*/ 75500 h 298443"/>
              <a:gd name="connsiteX14" fmla="*/ 5788404 w 6821184"/>
              <a:gd name="connsiteY14" fmla="*/ 41945 h 298443"/>
              <a:gd name="connsiteX15" fmla="*/ 6392959 w 6821184"/>
              <a:gd name="connsiteY15" fmla="*/ 234891 h 298443"/>
              <a:gd name="connsiteX16" fmla="*/ 6576969 w 6821184"/>
              <a:gd name="connsiteY16" fmla="*/ 293614 h 298443"/>
              <a:gd name="connsiteX17" fmla="*/ 6821184 w 6821184"/>
              <a:gd name="connsiteY17" fmla="*/ 100666 h 298443"/>
              <a:gd name="connsiteX0" fmla="*/ 0 w 6821184"/>
              <a:gd name="connsiteY0" fmla="*/ 83889 h 293614"/>
              <a:gd name="connsiteX1" fmla="*/ 444616 w 6821184"/>
              <a:gd name="connsiteY1" fmla="*/ 234891 h 293614"/>
              <a:gd name="connsiteX2" fmla="*/ 746620 w 6821184"/>
              <a:gd name="connsiteY2" fmla="*/ 100667 h 293614"/>
              <a:gd name="connsiteX3" fmla="*/ 973123 w 6821184"/>
              <a:gd name="connsiteY3" fmla="*/ 293614 h 293614"/>
              <a:gd name="connsiteX4" fmla="*/ 1065402 w 6821184"/>
              <a:gd name="connsiteY4" fmla="*/ 58722 h 293614"/>
              <a:gd name="connsiteX5" fmla="*/ 1124125 w 6821184"/>
              <a:gd name="connsiteY5" fmla="*/ 276836 h 293614"/>
              <a:gd name="connsiteX6" fmla="*/ 1761688 w 6821184"/>
              <a:gd name="connsiteY6" fmla="*/ 83889 h 293614"/>
              <a:gd name="connsiteX7" fmla="*/ 3171038 w 6821184"/>
              <a:gd name="connsiteY7" fmla="*/ 83889 h 293614"/>
              <a:gd name="connsiteX8" fmla="*/ 3439486 w 6821184"/>
              <a:gd name="connsiteY8" fmla="*/ 0 h 293614"/>
              <a:gd name="connsiteX9" fmla="*/ 3716323 w 6821184"/>
              <a:gd name="connsiteY9" fmla="*/ 268447 h 293614"/>
              <a:gd name="connsiteX10" fmla="*/ 4731391 w 6821184"/>
              <a:gd name="connsiteY10" fmla="*/ 268447 h 293614"/>
              <a:gd name="connsiteX11" fmla="*/ 4773336 w 6821184"/>
              <a:gd name="connsiteY11" fmla="*/ 92278 h 293614"/>
              <a:gd name="connsiteX12" fmla="*/ 4999838 w 6821184"/>
              <a:gd name="connsiteY12" fmla="*/ 226502 h 293614"/>
              <a:gd name="connsiteX13" fmla="*/ 5226341 w 6821184"/>
              <a:gd name="connsiteY13" fmla="*/ 75500 h 293614"/>
              <a:gd name="connsiteX14" fmla="*/ 5788404 w 6821184"/>
              <a:gd name="connsiteY14" fmla="*/ 41945 h 293614"/>
              <a:gd name="connsiteX15" fmla="*/ 6392959 w 6821184"/>
              <a:gd name="connsiteY15" fmla="*/ 234891 h 293614"/>
              <a:gd name="connsiteX16" fmla="*/ 6593812 w 6821184"/>
              <a:gd name="connsiteY16" fmla="*/ 41944 h 293614"/>
              <a:gd name="connsiteX17" fmla="*/ 6821184 w 6821184"/>
              <a:gd name="connsiteY17" fmla="*/ 100666 h 293614"/>
              <a:gd name="connsiteX0" fmla="*/ 0 w 6593812"/>
              <a:gd name="connsiteY0" fmla="*/ 83889 h 293614"/>
              <a:gd name="connsiteX1" fmla="*/ 444616 w 6593812"/>
              <a:gd name="connsiteY1" fmla="*/ 234891 h 293614"/>
              <a:gd name="connsiteX2" fmla="*/ 746620 w 6593812"/>
              <a:gd name="connsiteY2" fmla="*/ 100667 h 293614"/>
              <a:gd name="connsiteX3" fmla="*/ 973123 w 6593812"/>
              <a:gd name="connsiteY3" fmla="*/ 293614 h 293614"/>
              <a:gd name="connsiteX4" fmla="*/ 1065402 w 6593812"/>
              <a:gd name="connsiteY4" fmla="*/ 58722 h 293614"/>
              <a:gd name="connsiteX5" fmla="*/ 1124125 w 6593812"/>
              <a:gd name="connsiteY5" fmla="*/ 276836 h 293614"/>
              <a:gd name="connsiteX6" fmla="*/ 1761688 w 6593812"/>
              <a:gd name="connsiteY6" fmla="*/ 83889 h 293614"/>
              <a:gd name="connsiteX7" fmla="*/ 3171038 w 6593812"/>
              <a:gd name="connsiteY7" fmla="*/ 83889 h 293614"/>
              <a:gd name="connsiteX8" fmla="*/ 3439486 w 6593812"/>
              <a:gd name="connsiteY8" fmla="*/ 0 h 293614"/>
              <a:gd name="connsiteX9" fmla="*/ 3716323 w 6593812"/>
              <a:gd name="connsiteY9" fmla="*/ 268447 h 293614"/>
              <a:gd name="connsiteX10" fmla="*/ 4731391 w 6593812"/>
              <a:gd name="connsiteY10" fmla="*/ 268447 h 293614"/>
              <a:gd name="connsiteX11" fmla="*/ 4773336 w 6593812"/>
              <a:gd name="connsiteY11" fmla="*/ 92278 h 293614"/>
              <a:gd name="connsiteX12" fmla="*/ 4999838 w 6593812"/>
              <a:gd name="connsiteY12" fmla="*/ 226502 h 293614"/>
              <a:gd name="connsiteX13" fmla="*/ 5226341 w 6593812"/>
              <a:gd name="connsiteY13" fmla="*/ 75500 h 293614"/>
              <a:gd name="connsiteX14" fmla="*/ 5788404 w 6593812"/>
              <a:gd name="connsiteY14" fmla="*/ 41945 h 293614"/>
              <a:gd name="connsiteX15" fmla="*/ 6392959 w 6593812"/>
              <a:gd name="connsiteY15" fmla="*/ 234891 h 293614"/>
              <a:gd name="connsiteX16" fmla="*/ 6593812 w 6593812"/>
              <a:gd name="connsiteY16" fmla="*/ 41944 h 293614"/>
              <a:gd name="connsiteX0" fmla="*/ 0 w 6593812"/>
              <a:gd name="connsiteY0" fmla="*/ 83889 h 293614"/>
              <a:gd name="connsiteX1" fmla="*/ 444616 w 6593812"/>
              <a:gd name="connsiteY1" fmla="*/ 234891 h 293614"/>
              <a:gd name="connsiteX2" fmla="*/ 746620 w 6593812"/>
              <a:gd name="connsiteY2" fmla="*/ 100667 h 293614"/>
              <a:gd name="connsiteX3" fmla="*/ 973123 w 6593812"/>
              <a:gd name="connsiteY3" fmla="*/ 293614 h 293614"/>
              <a:gd name="connsiteX4" fmla="*/ 1065402 w 6593812"/>
              <a:gd name="connsiteY4" fmla="*/ 58722 h 293614"/>
              <a:gd name="connsiteX5" fmla="*/ 1124125 w 6593812"/>
              <a:gd name="connsiteY5" fmla="*/ 276836 h 293614"/>
              <a:gd name="connsiteX6" fmla="*/ 1761688 w 6593812"/>
              <a:gd name="connsiteY6" fmla="*/ 83889 h 293614"/>
              <a:gd name="connsiteX7" fmla="*/ 3171038 w 6593812"/>
              <a:gd name="connsiteY7" fmla="*/ 83889 h 293614"/>
              <a:gd name="connsiteX8" fmla="*/ 3439486 w 6593812"/>
              <a:gd name="connsiteY8" fmla="*/ 0 h 293614"/>
              <a:gd name="connsiteX9" fmla="*/ 3716323 w 6593812"/>
              <a:gd name="connsiteY9" fmla="*/ 268447 h 293614"/>
              <a:gd name="connsiteX10" fmla="*/ 4731391 w 6593812"/>
              <a:gd name="connsiteY10" fmla="*/ 268447 h 293614"/>
              <a:gd name="connsiteX11" fmla="*/ 4773336 w 6593812"/>
              <a:gd name="connsiteY11" fmla="*/ 92278 h 293614"/>
              <a:gd name="connsiteX12" fmla="*/ 4999838 w 6593812"/>
              <a:gd name="connsiteY12" fmla="*/ 226502 h 293614"/>
              <a:gd name="connsiteX13" fmla="*/ 5226341 w 6593812"/>
              <a:gd name="connsiteY13" fmla="*/ 75500 h 293614"/>
              <a:gd name="connsiteX14" fmla="*/ 5788404 w 6593812"/>
              <a:gd name="connsiteY14" fmla="*/ 41945 h 293614"/>
              <a:gd name="connsiteX15" fmla="*/ 6392959 w 6593812"/>
              <a:gd name="connsiteY15" fmla="*/ 234891 h 293614"/>
              <a:gd name="connsiteX16" fmla="*/ 6593812 w 6593812"/>
              <a:gd name="connsiteY16" fmla="*/ 41944 h 293614"/>
              <a:gd name="connsiteX0" fmla="*/ 0 w 6593812"/>
              <a:gd name="connsiteY0" fmla="*/ 83889 h 293614"/>
              <a:gd name="connsiteX1" fmla="*/ 444616 w 6593812"/>
              <a:gd name="connsiteY1" fmla="*/ 234891 h 293614"/>
              <a:gd name="connsiteX2" fmla="*/ 746620 w 6593812"/>
              <a:gd name="connsiteY2" fmla="*/ 100667 h 293614"/>
              <a:gd name="connsiteX3" fmla="*/ 973123 w 6593812"/>
              <a:gd name="connsiteY3" fmla="*/ 293614 h 293614"/>
              <a:gd name="connsiteX4" fmla="*/ 1065402 w 6593812"/>
              <a:gd name="connsiteY4" fmla="*/ 58722 h 293614"/>
              <a:gd name="connsiteX5" fmla="*/ 1124125 w 6593812"/>
              <a:gd name="connsiteY5" fmla="*/ 276836 h 293614"/>
              <a:gd name="connsiteX6" fmla="*/ 1761688 w 6593812"/>
              <a:gd name="connsiteY6" fmla="*/ 83889 h 293614"/>
              <a:gd name="connsiteX7" fmla="*/ 3171038 w 6593812"/>
              <a:gd name="connsiteY7" fmla="*/ 83889 h 293614"/>
              <a:gd name="connsiteX8" fmla="*/ 3439486 w 6593812"/>
              <a:gd name="connsiteY8" fmla="*/ 0 h 293614"/>
              <a:gd name="connsiteX9" fmla="*/ 3716323 w 6593812"/>
              <a:gd name="connsiteY9" fmla="*/ 268447 h 293614"/>
              <a:gd name="connsiteX10" fmla="*/ 4731391 w 6593812"/>
              <a:gd name="connsiteY10" fmla="*/ 268447 h 293614"/>
              <a:gd name="connsiteX11" fmla="*/ 4773336 w 6593812"/>
              <a:gd name="connsiteY11" fmla="*/ 92278 h 293614"/>
              <a:gd name="connsiteX12" fmla="*/ 4999838 w 6593812"/>
              <a:gd name="connsiteY12" fmla="*/ 226502 h 293614"/>
              <a:gd name="connsiteX13" fmla="*/ 5226341 w 6593812"/>
              <a:gd name="connsiteY13" fmla="*/ 75500 h 293614"/>
              <a:gd name="connsiteX14" fmla="*/ 5788404 w 6593812"/>
              <a:gd name="connsiteY14" fmla="*/ 41945 h 293614"/>
              <a:gd name="connsiteX15" fmla="*/ 6392959 w 6593812"/>
              <a:gd name="connsiteY15" fmla="*/ 234891 h 293614"/>
              <a:gd name="connsiteX16" fmla="*/ 6593812 w 6593812"/>
              <a:gd name="connsiteY16" fmla="*/ 41944 h 293614"/>
              <a:gd name="connsiteX0" fmla="*/ 0 w 6593812"/>
              <a:gd name="connsiteY0" fmla="*/ 83889 h 293614"/>
              <a:gd name="connsiteX1" fmla="*/ 444616 w 6593812"/>
              <a:gd name="connsiteY1" fmla="*/ 234891 h 293614"/>
              <a:gd name="connsiteX2" fmla="*/ 746620 w 6593812"/>
              <a:gd name="connsiteY2" fmla="*/ 100667 h 293614"/>
              <a:gd name="connsiteX3" fmla="*/ 973123 w 6593812"/>
              <a:gd name="connsiteY3" fmla="*/ 293614 h 293614"/>
              <a:gd name="connsiteX4" fmla="*/ 1065402 w 6593812"/>
              <a:gd name="connsiteY4" fmla="*/ 58722 h 293614"/>
              <a:gd name="connsiteX5" fmla="*/ 1124125 w 6593812"/>
              <a:gd name="connsiteY5" fmla="*/ 276836 h 293614"/>
              <a:gd name="connsiteX6" fmla="*/ 1761688 w 6593812"/>
              <a:gd name="connsiteY6" fmla="*/ 83889 h 293614"/>
              <a:gd name="connsiteX7" fmla="*/ 3171038 w 6593812"/>
              <a:gd name="connsiteY7" fmla="*/ 83889 h 293614"/>
              <a:gd name="connsiteX8" fmla="*/ 3439486 w 6593812"/>
              <a:gd name="connsiteY8" fmla="*/ 0 h 293614"/>
              <a:gd name="connsiteX9" fmla="*/ 3716323 w 6593812"/>
              <a:gd name="connsiteY9" fmla="*/ 268447 h 293614"/>
              <a:gd name="connsiteX10" fmla="*/ 4731391 w 6593812"/>
              <a:gd name="connsiteY10" fmla="*/ 268447 h 293614"/>
              <a:gd name="connsiteX11" fmla="*/ 4773336 w 6593812"/>
              <a:gd name="connsiteY11" fmla="*/ 92278 h 293614"/>
              <a:gd name="connsiteX12" fmla="*/ 4999838 w 6593812"/>
              <a:gd name="connsiteY12" fmla="*/ 226502 h 293614"/>
              <a:gd name="connsiteX13" fmla="*/ 5226341 w 6593812"/>
              <a:gd name="connsiteY13" fmla="*/ 75500 h 293614"/>
              <a:gd name="connsiteX14" fmla="*/ 5788404 w 6593812"/>
              <a:gd name="connsiteY14" fmla="*/ 41945 h 293614"/>
              <a:gd name="connsiteX15" fmla="*/ 6392959 w 6593812"/>
              <a:gd name="connsiteY15" fmla="*/ 234891 h 293614"/>
              <a:gd name="connsiteX16" fmla="*/ 6593812 w 6593812"/>
              <a:gd name="connsiteY16" fmla="*/ 41944 h 293614"/>
              <a:gd name="connsiteX0" fmla="*/ 0 w 6593812"/>
              <a:gd name="connsiteY0" fmla="*/ 83889 h 293614"/>
              <a:gd name="connsiteX1" fmla="*/ 444616 w 6593812"/>
              <a:gd name="connsiteY1" fmla="*/ 234891 h 293614"/>
              <a:gd name="connsiteX2" fmla="*/ 746620 w 6593812"/>
              <a:gd name="connsiteY2" fmla="*/ 100667 h 293614"/>
              <a:gd name="connsiteX3" fmla="*/ 973123 w 6593812"/>
              <a:gd name="connsiteY3" fmla="*/ 293614 h 293614"/>
              <a:gd name="connsiteX4" fmla="*/ 1065402 w 6593812"/>
              <a:gd name="connsiteY4" fmla="*/ 58722 h 293614"/>
              <a:gd name="connsiteX5" fmla="*/ 1124125 w 6593812"/>
              <a:gd name="connsiteY5" fmla="*/ 276836 h 293614"/>
              <a:gd name="connsiteX6" fmla="*/ 1761688 w 6593812"/>
              <a:gd name="connsiteY6" fmla="*/ 83889 h 293614"/>
              <a:gd name="connsiteX7" fmla="*/ 3171038 w 6593812"/>
              <a:gd name="connsiteY7" fmla="*/ 83889 h 293614"/>
              <a:gd name="connsiteX8" fmla="*/ 3439486 w 6593812"/>
              <a:gd name="connsiteY8" fmla="*/ 0 h 293614"/>
              <a:gd name="connsiteX9" fmla="*/ 3716323 w 6593812"/>
              <a:gd name="connsiteY9" fmla="*/ 268447 h 293614"/>
              <a:gd name="connsiteX10" fmla="*/ 4731391 w 6593812"/>
              <a:gd name="connsiteY10" fmla="*/ 268447 h 293614"/>
              <a:gd name="connsiteX11" fmla="*/ 4773336 w 6593812"/>
              <a:gd name="connsiteY11" fmla="*/ 92278 h 293614"/>
              <a:gd name="connsiteX12" fmla="*/ 4999838 w 6593812"/>
              <a:gd name="connsiteY12" fmla="*/ 226502 h 293614"/>
              <a:gd name="connsiteX13" fmla="*/ 5226341 w 6593812"/>
              <a:gd name="connsiteY13" fmla="*/ 75500 h 293614"/>
              <a:gd name="connsiteX14" fmla="*/ 5788404 w 6593812"/>
              <a:gd name="connsiteY14" fmla="*/ 41945 h 293614"/>
              <a:gd name="connsiteX15" fmla="*/ 6392959 w 6593812"/>
              <a:gd name="connsiteY15" fmla="*/ 234891 h 293614"/>
              <a:gd name="connsiteX16" fmla="*/ 6593812 w 6593812"/>
              <a:gd name="connsiteY16" fmla="*/ 41944 h 293614"/>
              <a:gd name="connsiteX0" fmla="*/ 0 w 6593812"/>
              <a:gd name="connsiteY0" fmla="*/ 83889 h 293614"/>
              <a:gd name="connsiteX1" fmla="*/ 444616 w 6593812"/>
              <a:gd name="connsiteY1" fmla="*/ 234891 h 293614"/>
              <a:gd name="connsiteX2" fmla="*/ 746620 w 6593812"/>
              <a:gd name="connsiteY2" fmla="*/ 100667 h 293614"/>
              <a:gd name="connsiteX3" fmla="*/ 973123 w 6593812"/>
              <a:gd name="connsiteY3" fmla="*/ 293614 h 293614"/>
              <a:gd name="connsiteX4" fmla="*/ 1065402 w 6593812"/>
              <a:gd name="connsiteY4" fmla="*/ 58722 h 293614"/>
              <a:gd name="connsiteX5" fmla="*/ 1124125 w 6593812"/>
              <a:gd name="connsiteY5" fmla="*/ 276836 h 293614"/>
              <a:gd name="connsiteX6" fmla="*/ 1761688 w 6593812"/>
              <a:gd name="connsiteY6" fmla="*/ 83889 h 293614"/>
              <a:gd name="connsiteX7" fmla="*/ 3171038 w 6593812"/>
              <a:gd name="connsiteY7" fmla="*/ 83889 h 293614"/>
              <a:gd name="connsiteX8" fmla="*/ 3439486 w 6593812"/>
              <a:gd name="connsiteY8" fmla="*/ 0 h 293614"/>
              <a:gd name="connsiteX9" fmla="*/ 3716323 w 6593812"/>
              <a:gd name="connsiteY9" fmla="*/ 268447 h 293614"/>
              <a:gd name="connsiteX10" fmla="*/ 4731391 w 6593812"/>
              <a:gd name="connsiteY10" fmla="*/ 268447 h 293614"/>
              <a:gd name="connsiteX11" fmla="*/ 4773336 w 6593812"/>
              <a:gd name="connsiteY11" fmla="*/ 92278 h 293614"/>
              <a:gd name="connsiteX12" fmla="*/ 4999838 w 6593812"/>
              <a:gd name="connsiteY12" fmla="*/ 226502 h 293614"/>
              <a:gd name="connsiteX13" fmla="*/ 5226341 w 6593812"/>
              <a:gd name="connsiteY13" fmla="*/ 75500 h 293614"/>
              <a:gd name="connsiteX14" fmla="*/ 5788404 w 6593812"/>
              <a:gd name="connsiteY14" fmla="*/ 41945 h 293614"/>
              <a:gd name="connsiteX15" fmla="*/ 6392959 w 6593812"/>
              <a:gd name="connsiteY15" fmla="*/ 234891 h 293614"/>
              <a:gd name="connsiteX16" fmla="*/ 6593812 w 6593812"/>
              <a:gd name="connsiteY16" fmla="*/ 41944 h 293614"/>
              <a:gd name="connsiteX0" fmla="*/ 0 w 6593812"/>
              <a:gd name="connsiteY0" fmla="*/ 83889 h 293614"/>
              <a:gd name="connsiteX1" fmla="*/ 444616 w 6593812"/>
              <a:gd name="connsiteY1" fmla="*/ 234891 h 293614"/>
              <a:gd name="connsiteX2" fmla="*/ 746620 w 6593812"/>
              <a:gd name="connsiteY2" fmla="*/ 100667 h 293614"/>
              <a:gd name="connsiteX3" fmla="*/ 973123 w 6593812"/>
              <a:gd name="connsiteY3" fmla="*/ 293614 h 293614"/>
              <a:gd name="connsiteX4" fmla="*/ 1065402 w 6593812"/>
              <a:gd name="connsiteY4" fmla="*/ 58722 h 293614"/>
              <a:gd name="connsiteX5" fmla="*/ 1124125 w 6593812"/>
              <a:gd name="connsiteY5" fmla="*/ 276836 h 293614"/>
              <a:gd name="connsiteX6" fmla="*/ 1761688 w 6593812"/>
              <a:gd name="connsiteY6" fmla="*/ 83889 h 293614"/>
              <a:gd name="connsiteX7" fmla="*/ 3171038 w 6593812"/>
              <a:gd name="connsiteY7" fmla="*/ 83889 h 293614"/>
              <a:gd name="connsiteX8" fmla="*/ 3439486 w 6593812"/>
              <a:gd name="connsiteY8" fmla="*/ 0 h 293614"/>
              <a:gd name="connsiteX9" fmla="*/ 3716323 w 6593812"/>
              <a:gd name="connsiteY9" fmla="*/ 268447 h 293614"/>
              <a:gd name="connsiteX10" fmla="*/ 4731391 w 6593812"/>
              <a:gd name="connsiteY10" fmla="*/ 268447 h 293614"/>
              <a:gd name="connsiteX11" fmla="*/ 4773336 w 6593812"/>
              <a:gd name="connsiteY11" fmla="*/ 92278 h 293614"/>
              <a:gd name="connsiteX12" fmla="*/ 4999838 w 6593812"/>
              <a:gd name="connsiteY12" fmla="*/ 226502 h 293614"/>
              <a:gd name="connsiteX13" fmla="*/ 5226341 w 6593812"/>
              <a:gd name="connsiteY13" fmla="*/ 75500 h 293614"/>
              <a:gd name="connsiteX14" fmla="*/ 5788404 w 6593812"/>
              <a:gd name="connsiteY14" fmla="*/ 41945 h 293614"/>
              <a:gd name="connsiteX15" fmla="*/ 6063198 w 6593812"/>
              <a:gd name="connsiteY15" fmla="*/ 222191 h 293614"/>
              <a:gd name="connsiteX16" fmla="*/ 6593812 w 6593812"/>
              <a:gd name="connsiteY16" fmla="*/ 41944 h 293614"/>
              <a:gd name="connsiteX0" fmla="*/ 0 w 6593812"/>
              <a:gd name="connsiteY0" fmla="*/ 83889 h 293614"/>
              <a:gd name="connsiteX1" fmla="*/ 444616 w 6593812"/>
              <a:gd name="connsiteY1" fmla="*/ 234891 h 293614"/>
              <a:gd name="connsiteX2" fmla="*/ 746620 w 6593812"/>
              <a:gd name="connsiteY2" fmla="*/ 100667 h 293614"/>
              <a:gd name="connsiteX3" fmla="*/ 973123 w 6593812"/>
              <a:gd name="connsiteY3" fmla="*/ 293614 h 293614"/>
              <a:gd name="connsiteX4" fmla="*/ 1065402 w 6593812"/>
              <a:gd name="connsiteY4" fmla="*/ 58722 h 293614"/>
              <a:gd name="connsiteX5" fmla="*/ 1124125 w 6593812"/>
              <a:gd name="connsiteY5" fmla="*/ 276836 h 293614"/>
              <a:gd name="connsiteX6" fmla="*/ 1761688 w 6593812"/>
              <a:gd name="connsiteY6" fmla="*/ 83889 h 293614"/>
              <a:gd name="connsiteX7" fmla="*/ 3171038 w 6593812"/>
              <a:gd name="connsiteY7" fmla="*/ 83889 h 293614"/>
              <a:gd name="connsiteX8" fmla="*/ 3439486 w 6593812"/>
              <a:gd name="connsiteY8" fmla="*/ 0 h 293614"/>
              <a:gd name="connsiteX9" fmla="*/ 3716323 w 6593812"/>
              <a:gd name="connsiteY9" fmla="*/ 268447 h 293614"/>
              <a:gd name="connsiteX10" fmla="*/ 4731391 w 6593812"/>
              <a:gd name="connsiteY10" fmla="*/ 268447 h 293614"/>
              <a:gd name="connsiteX11" fmla="*/ 4773336 w 6593812"/>
              <a:gd name="connsiteY11" fmla="*/ 92278 h 293614"/>
              <a:gd name="connsiteX12" fmla="*/ 4999838 w 6593812"/>
              <a:gd name="connsiteY12" fmla="*/ 226502 h 293614"/>
              <a:gd name="connsiteX13" fmla="*/ 5226341 w 6593812"/>
              <a:gd name="connsiteY13" fmla="*/ 75500 h 293614"/>
              <a:gd name="connsiteX14" fmla="*/ 5788404 w 6593812"/>
              <a:gd name="connsiteY14" fmla="*/ 41945 h 293614"/>
              <a:gd name="connsiteX15" fmla="*/ 6063198 w 6593812"/>
              <a:gd name="connsiteY15" fmla="*/ 222191 h 293614"/>
              <a:gd name="connsiteX16" fmla="*/ 6593812 w 6593812"/>
              <a:gd name="connsiteY16" fmla="*/ 41944 h 293614"/>
              <a:gd name="connsiteX0" fmla="*/ 0 w 6604037"/>
              <a:gd name="connsiteY0" fmla="*/ 128305 h 338030"/>
              <a:gd name="connsiteX1" fmla="*/ 444616 w 6604037"/>
              <a:gd name="connsiteY1" fmla="*/ 279307 h 338030"/>
              <a:gd name="connsiteX2" fmla="*/ 746620 w 6604037"/>
              <a:gd name="connsiteY2" fmla="*/ 145083 h 338030"/>
              <a:gd name="connsiteX3" fmla="*/ 973123 w 6604037"/>
              <a:gd name="connsiteY3" fmla="*/ 338030 h 338030"/>
              <a:gd name="connsiteX4" fmla="*/ 1065402 w 6604037"/>
              <a:gd name="connsiteY4" fmla="*/ 103138 h 338030"/>
              <a:gd name="connsiteX5" fmla="*/ 1124125 w 6604037"/>
              <a:gd name="connsiteY5" fmla="*/ 321252 h 338030"/>
              <a:gd name="connsiteX6" fmla="*/ 1761688 w 6604037"/>
              <a:gd name="connsiteY6" fmla="*/ 128305 h 338030"/>
              <a:gd name="connsiteX7" fmla="*/ 3171038 w 6604037"/>
              <a:gd name="connsiteY7" fmla="*/ 128305 h 338030"/>
              <a:gd name="connsiteX8" fmla="*/ 3439486 w 6604037"/>
              <a:gd name="connsiteY8" fmla="*/ 44416 h 338030"/>
              <a:gd name="connsiteX9" fmla="*/ 3716323 w 6604037"/>
              <a:gd name="connsiteY9" fmla="*/ 312863 h 338030"/>
              <a:gd name="connsiteX10" fmla="*/ 4731391 w 6604037"/>
              <a:gd name="connsiteY10" fmla="*/ 312863 h 338030"/>
              <a:gd name="connsiteX11" fmla="*/ 4773336 w 6604037"/>
              <a:gd name="connsiteY11" fmla="*/ 136694 h 338030"/>
              <a:gd name="connsiteX12" fmla="*/ 4999838 w 6604037"/>
              <a:gd name="connsiteY12" fmla="*/ 270918 h 338030"/>
              <a:gd name="connsiteX13" fmla="*/ 5226341 w 6604037"/>
              <a:gd name="connsiteY13" fmla="*/ 119916 h 338030"/>
              <a:gd name="connsiteX14" fmla="*/ 5788404 w 6604037"/>
              <a:gd name="connsiteY14" fmla="*/ 86361 h 338030"/>
              <a:gd name="connsiteX15" fmla="*/ 6063198 w 6604037"/>
              <a:gd name="connsiteY15" fmla="*/ 266607 h 338030"/>
              <a:gd name="connsiteX16" fmla="*/ 6604037 w 6604037"/>
              <a:gd name="connsiteY16" fmla="*/ 0 h 338030"/>
              <a:gd name="connsiteX0" fmla="*/ 0 w 6604037"/>
              <a:gd name="connsiteY0" fmla="*/ 128305 h 338030"/>
              <a:gd name="connsiteX1" fmla="*/ 444616 w 6604037"/>
              <a:gd name="connsiteY1" fmla="*/ 279307 h 338030"/>
              <a:gd name="connsiteX2" fmla="*/ 746620 w 6604037"/>
              <a:gd name="connsiteY2" fmla="*/ 145083 h 338030"/>
              <a:gd name="connsiteX3" fmla="*/ 973123 w 6604037"/>
              <a:gd name="connsiteY3" fmla="*/ 338030 h 338030"/>
              <a:gd name="connsiteX4" fmla="*/ 1065402 w 6604037"/>
              <a:gd name="connsiteY4" fmla="*/ 103138 h 338030"/>
              <a:gd name="connsiteX5" fmla="*/ 1124125 w 6604037"/>
              <a:gd name="connsiteY5" fmla="*/ 321252 h 338030"/>
              <a:gd name="connsiteX6" fmla="*/ 1761688 w 6604037"/>
              <a:gd name="connsiteY6" fmla="*/ 128305 h 338030"/>
              <a:gd name="connsiteX7" fmla="*/ 3171038 w 6604037"/>
              <a:gd name="connsiteY7" fmla="*/ 128305 h 338030"/>
              <a:gd name="connsiteX8" fmla="*/ 3439486 w 6604037"/>
              <a:gd name="connsiteY8" fmla="*/ 44416 h 338030"/>
              <a:gd name="connsiteX9" fmla="*/ 3716323 w 6604037"/>
              <a:gd name="connsiteY9" fmla="*/ 312863 h 338030"/>
              <a:gd name="connsiteX10" fmla="*/ 4731391 w 6604037"/>
              <a:gd name="connsiteY10" fmla="*/ 312863 h 338030"/>
              <a:gd name="connsiteX11" fmla="*/ 4773336 w 6604037"/>
              <a:gd name="connsiteY11" fmla="*/ 136694 h 338030"/>
              <a:gd name="connsiteX12" fmla="*/ 4999838 w 6604037"/>
              <a:gd name="connsiteY12" fmla="*/ 270918 h 338030"/>
              <a:gd name="connsiteX13" fmla="*/ 5226341 w 6604037"/>
              <a:gd name="connsiteY13" fmla="*/ 119916 h 338030"/>
              <a:gd name="connsiteX14" fmla="*/ 5788404 w 6604037"/>
              <a:gd name="connsiteY14" fmla="*/ 86361 h 338030"/>
              <a:gd name="connsiteX15" fmla="*/ 6063198 w 6604037"/>
              <a:gd name="connsiteY15" fmla="*/ 266607 h 338030"/>
              <a:gd name="connsiteX16" fmla="*/ 6604037 w 6604037"/>
              <a:gd name="connsiteY16" fmla="*/ 0 h 338030"/>
              <a:gd name="connsiteX0" fmla="*/ 0 w 6604037"/>
              <a:gd name="connsiteY0" fmla="*/ 128305 h 338030"/>
              <a:gd name="connsiteX1" fmla="*/ 444616 w 6604037"/>
              <a:gd name="connsiteY1" fmla="*/ 279307 h 338030"/>
              <a:gd name="connsiteX2" fmla="*/ 746620 w 6604037"/>
              <a:gd name="connsiteY2" fmla="*/ 145083 h 338030"/>
              <a:gd name="connsiteX3" fmla="*/ 973123 w 6604037"/>
              <a:gd name="connsiteY3" fmla="*/ 338030 h 338030"/>
              <a:gd name="connsiteX4" fmla="*/ 1065402 w 6604037"/>
              <a:gd name="connsiteY4" fmla="*/ 103138 h 338030"/>
              <a:gd name="connsiteX5" fmla="*/ 1124125 w 6604037"/>
              <a:gd name="connsiteY5" fmla="*/ 321252 h 338030"/>
              <a:gd name="connsiteX6" fmla="*/ 1761688 w 6604037"/>
              <a:gd name="connsiteY6" fmla="*/ 128305 h 338030"/>
              <a:gd name="connsiteX7" fmla="*/ 3171038 w 6604037"/>
              <a:gd name="connsiteY7" fmla="*/ 128305 h 338030"/>
              <a:gd name="connsiteX8" fmla="*/ 3439486 w 6604037"/>
              <a:gd name="connsiteY8" fmla="*/ 44416 h 338030"/>
              <a:gd name="connsiteX9" fmla="*/ 3716323 w 6604037"/>
              <a:gd name="connsiteY9" fmla="*/ 312863 h 338030"/>
              <a:gd name="connsiteX10" fmla="*/ 4731391 w 6604037"/>
              <a:gd name="connsiteY10" fmla="*/ 312863 h 338030"/>
              <a:gd name="connsiteX11" fmla="*/ 4773336 w 6604037"/>
              <a:gd name="connsiteY11" fmla="*/ 136694 h 338030"/>
              <a:gd name="connsiteX12" fmla="*/ 4999838 w 6604037"/>
              <a:gd name="connsiteY12" fmla="*/ 270918 h 338030"/>
              <a:gd name="connsiteX13" fmla="*/ 5226341 w 6604037"/>
              <a:gd name="connsiteY13" fmla="*/ 119916 h 338030"/>
              <a:gd name="connsiteX14" fmla="*/ 5788404 w 6604037"/>
              <a:gd name="connsiteY14" fmla="*/ 86361 h 338030"/>
              <a:gd name="connsiteX15" fmla="*/ 6063198 w 6604037"/>
              <a:gd name="connsiteY15" fmla="*/ 266607 h 338030"/>
              <a:gd name="connsiteX16" fmla="*/ 6604037 w 6604037"/>
              <a:gd name="connsiteY16" fmla="*/ 0 h 338030"/>
              <a:gd name="connsiteX0" fmla="*/ 0 w 6604037"/>
              <a:gd name="connsiteY0" fmla="*/ 128305 h 338030"/>
              <a:gd name="connsiteX1" fmla="*/ 444616 w 6604037"/>
              <a:gd name="connsiteY1" fmla="*/ 279307 h 338030"/>
              <a:gd name="connsiteX2" fmla="*/ 746620 w 6604037"/>
              <a:gd name="connsiteY2" fmla="*/ 145083 h 338030"/>
              <a:gd name="connsiteX3" fmla="*/ 973123 w 6604037"/>
              <a:gd name="connsiteY3" fmla="*/ 338030 h 338030"/>
              <a:gd name="connsiteX4" fmla="*/ 1065402 w 6604037"/>
              <a:gd name="connsiteY4" fmla="*/ 103138 h 338030"/>
              <a:gd name="connsiteX5" fmla="*/ 1124125 w 6604037"/>
              <a:gd name="connsiteY5" fmla="*/ 321252 h 338030"/>
              <a:gd name="connsiteX6" fmla="*/ 1761688 w 6604037"/>
              <a:gd name="connsiteY6" fmla="*/ 128305 h 338030"/>
              <a:gd name="connsiteX7" fmla="*/ 3171038 w 6604037"/>
              <a:gd name="connsiteY7" fmla="*/ 128305 h 338030"/>
              <a:gd name="connsiteX8" fmla="*/ 3439486 w 6604037"/>
              <a:gd name="connsiteY8" fmla="*/ 44416 h 338030"/>
              <a:gd name="connsiteX9" fmla="*/ 3716323 w 6604037"/>
              <a:gd name="connsiteY9" fmla="*/ 312863 h 338030"/>
              <a:gd name="connsiteX10" fmla="*/ 4731391 w 6604037"/>
              <a:gd name="connsiteY10" fmla="*/ 312863 h 338030"/>
              <a:gd name="connsiteX11" fmla="*/ 4773336 w 6604037"/>
              <a:gd name="connsiteY11" fmla="*/ 136694 h 338030"/>
              <a:gd name="connsiteX12" fmla="*/ 4999838 w 6604037"/>
              <a:gd name="connsiteY12" fmla="*/ 270918 h 338030"/>
              <a:gd name="connsiteX13" fmla="*/ 5226341 w 6604037"/>
              <a:gd name="connsiteY13" fmla="*/ 119916 h 338030"/>
              <a:gd name="connsiteX14" fmla="*/ 5788404 w 6604037"/>
              <a:gd name="connsiteY14" fmla="*/ 86361 h 338030"/>
              <a:gd name="connsiteX15" fmla="*/ 6063198 w 6604037"/>
              <a:gd name="connsiteY15" fmla="*/ 266607 h 338030"/>
              <a:gd name="connsiteX16" fmla="*/ 6604037 w 6604037"/>
              <a:gd name="connsiteY16" fmla="*/ 0 h 338030"/>
              <a:gd name="connsiteX0" fmla="*/ 0 w 6604037"/>
              <a:gd name="connsiteY0" fmla="*/ 128305 h 899603"/>
              <a:gd name="connsiteX1" fmla="*/ 444616 w 6604037"/>
              <a:gd name="connsiteY1" fmla="*/ 279307 h 899603"/>
              <a:gd name="connsiteX2" fmla="*/ 746620 w 6604037"/>
              <a:gd name="connsiteY2" fmla="*/ 145083 h 899603"/>
              <a:gd name="connsiteX3" fmla="*/ 973123 w 6604037"/>
              <a:gd name="connsiteY3" fmla="*/ 338030 h 899603"/>
              <a:gd name="connsiteX4" fmla="*/ 1065402 w 6604037"/>
              <a:gd name="connsiteY4" fmla="*/ 103138 h 899603"/>
              <a:gd name="connsiteX5" fmla="*/ 1124125 w 6604037"/>
              <a:gd name="connsiteY5" fmla="*/ 321252 h 899603"/>
              <a:gd name="connsiteX6" fmla="*/ 1761688 w 6604037"/>
              <a:gd name="connsiteY6" fmla="*/ 128305 h 899603"/>
              <a:gd name="connsiteX7" fmla="*/ 3171038 w 6604037"/>
              <a:gd name="connsiteY7" fmla="*/ 128305 h 899603"/>
              <a:gd name="connsiteX8" fmla="*/ 3439486 w 6604037"/>
              <a:gd name="connsiteY8" fmla="*/ 44416 h 899603"/>
              <a:gd name="connsiteX9" fmla="*/ 3716323 w 6604037"/>
              <a:gd name="connsiteY9" fmla="*/ 312863 h 899603"/>
              <a:gd name="connsiteX10" fmla="*/ 4547987 w 6604037"/>
              <a:gd name="connsiteY10" fmla="*/ 899603 h 899603"/>
              <a:gd name="connsiteX11" fmla="*/ 4773336 w 6604037"/>
              <a:gd name="connsiteY11" fmla="*/ 136694 h 899603"/>
              <a:gd name="connsiteX12" fmla="*/ 4999838 w 6604037"/>
              <a:gd name="connsiteY12" fmla="*/ 270918 h 899603"/>
              <a:gd name="connsiteX13" fmla="*/ 5226341 w 6604037"/>
              <a:gd name="connsiteY13" fmla="*/ 119916 h 899603"/>
              <a:gd name="connsiteX14" fmla="*/ 5788404 w 6604037"/>
              <a:gd name="connsiteY14" fmla="*/ 86361 h 899603"/>
              <a:gd name="connsiteX15" fmla="*/ 6063198 w 6604037"/>
              <a:gd name="connsiteY15" fmla="*/ 266607 h 899603"/>
              <a:gd name="connsiteX16" fmla="*/ 6604037 w 6604037"/>
              <a:gd name="connsiteY16" fmla="*/ 0 h 899603"/>
              <a:gd name="connsiteX0" fmla="*/ 0 w 6604037"/>
              <a:gd name="connsiteY0" fmla="*/ 128305 h 899603"/>
              <a:gd name="connsiteX1" fmla="*/ 444616 w 6604037"/>
              <a:gd name="connsiteY1" fmla="*/ 279307 h 899603"/>
              <a:gd name="connsiteX2" fmla="*/ 746620 w 6604037"/>
              <a:gd name="connsiteY2" fmla="*/ 145083 h 899603"/>
              <a:gd name="connsiteX3" fmla="*/ 973123 w 6604037"/>
              <a:gd name="connsiteY3" fmla="*/ 338030 h 899603"/>
              <a:gd name="connsiteX4" fmla="*/ 1065402 w 6604037"/>
              <a:gd name="connsiteY4" fmla="*/ 103138 h 899603"/>
              <a:gd name="connsiteX5" fmla="*/ 1124125 w 6604037"/>
              <a:gd name="connsiteY5" fmla="*/ 321252 h 899603"/>
              <a:gd name="connsiteX6" fmla="*/ 1761688 w 6604037"/>
              <a:gd name="connsiteY6" fmla="*/ 128305 h 899603"/>
              <a:gd name="connsiteX7" fmla="*/ 3171038 w 6604037"/>
              <a:gd name="connsiteY7" fmla="*/ 128305 h 899603"/>
              <a:gd name="connsiteX8" fmla="*/ 3439486 w 6604037"/>
              <a:gd name="connsiteY8" fmla="*/ 44416 h 899603"/>
              <a:gd name="connsiteX9" fmla="*/ 3716323 w 6604037"/>
              <a:gd name="connsiteY9" fmla="*/ 312863 h 899603"/>
              <a:gd name="connsiteX10" fmla="*/ 4547987 w 6604037"/>
              <a:gd name="connsiteY10" fmla="*/ 899603 h 899603"/>
              <a:gd name="connsiteX11" fmla="*/ 4999838 w 6604037"/>
              <a:gd name="connsiteY11" fmla="*/ 270918 h 899603"/>
              <a:gd name="connsiteX12" fmla="*/ 5226341 w 6604037"/>
              <a:gd name="connsiteY12" fmla="*/ 119916 h 899603"/>
              <a:gd name="connsiteX13" fmla="*/ 5788404 w 6604037"/>
              <a:gd name="connsiteY13" fmla="*/ 86361 h 899603"/>
              <a:gd name="connsiteX14" fmla="*/ 6063198 w 6604037"/>
              <a:gd name="connsiteY14" fmla="*/ 266607 h 899603"/>
              <a:gd name="connsiteX15" fmla="*/ 6604037 w 6604037"/>
              <a:gd name="connsiteY15" fmla="*/ 0 h 899603"/>
              <a:gd name="connsiteX0" fmla="*/ 0 w 6604037"/>
              <a:gd name="connsiteY0" fmla="*/ 128305 h 899603"/>
              <a:gd name="connsiteX1" fmla="*/ 444616 w 6604037"/>
              <a:gd name="connsiteY1" fmla="*/ 279307 h 899603"/>
              <a:gd name="connsiteX2" fmla="*/ 746620 w 6604037"/>
              <a:gd name="connsiteY2" fmla="*/ 145083 h 899603"/>
              <a:gd name="connsiteX3" fmla="*/ 973123 w 6604037"/>
              <a:gd name="connsiteY3" fmla="*/ 338030 h 899603"/>
              <a:gd name="connsiteX4" fmla="*/ 1065402 w 6604037"/>
              <a:gd name="connsiteY4" fmla="*/ 103138 h 899603"/>
              <a:gd name="connsiteX5" fmla="*/ 1124125 w 6604037"/>
              <a:gd name="connsiteY5" fmla="*/ 321252 h 899603"/>
              <a:gd name="connsiteX6" fmla="*/ 1761688 w 6604037"/>
              <a:gd name="connsiteY6" fmla="*/ 128305 h 899603"/>
              <a:gd name="connsiteX7" fmla="*/ 3171038 w 6604037"/>
              <a:gd name="connsiteY7" fmla="*/ 128305 h 899603"/>
              <a:gd name="connsiteX8" fmla="*/ 3439486 w 6604037"/>
              <a:gd name="connsiteY8" fmla="*/ 44416 h 899603"/>
              <a:gd name="connsiteX9" fmla="*/ 3716323 w 6604037"/>
              <a:gd name="connsiteY9" fmla="*/ 312863 h 899603"/>
              <a:gd name="connsiteX10" fmla="*/ 4547987 w 6604037"/>
              <a:gd name="connsiteY10" fmla="*/ 899603 h 899603"/>
              <a:gd name="connsiteX11" fmla="*/ 4999838 w 6604037"/>
              <a:gd name="connsiteY11" fmla="*/ 270918 h 899603"/>
              <a:gd name="connsiteX12" fmla="*/ 5788404 w 6604037"/>
              <a:gd name="connsiteY12" fmla="*/ 86361 h 899603"/>
              <a:gd name="connsiteX13" fmla="*/ 6063198 w 6604037"/>
              <a:gd name="connsiteY13" fmla="*/ 266607 h 899603"/>
              <a:gd name="connsiteX14" fmla="*/ 6604037 w 6604037"/>
              <a:gd name="connsiteY14" fmla="*/ 0 h 899603"/>
              <a:gd name="connsiteX0" fmla="*/ 0 w 6594384"/>
              <a:gd name="connsiteY0" fmla="*/ 41945 h 899603"/>
              <a:gd name="connsiteX1" fmla="*/ 434963 w 6594384"/>
              <a:gd name="connsiteY1" fmla="*/ 279307 h 899603"/>
              <a:gd name="connsiteX2" fmla="*/ 736967 w 6594384"/>
              <a:gd name="connsiteY2" fmla="*/ 145083 h 899603"/>
              <a:gd name="connsiteX3" fmla="*/ 963470 w 6594384"/>
              <a:gd name="connsiteY3" fmla="*/ 338030 h 899603"/>
              <a:gd name="connsiteX4" fmla="*/ 1055749 w 6594384"/>
              <a:gd name="connsiteY4" fmla="*/ 103138 h 899603"/>
              <a:gd name="connsiteX5" fmla="*/ 1114472 w 6594384"/>
              <a:gd name="connsiteY5" fmla="*/ 321252 h 899603"/>
              <a:gd name="connsiteX6" fmla="*/ 1752035 w 6594384"/>
              <a:gd name="connsiteY6" fmla="*/ 128305 h 899603"/>
              <a:gd name="connsiteX7" fmla="*/ 3161385 w 6594384"/>
              <a:gd name="connsiteY7" fmla="*/ 128305 h 899603"/>
              <a:gd name="connsiteX8" fmla="*/ 3429833 w 6594384"/>
              <a:gd name="connsiteY8" fmla="*/ 44416 h 899603"/>
              <a:gd name="connsiteX9" fmla="*/ 3706670 w 6594384"/>
              <a:gd name="connsiteY9" fmla="*/ 312863 h 899603"/>
              <a:gd name="connsiteX10" fmla="*/ 4538334 w 6594384"/>
              <a:gd name="connsiteY10" fmla="*/ 899603 h 899603"/>
              <a:gd name="connsiteX11" fmla="*/ 4990185 w 6594384"/>
              <a:gd name="connsiteY11" fmla="*/ 270918 h 899603"/>
              <a:gd name="connsiteX12" fmla="*/ 5778751 w 6594384"/>
              <a:gd name="connsiteY12" fmla="*/ 86361 h 899603"/>
              <a:gd name="connsiteX13" fmla="*/ 6053545 w 6594384"/>
              <a:gd name="connsiteY13" fmla="*/ 266607 h 899603"/>
              <a:gd name="connsiteX14" fmla="*/ 6594384 w 6594384"/>
              <a:gd name="connsiteY14" fmla="*/ 0 h 89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94384" h="899603">
                <a:moveTo>
                  <a:pt x="0" y="41945"/>
                </a:moveTo>
                <a:lnTo>
                  <a:pt x="434963" y="279307"/>
                </a:lnTo>
                <a:lnTo>
                  <a:pt x="736967" y="145083"/>
                </a:lnTo>
                <a:lnTo>
                  <a:pt x="963470" y="338030"/>
                </a:lnTo>
                <a:lnTo>
                  <a:pt x="1055749" y="103138"/>
                </a:lnTo>
                <a:lnTo>
                  <a:pt x="1114472" y="321252"/>
                </a:lnTo>
                <a:lnTo>
                  <a:pt x="1752035" y="128305"/>
                </a:lnTo>
                <a:lnTo>
                  <a:pt x="3161385" y="128305"/>
                </a:lnTo>
                <a:lnTo>
                  <a:pt x="3429833" y="44416"/>
                </a:lnTo>
                <a:lnTo>
                  <a:pt x="3706670" y="312863"/>
                </a:lnTo>
                <a:lnTo>
                  <a:pt x="4538334" y="899603"/>
                </a:lnTo>
                <a:lnTo>
                  <a:pt x="4990185" y="270918"/>
                </a:lnTo>
                <a:lnTo>
                  <a:pt x="5778751" y="86361"/>
                </a:lnTo>
                <a:lnTo>
                  <a:pt x="6053545" y="266607"/>
                </a:lnTo>
                <a:cubicBezTo>
                  <a:pt x="6537947" y="24561"/>
                  <a:pt x="6092282" y="242716"/>
                  <a:pt x="6594384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12516" y="3111647"/>
            <a:ext cx="156129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050" b="1" kern="0" dirty="0">
                <a:solidFill>
                  <a:prstClr val="black"/>
                </a:solidFill>
                <a:latin typeface="Calibri" panose="020F0502020204030204"/>
              </a:rPr>
              <a:t>4%  </a:t>
            </a:r>
            <a:r>
              <a:rPr lang="en-US" sz="900" b="1" kern="0" dirty="0">
                <a:solidFill>
                  <a:prstClr val="black"/>
                </a:solidFill>
                <a:latin typeface="Calibri" panose="020F0502020204030204"/>
              </a:rPr>
              <a:t>Continuous participation</a:t>
            </a:r>
            <a:r>
              <a:rPr lang="en-US" sz="900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sz="900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62829" y="3054283"/>
            <a:ext cx="3401948" cy="401795"/>
          </a:xfrm>
          <a:custGeom>
            <a:avLst/>
            <a:gdLst>
              <a:gd name="connsiteX0" fmla="*/ 0 w 6560191"/>
              <a:gd name="connsiteY0" fmla="*/ 0 h 318782"/>
              <a:gd name="connsiteX1" fmla="*/ 1770077 w 6560191"/>
              <a:gd name="connsiteY1" fmla="*/ 16778 h 318782"/>
              <a:gd name="connsiteX2" fmla="*/ 3145872 w 6560191"/>
              <a:gd name="connsiteY2" fmla="*/ 50334 h 318782"/>
              <a:gd name="connsiteX3" fmla="*/ 3724712 w 6560191"/>
              <a:gd name="connsiteY3" fmla="*/ 318782 h 318782"/>
              <a:gd name="connsiteX4" fmla="*/ 4899171 w 6560191"/>
              <a:gd name="connsiteY4" fmla="*/ 251670 h 318782"/>
              <a:gd name="connsiteX5" fmla="*/ 6476301 w 6560191"/>
              <a:gd name="connsiteY5" fmla="*/ 184558 h 318782"/>
              <a:gd name="connsiteX6" fmla="*/ 6560191 w 6560191"/>
              <a:gd name="connsiteY6" fmla="*/ 176169 h 318782"/>
              <a:gd name="connsiteX0" fmla="*/ 0 w 6560191"/>
              <a:gd name="connsiteY0" fmla="*/ 0 h 318782"/>
              <a:gd name="connsiteX1" fmla="*/ 1770077 w 6560191"/>
              <a:gd name="connsiteY1" fmla="*/ 16778 h 318782"/>
              <a:gd name="connsiteX2" fmla="*/ 3145872 w 6560191"/>
              <a:gd name="connsiteY2" fmla="*/ 50334 h 318782"/>
              <a:gd name="connsiteX3" fmla="*/ 3724712 w 6560191"/>
              <a:gd name="connsiteY3" fmla="*/ 318782 h 318782"/>
              <a:gd name="connsiteX4" fmla="*/ 4899171 w 6560191"/>
              <a:gd name="connsiteY4" fmla="*/ 251670 h 318782"/>
              <a:gd name="connsiteX5" fmla="*/ 6560191 w 6560191"/>
              <a:gd name="connsiteY5" fmla="*/ 176169 h 318782"/>
              <a:gd name="connsiteX0" fmla="*/ 0 w 6553798"/>
              <a:gd name="connsiteY0" fmla="*/ 0 h 318782"/>
              <a:gd name="connsiteX1" fmla="*/ 1770077 w 6553798"/>
              <a:gd name="connsiteY1" fmla="*/ 16778 h 318782"/>
              <a:gd name="connsiteX2" fmla="*/ 3145872 w 6553798"/>
              <a:gd name="connsiteY2" fmla="*/ 50334 h 318782"/>
              <a:gd name="connsiteX3" fmla="*/ 3724712 w 6553798"/>
              <a:gd name="connsiteY3" fmla="*/ 318782 h 318782"/>
              <a:gd name="connsiteX4" fmla="*/ 4899171 w 6553798"/>
              <a:gd name="connsiteY4" fmla="*/ 251670 h 318782"/>
              <a:gd name="connsiteX5" fmla="*/ 6553798 w 6553798"/>
              <a:gd name="connsiteY5" fmla="*/ 211729 h 31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3798" h="318782">
                <a:moveTo>
                  <a:pt x="0" y="0"/>
                </a:moveTo>
                <a:lnTo>
                  <a:pt x="1770077" y="16778"/>
                </a:lnTo>
                <a:lnTo>
                  <a:pt x="3145872" y="50334"/>
                </a:lnTo>
                <a:lnTo>
                  <a:pt x="3724712" y="318782"/>
                </a:lnTo>
                <a:lnTo>
                  <a:pt x="4899171" y="251670"/>
                </a:lnTo>
                <a:lnTo>
                  <a:pt x="6553798" y="211729"/>
                </a:lnTo>
              </a:path>
            </a:pathLst>
          </a:custGeom>
          <a:noFill/>
          <a:ln w="38100"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68703" y="2831757"/>
            <a:ext cx="1648918" cy="39241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050" b="1" kern="0" dirty="0">
                <a:solidFill>
                  <a:prstClr val="black"/>
                </a:solidFill>
                <a:latin typeface="Calibri" panose="020F0502020204030204"/>
              </a:rPr>
              <a:t>  5%  </a:t>
            </a:r>
            <a:r>
              <a:rPr lang="en-US" sz="900" b="1" kern="0" dirty="0">
                <a:solidFill>
                  <a:prstClr val="black"/>
                </a:solidFill>
                <a:latin typeface="Calibri" panose="020F0502020204030204"/>
              </a:rPr>
              <a:t>Long period participation</a:t>
            </a:r>
            <a:endParaRPr lang="en-US" sz="825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65771" y="2297457"/>
            <a:ext cx="3401586" cy="947856"/>
          </a:xfrm>
          <a:custGeom>
            <a:avLst/>
            <a:gdLst>
              <a:gd name="connsiteX0" fmla="*/ 0 w 6560191"/>
              <a:gd name="connsiteY0" fmla="*/ 0 h 318782"/>
              <a:gd name="connsiteX1" fmla="*/ 1770077 w 6560191"/>
              <a:gd name="connsiteY1" fmla="*/ 16778 h 318782"/>
              <a:gd name="connsiteX2" fmla="*/ 3145872 w 6560191"/>
              <a:gd name="connsiteY2" fmla="*/ 50334 h 318782"/>
              <a:gd name="connsiteX3" fmla="*/ 3724712 w 6560191"/>
              <a:gd name="connsiteY3" fmla="*/ 318782 h 318782"/>
              <a:gd name="connsiteX4" fmla="*/ 4899171 w 6560191"/>
              <a:gd name="connsiteY4" fmla="*/ 251670 h 318782"/>
              <a:gd name="connsiteX5" fmla="*/ 6476301 w 6560191"/>
              <a:gd name="connsiteY5" fmla="*/ 184558 h 318782"/>
              <a:gd name="connsiteX6" fmla="*/ 6560191 w 6560191"/>
              <a:gd name="connsiteY6" fmla="*/ 176169 h 318782"/>
              <a:gd name="connsiteX0" fmla="*/ 0 w 6560191"/>
              <a:gd name="connsiteY0" fmla="*/ 433243 h 752025"/>
              <a:gd name="connsiteX1" fmla="*/ 1770077 w 6560191"/>
              <a:gd name="connsiteY1" fmla="*/ 450021 h 752025"/>
              <a:gd name="connsiteX2" fmla="*/ 2873310 w 6560191"/>
              <a:gd name="connsiteY2" fmla="*/ 0 h 752025"/>
              <a:gd name="connsiteX3" fmla="*/ 3724712 w 6560191"/>
              <a:gd name="connsiteY3" fmla="*/ 752025 h 752025"/>
              <a:gd name="connsiteX4" fmla="*/ 4899171 w 6560191"/>
              <a:gd name="connsiteY4" fmla="*/ 684913 h 752025"/>
              <a:gd name="connsiteX5" fmla="*/ 6476301 w 6560191"/>
              <a:gd name="connsiteY5" fmla="*/ 617801 h 752025"/>
              <a:gd name="connsiteX6" fmla="*/ 6560191 w 6560191"/>
              <a:gd name="connsiteY6" fmla="*/ 609412 h 752025"/>
              <a:gd name="connsiteX0" fmla="*/ 0 w 6560191"/>
              <a:gd name="connsiteY0" fmla="*/ 433243 h 752025"/>
              <a:gd name="connsiteX1" fmla="*/ 2873310 w 6560191"/>
              <a:gd name="connsiteY1" fmla="*/ 0 h 752025"/>
              <a:gd name="connsiteX2" fmla="*/ 3724712 w 6560191"/>
              <a:gd name="connsiteY2" fmla="*/ 752025 h 752025"/>
              <a:gd name="connsiteX3" fmla="*/ 4899171 w 6560191"/>
              <a:gd name="connsiteY3" fmla="*/ 684913 h 752025"/>
              <a:gd name="connsiteX4" fmla="*/ 6476301 w 6560191"/>
              <a:gd name="connsiteY4" fmla="*/ 617801 h 752025"/>
              <a:gd name="connsiteX5" fmla="*/ 6560191 w 6560191"/>
              <a:gd name="connsiteY5" fmla="*/ 609412 h 752025"/>
              <a:gd name="connsiteX0" fmla="*/ 0 w 6551398"/>
              <a:gd name="connsiteY0" fmla="*/ 72758 h 752025"/>
              <a:gd name="connsiteX1" fmla="*/ 2864517 w 6551398"/>
              <a:gd name="connsiteY1" fmla="*/ 0 h 752025"/>
              <a:gd name="connsiteX2" fmla="*/ 3715919 w 6551398"/>
              <a:gd name="connsiteY2" fmla="*/ 752025 h 752025"/>
              <a:gd name="connsiteX3" fmla="*/ 4890378 w 6551398"/>
              <a:gd name="connsiteY3" fmla="*/ 684913 h 752025"/>
              <a:gd name="connsiteX4" fmla="*/ 6467508 w 6551398"/>
              <a:gd name="connsiteY4" fmla="*/ 617801 h 752025"/>
              <a:gd name="connsiteX5" fmla="*/ 6551398 w 6551398"/>
              <a:gd name="connsiteY5" fmla="*/ 609412 h 75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1398" h="752025">
                <a:moveTo>
                  <a:pt x="0" y="72758"/>
                </a:moveTo>
                <a:lnTo>
                  <a:pt x="2864517" y="0"/>
                </a:lnTo>
                <a:lnTo>
                  <a:pt x="3715919" y="752025"/>
                </a:lnTo>
                <a:lnTo>
                  <a:pt x="4890378" y="684913"/>
                </a:lnTo>
                <a:lnTo>
                  <a:pt x="6467508" y="617801"/>
                </a:lnTo>
                <a:lnTo>
                  <a:pt x="6551398" y="609412"/>
                </a:lnTo>
              </a:path>
            </a:pathLst>
          </a:custGeom>
          <a:noFill/>
          <a:ln w="38100">
            <a:solidFill>
              <a:srgbClr val="FF9933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53264" y="3876050"/>
            <a:ext cx="4370759" cy="1927384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defPPr>
              <a:defRPr lang="en-US"/>
            </a:defPPr>
            <a:lvl1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 sz="36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indent="0" defTabSz="685800">
              <a:lnSpc>
                <a:spcPct val="100000"/>
              </a:lnSpc>
              <a:spcAft>
                <a:spcPts val="450"/>
              </a:spcAft>
              <a:buNone/>
            </a:pPr>
            <a:r>
              <a:rPr lang="en-US" altLang="en-US" sz="1800" b="1" kern="0" dirty="0">
                <a:solidFill>
                  <a:sysClr val="windowText" lastClr="000000"/>
                </a:solidFill>
              </a:rPr>
              <a:t>Other examples:</a:t>
            </a:r>
          </a:p>
          <a:p>
            <a:pPr marL="428625" indent="-428625" defTabSz="685800">
              <a:lnSpc>
                <a:spcPct val="100000"/>
              </a:lnSpc>
              <a:spcAft>
                <a:spcPts val="450"/>
              </a:spcAft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Application preferences</a:t>
            </a:r>
          </a:p>
          <a:p>
            <a:pPr marL="428625" indent="-428625" defTabSz="685800">
              <a:lnSpc>
                <a:spcPct val="100000"/>
              </a:lnSpc>
              <a:spcAft>
                <a:spcPts val="450"/>
              </a:spcAft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Re-</a:t>
            </a:r>
            <a:r>
              <a:rPr lang="en-US" altLang="en-US" sz="2100" kern="0" dirty="0" err="1">
                <a:solidFill>
                  <a:sysClr val="windowText" lastClr="000000"/>
                </a:solidFill>
              </a:rPr>
              <a:t>evals</a:t>
            </a:r>
            <a:r>
              <a:rPr lang="en-US" altLang="en-US" sz="2100" kern="0" dirty="0">
                <a:solidFill>
                  <a:sysClr val="windowText" lastClr="000000"/>
                </a:solidFill>
              </a:rPr>
              <a:t> and Churn</a:t>
            </a:r>
          </a:p>
          <a:p>
            <a:pPr marL="428625" indent="-428625" defTabSz="685800">
              <a:lnSpc>
                <a:spcPct val="100000"/>
              </a:lnSpc>
              <a:spcAft>
                <a:spcPts val="450"/>
              </a:spcAft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Single point resolution</a:t>
            </a:r>
          </a:p>
          <a:p>
            <a:pPr marL="428625" indent="-428625" defTabSz="685800">
              <a:lnSpc>
                <a:spcPct val="100000"/>
              </a:lnSpc>
              <a:spcAft>
                <a:spcPts val="450"/>
              </a:spcAft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Access to other service partners</a:t>
            </a:r>
          </a:p>
        </p:txBody>
      </p:sp>
    </p:spTree>
    <p:extLst>
      <p:ext uri="{BB962C8B-B14F-4D97-AF65-F5344CB8AC3E}">
        <p14:creationId xmlns:p14="http://schemas.microsoft.com/office/powerpoint/2010/main" val="3591764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00" dirty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581B-EBA1-BC45-AB35-156EDE5F538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6277" y="5860280"/>
            <a:ext cx="1851445" cy="72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28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61000">
              <a:srgbClr val="D1E3F3"/>
            </a:gs>
            <a:gs pos="84000">
              <a:srgbClr val="EAF3FA"/>
            </a:gs>
            <a:gs pos="100000">
              <a:schemeClr val="bg1"/>
            </a:gs>
            <a:gs pos="48000">
              <a:srgbClr val="D7E7F5"/>
            </a:gs>
            <a:gs pos="33000">
              <a:srgbClr val="DEEBF7">
                <a:lumMod val="100000"/>
              </a:srgb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857250"/>
            <a:ext cx="631551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67879" defTabSz="685800">
              <a:lnSpc>
                <a:spcPct val="150000"/>
              </a:lnSpc>
              <a:spcBef>
                <a:spcPts val="900"/>
              </a:spcBef>
            </a:pPr>
            <a:r>
              <a:rPr lang="en-US" sz="2700" b="1" kern="0" dirty="0">
                <a:solidFill>
                  <a:sysClr val="windowText" lastClr="000000"/>
                </a:solidFill>
              </a:rPr>
              <a:t>4.  Technology: right time and right place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4768" y="5678424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fld id="{D0BE6AC8-C5EA-419F-9C85-58B21DABC81C}" type="slidenum">
              <a:rPr lang="en-US" sz="1500" b="1" kern="0">
                <a:solidFill>
                  <a:srgbClr val="FF0000"/>
                </a:solidFill>
              </a:rPr>
              <a:pPr defTabSz="685800"/>
              <a:t>24</a:t>
            </a:fld>
            <a:endParaRPr lang="en-US" sz="1500" b="1" kern="0" dirty="0">
              <a:solidFill>
                <a:srgbClr val="FF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673102" y="1768396"/>
            <a:ext cx="4001667" cy="3580844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defPPr>
              <a:defRPr lang="en-US"/>
            </a:defPPr>
            <a:lvl1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 sz="36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Does </a:t>
            </a:r>
            <a:r>
              <a:rPr lang="en-US" altLang="en-US" sz="2100" u="sng" kern="0" dirty="0">
                <a:solidFill>
                  <a:sysClr val="windowText" lastClr="000000"/>
                </a:solidFill>
              </a:rPr>
              <a:t>NOT</a:t>
            </a:r>
            <a:r>
              <a:rPr lang="en-US" altLang="en-US" sz="2100" kern="0" dirty="0">
                <a:solidFill>
                  <a:sysClr val="windowText" lastClr="000000"/>
                </a:solidFill>
              </a:rPr>
              <a:t> solve problems!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When it’s the right tool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Right size functionality (small)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Agile software development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Incremental deployments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Business responsibility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Business/IT partnership</a:t>
            </a:r>
          </a:p>
        </p:txBody>
      </p:sp>
      <p:pic>
        <p:nvPicPr>
          <p:cNvPr id="9" name="Picture 37" descr="IBES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/>
          <a:stretch>
            <a:fillRect/>
          </a:stretch>
        </p:blipFill>
        <p:spPr bwMode="auto">
          <a:xfrm>
            <a:off x="420532" y="2153499"/>
            <a:ext cx="3577829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8" descr="IBES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/>
          <a:stretch>
            <a:fillRect/>
          </a:stretch>
        </p:blipFill>
        <p:spPr bwMode="auto">
          <a:xfrm>
            <a:off x="420532" y="2153499"/>
            <a:ext cx="3577829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9" descr="IBES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/>
          <a:stretch>
            <a:fillRect/>
          </a:stretch>
        </p:blipFill>
        <p:spPr bwMode="auto">
          <a:xfrm>
            <a:off x="420532" y="2153499"/>
            <a:ext cx="3577829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0" descr="IBES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/>
          <a:stretch>
            <a:fillRect/>
          </a:stretch>
        </p:blipFill>
        <p:spPr bwMode="auto">
          <a:xfrm>
            <a:off x="420532" y="2153499"/>
            <a:ext cx="3577829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IBES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/>
          <a:stretch>
            <a:fillRect/>
          </a:stretch>
        </p:blipFill>
        <p:spPr bwMode="auto">
          <a:xfrm>
            <a:off x="420532" y="2153499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IBES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/>
          <a:stretch>
            <a:fillRect/>
          </a:stretch>
        </p:blipFill>
        <p:spPr bwMode="auto">
          <a:xfrm>
            <a:off x="420532" y="2153499"/>
            <a:ext cx="3577829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IBES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/>
          <a:stretch>
            <a:fillRect/>
          </a:stretch>
        </p:blipFill>
        <p:spPr bwMode="auto">
          <a:xfrm>
            <a:off x="420532" y="2153499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80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61000">
              <a:srgbClr val="D1E3F3"/>
            </a:gs>
            <a:gs pos="84000">
              <a:srgbClr val="EAF3FA"/>
            </a:gs>
            <a:gs pos="100000">
              <a:schemeClr val="bg1"/>
            </a:gs>
            <a:gs pos="48000">
              <a:srgbClr val="D7E7F5"/>
            </a:gs>
            <a:gs pos="33000">
              <a:srgbClr val="DEEBF7">
                <a:lumMod val="100000"/>
              </a:srgb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3790902" y="3135277"/>
            <a:ext cx="481863" cy="969496"/>
          </a:xfrm>
          <a:prstGeom prst="rect">
            <a:avLst/>
          </a:prstGeom>
          <a:noFill/>
        </p:spPr>
        <p:txBody>
          <a:bodyPr wrap="none" tIns="0" rIns="0" rtlCol="0">
            <a:spAutoFit/>
          </a:bodyPr>
          <a:lstStyle/>
          <a:p>
            <a:pPr defTabSz="685800"/>
            <a:r>
              <a:rPr lang="en-US" sz="6000" kern="0" dirty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Cambria" panose="02040503050406030204" pitchFamily="18" charset="0"/>
              </a:rPr>
              <a:t>$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57250"/>
            <a:ext cx="472372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67879" defTabSz="685800">
              <a:lnSpc>
                <a:spcPct val="150000"/>
              </a:lnSpc>
              <a:spcBef>
                <a:spcPts val="900"/>
              </a:spcBef>
            </a:pPr>
            <a:r>
              <a:rPr lang="en-US" sz="2700" b="1" kern="0" dirty="0">
                <a:solidFill>
                  <a:sysClr val="windowText" lastClr="000000"/>
                </a:solidFill>
              </a:rPr>
              <a:t>5.  Funding: Finance Strategies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4768" y="5678424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fld id="{D0BE6AC8-C5EA-419F-9C85-58B21DABC81C}" type="slidenum">
              <a:rPr lang="en-US" sz="1500" b="1" kern="0">
                <a:solidFill>
                  <a:srgbClr val="FF0000"/>
                </a:solidFill>
              </a:rPr>
              <a:pPr defTabSz="685800"/>
              <a:t>25</a:t>
            </a:fld>
            <a:endParaRPr lang="en-US" sz="1500" b="1" kern="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1755" y="2381882"/>
            <a:ext cx="144335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5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 Cost Allocation</a:t>
            </a:r>
          </a:p>
          <a:p>
            <a:pPr algn="r" defTabSz="685800"/>
            <a:r>
              <a:rPr lang="en-US" sz="15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Plan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673101" y="1242353"/>
            <a:ext cx="4470899" cy="4491990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defPPr>
              <a:defRPr lang="en-US"/>
            </a:defPPr>
            <a:lvl1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 sz="36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Know the Budget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Finance Integration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Understand Cost Allocation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Maximize Existing Cost Allocation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Intelligent 90/10 Funding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New 90/10 Environment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Prepare for financing changes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Explore Strategies</a:t>
            </a:r>
          </a:p>
        </p:txBody>
      </p:sp>
      <p:cxnSp>
        <p:nvCxnSpPr>
          <p:cNvPr id="3" name="Straight Connector 2"/>
          <p:cNvCxnSpPr>
            <a:stCxn id="39" idx="3"/>
            <a:endCxn id="17" idx="1"/>
          </p:cNvCxnSpPr>
          <p:nvPr/>
        </p:nvCxnSpPr>
        <p:spPr>
          <a:xfrm>
            <a:off x="1428472" y="1812171"/>
            <a:ext cx="1495100" cy="18047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5" idx="3"/>
            <a:endCxn id="17" idx="1"/>
          </p:cNvCxnSpPr>
          <p:nvPr/>
        </p:nvCxnSpPr>
        <p:spPr>
          <a:xfrm flipV="1">
            <a:off x="1428472" y="3616941"/>
            <a:ext cx="1495100" cy="89432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4" idx="3"/>
            <a:endCxn id="17" idx="1"/>
          </p:cNvCxnSpPr>
          <p:nvPr/>
        </p:nvCxnSpPr>
        <p:spPr>
          <a:xfrm flipV="1">
            <a:off x="1428472" y="3616942"/>
            <a:ext cx="1495100" cy="44447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3" idx="3"/>
            <a:endCxn id="17" idx="1"/>
          </p:cNvCxnSpPr>
          <p:nvPr/>
        </p:nvCxnSpPr>
        <p:spPr>
          <a:xfrm>
            <a:off x="1428472" y="3611568"/>
            <a:ext cx="1495100" cy="537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2" idx="3"/>
            <a:endCxn id="17" idx="1"/>
          </p:cNvCxnSpPr>
          <p:nvPr/>
        </p:nvCxnSpPr>
        <p:spPr>
          <a:xfrm>
            <a:off x="1428472" y="3161719"/>
            <a:ext cx="1495100" cy="45522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1" idx="3"/>
            <a:endCxn id="17" idx="1"/>
          </p:cNvCxnSpPr>
          <p:nvPr/>
        </p:nvCxnSpPr>
        <p:spPr>
          <a:xfrm>
            <a:off x="1428472" y="2711869"/>
            <a:ext cx="1495100" cy="90507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0" idx="3"/>
            <a:endCxn id="17" idx="1"/>
          </p:cNvCxnSpPr>
          <p:nvPr/>
        </p:nvCxnSpPr>
        <p:spPr>
          <a:xfrm>
            <a:off x="1428472" y="2262021"/>
            <a:ext cx="1495100" cy="135492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923571" y="3345922"/>
            <a:ext cx="124493" cy="542038"/>
          </a:xfrm>
          <a:prstGeom prst="rect">
            <a:avLst/>
          </a:prstGeom>
          <a:solidFill>
            <a:srgbClr val="D2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4964" y="1709301"/>
            <a:ext cx="1083508" cy="20574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kern="0" dirty="0">
                <a:solidFill>
                  <a:schemeClr val="tx1"/>
                </a:solidFill>
              </a:rPr>
              <a:t>FNS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44964" y="2159150"/>
            <a:ext cx="1083508" cy="20574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kern="0" dirty="0">
                <a:solidFill>
                  <a:schemeClr val="tx1"/>
                </a:solidFill>
              </a:rPr>
              <a:t>CMS 90/10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44964" y="2609000"/>
            <a:ext cx="1083508" cy="20574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kern="0" dirty="0">
                <a:solidFill>
                  <a:schemeClr val="tx1"/>
                </a:solidFill>
              </a:rPr>
              <a:t>CMS 75%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44964" y="3058849"/>
            <a:ext cx="1083508" cy="20574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kern="0" dirty="0">
                <a:solidFill>
                  <a:schemeClr val="tx1"/>
                </a:solidFill>
              </a:rPr>
              <a:t>ACF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44964" y="3508698"/>
            <a:ext cx="1083508" cy="20574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kern="0" dirty="0">
                <a:solidFill>
                  <a:schemeClr val="tx1"/>
                </a:solidFill>
              </a:rPr>
              <a:t>Private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4964" y="3958547"/>
            <a:ext cx="1083508" cy="20574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kern="0" dirty="0">
                <a:solidFill>
                  <a:schemeClr val="tx1"/>
                </a:solidFill>
              </a:rPr>
              <a:t>Awards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44964" y="4408397"/>
            <a:ext cx="1083508" cy="20574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kern="0" dirty="0">
                <a:solidFill>
                  <a:schemeClr val="tx1"/>
                </a:solidFill>
              </a:rPr>
              <a:t>State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44964" y="4858246"/>
            <a:ext cx="1083508" cy="20574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kern="0" dirty="0">
                <a:solidFill>
                  <a:schemeClr val="tx1"/>
                </a:solidFill>
              </a:rPr>
              <a:t>Block Grants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44964" y="5308092"/>
            <a:ext cx="1083508" cy="20574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kern="0" dirty="0">
                <a:solidFill>
                  <a:schemeClr val="tx1"/>
                </a:solidFill>
              </a:rPr>
              <a:t>Other</a:t>
            </a:r>
          </a:p>
        </p:txBody>
      </p:sp>
      <p:cxnSp>
        <p:nvCxnSpPr>
          <p:cNvPr id="56" name="Straight Connector 55"/>
          <p:cNvCxnSpPr>
            <a:stCxn id="46" idx="3"/>
            <a:endCxn id="17" idx="1"/>
          </p:cNvCxnSpPr>
          <p:nvPr/>
        </p:nvCxnSpPr>
        <p:spPr>
          <a:xfrm flipV="1">
            <a:off x="1428472" y="3616941"/>
            <a:ext cx="1495100" cy="134417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7" idx="3"/>
            <a:endCxn id="17" idx="1"/>
          </p:cNvCxnSpPr>
          <p:nvPr/>
        </p:nvCxnSpPr>
        <p:spPr>
          <a:xfrm flipV="1">
            <a:off x="1428472" y="3616941"/>
            <a:ext cx="1495100" cy="179402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3071117" y="3088239"/>
            <a:ext cx="740606" cy="1071122"/>
            <a:chOff x="3847973" y="2731850"/>
            <a:chExt cx="1289177" cy="1877406"/>
          </a:xfrm>
        </p:grpSpPr>
        <p:sp>
          <p:nvSpPr>
            <p:cNvPr id="115" name="Freeform 114"/>
            <p:cNvSpPr/>
            <p:nvPr/>
          </p:nvSpPr>
          <p:spPr>
            <a:xfrm>
              <a:off x="3847973" y="2731850"/>
              <a:ext cx="1289177" cy="913050"/>
            </a:xfrm>
            <a:custGeom>
              <a:avLst/>
              <a:gdLst>
                <a:gd name="connsiteX0" fmla="*/ 0 w 1289050"/>
                <a:gd name="connsiteY0" fmla="*/ 831850 h 831850"/>
                <a:gd name="connsiteX1" fmla="*/ 1289050 w 1289050"/>
                <a:gd name="connsiteY1" fmla="*/ 0 h 831850"/>
                <a:gd name="connsiteX2" fmla="*/ 1289050 w 1289050"/>
                <a:gd name="connsiteY2" fmla="*/ 76200 h 831850"/>
                <a:gd name="connsiteX3" fmla="*/ 0 w 1289050"/>
                <a:gd name="connsiteY3" fmla="*/ 831850 h 831850"/>
                <a:gd name="connsiteX0" fmla="*/ 0 w 1289050"/>
                <a:gd name="connsiteY0" fmla="*/ 966250 h 966250"/>
                <a:gd name="connsiteX1" fmla="*/ 1282700 w 1289050"/>
                <a:gd name="connsiteY1" fmla="*/ 0 h 966250"/>
                <a:gd name="connsiteX2" fmla="*/ 1289050 w 1289050"/>
                <a:gd name="connsiteY2" fmla="*/ 210600 h 966250"/>
                <a:gd name="connsiteX3" fmla="*/ 0 w 1289050"/>
                <a:gd name="connsiteY3" fmla="*/ 966250 h 966250"/>
                <a:gd name="connsiteX0" fmla="*/ 0 w 1295400"/>
                <a:gd name="connsiteY0" fmla="*/ 966250 h 966250"/>
                <a:gd name="connsiteX1" fmla="*/ 1282700 w 1295400"/>
                <a:gd name="connsiteY1" fmla="*/ 0 h 966250"/>
                <a:gd name="connsiteX2" fmla="*/ 1295400 w 1295400"/>
                <a:gd name="connsiteY2" fmla="*/ 297960 h 966250"/>
                <a:gd name="connsiteX3" fmla="*/ 0 w 1295400"/>
                <a:gd name="connsiteY3" fmla="*/ 966250 h 966250"/>
                <a:gd name="connsiteX0" fmla="*/ 0 w 1295400"/>
                <a:gd name="connsiteY0" fmla="*/ 966250 h 966250"/>
                <a:gd name="connsiteX1" fmla="*/ 1292225 w 1295400"/>
                <a:gd name="connsiteY1" fmla="*/ 0 h 966250"/>
                <a:gd name="connsiteX2" fmla="*/ 1295400 w 1295400"/>
                <a:gd name="connsiteY2" fmla="*/ 297960 h 966250"/>
                <a:gd name="connsiteX3" fmla="*/ 0 w 1295400"/>
                <a:gd name="connsiteY3" fmla="*/ 966250 h 966250"/>
                <a:gd name="connsiteX0" fmla="*/ 0 w 1295400"/>
                <a:gd name="connsiteY0" fmla="*/ 966250 h 966250"/>
                <a:gd name="connsiteX1" fmla="*/ 1294607 w 1295400"/>
                <a:gd name="connsiteY1" fmla="*/ 0 h 966250"/>
                <a:gd name="connsiteX2" fmla="*/ 1295400 w 1295400"/>
                <a:gd name="connsiteY2" fmla="*/ 297960 h 966250"/>
                <a:gd name="connsiteX3" fmla="*/ 0 w 1295400"/>
                <a:gd name="connsiteY3" fmla="*/ 966250 h 96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400" h="966250">
                  <a:moveTo>
                    <a:pt x="0" y="966250"/>
                  </a:moveTo>
                  <a:lnTo>
                    <a:pt x="1294607" y="0"/>
                  </a:lnTo>
                  <a:cubicBezTo>
                    <a:pt x="1295665" y="99320"/>
                    <a:pt x="1294342" y="198640"/>
                    <a:pt x="1295400" y="297960"/>
                  </a:cubicBezTo>
                  <a:lnTo>
                    <a:pt x="0" y="96625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 flipV="1">
              <a:off x="3847973" y="3696206"/>
              <a:ext cx="1289177" cy="913050"/>
            </a:xfrm>
            <a:custGeom>
              <a:avLst/>
              <a:gdLst>
                <a:gd name="connsiteX0" fmla="*/ 0 w 1289050"/>
                <a:gd name="connsiteY0" fmla="*/ 831850 h 831850"/>
                <a:gd name="connsiteX1" fmla="*/ 1289050 w 1289050"/>
                <a:gd name="connsiteY1" fmla="*/ 0 h 831850"/>
                <a:gd name="connsiteX2" fmla="*/ 1289050 w 1289050"/>
                <a:gd name="connsiteY2" fmla="*/ 76200 h 831850"/>
                <a:gd name="connsiteX3" fmla="*/ 0 w 1289050"/>
                <a:gd name="connsiteY3" fmla="*/ 831850 h 831850"/>
                <a:gd name="connsiteX0" fmla="*/ 0 w 1289050"/>
                <a:gd name="connsiteY0" fmla="*/ 966250 h 966250"/>
                <a:gd name="connsiteX1" fmla="*/ 1282700 w 1289050"/>
                <a:gd name="connsiteY1" fmla="*/ 0 h 966250"/>
                <a:gd name="connsiteX2" fmla="*/ 1289050 w 1289050"/>
                <a:gd name="connsiteY2" fmla="*/ 210600 h 966250"/>
                <a:gd name="connsiteX3" fmla="*/ 0 w 1289050"/>
                <a:gd name="connsiteY3" fmla="*/ 966250 h 966250"/>
                <a:gd name="connsiteX0" fmla="*/ 0 w 1295400"/>
                <a:gd name="connsiteY0" fmla="*/ 966250 h 966250"/>
                <a:gd name="connsiteX1" fmla="*/ 1282700 w 1295400"/>
                <a:gd name="connsiteY1" fmla="*/ 0 h 966250"/>
                <a:gd name="connsiteX2" fmla="*/ 1295400 w 1295400"/>
                <a:gd name="connsiteY2" fmla="*/ 297960 h 966250"/>
                <a:gd name="connsiteX3" fmla="*/ 0 w 1295400"/>
                <a:gd name="connsiteY3" fmla="*/ 966250 h 966250"/>
                <a:gd name="connsiteX0" fmla="*/ 0 w 1295400"/>
                <a:gd name="connsiteY0" fmla="*/ 966250 h 966250"/>
                <a:gd name="connsiteX1" fmla="*/ 1292225 w 1295400"/>
                <a:gd name="connsiteY1" fmla="*/ 0 h 966250"/>
                <a:gd name="connsiteX2" fmla="*/ 1295400 w 1295400"/>
                <a:gd name="connsiteY2" fmla="*/ 297960 h 966250"/>
                <a:gd name="connsiteX3" fmla="*/ 0 w 1295400"/>
                <a:gd name="connsiteY3" fmla="*/ 966250 h 966250"/>
                <a:gd name="connsiteX0" fmla="*/ 0 w 1295400"/>
                <a:gd name="connsiteY0" fmla="*/ 966250 h 966250"/>
                <a:gd name="connsiteX1" fmla="*/ 1294607 w 1295400"/>
                <a:gd name="connsiteY1" fmla="*/ 0 h 966250"/>
                <a:gd name="connsiteX2" fmla="*/ 1295400 w 1295400"/>
                <a:gd name="connsiteY2" fmla="*/ 297960 h 966250"/>
                <a:gd name="connsiteX3" fmla="*/ 0 w 1295400"/>
                <a:gd name="connsiteY3" fmla="*/ 966250 h 96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400" h="966250">
                  <a:moveTo>
                    <a:pt x="0" y="966250"/>
                  </a:moveTo>
                  <a:lnTo>
                    <a:pt x="1294607" y="0"/>
                  </a:lnTo>
                  <a:cubicBezTo>
                    <a:pt x="1295665" y="99320"/>
                    <a:pt x="1294342" y="198640"/>
                    <a:pt x="1295400" y="297960"/>
                  </a:cubicBezTo>
                  <a:lnTo>
                    <a:pt x="0" y="96625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3836674" y="3083997"/>
            <a:ext cx="461006" cy="1641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836674" y="4000588"/>
            <a:ext cx="461006" cy="1637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24" y="2664931"/>
            <a:ext cx="1542953" cy="152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66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61000">
              <a:srgbClr val="D1E3F3"/>
            </a:gs>
            <a:gs pos="84000">
              <a:srgbClr val="EAF3FA"/>
            </a:gs>
            <a:gs pos="100000">
              <a:schemeClr val="bg1"/>
            </a:gs>
            <a:gs pos="48000">
              <a:srgbClr val="D7E7F5"/>
            </a:gs>
            <a:gs pos="33000">
              <a:srgbClr val="DEEBF7">
                <a:lumMod val="100000"/>
              </a:srgb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57250"/>
            <a:ext cx="550920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67879" defTabSz="685800">
              <a:lnSpc>
                <a:spcPct val="150000"/>
              </a:lnSpc>
              <a:spcBef>
                <a:spcPts val="900"/>
              </a:spcBef>
            </a:pPr>
            <a:r>
              <a:rPr lang="en-US" sz="2700" b="1" kern="0" dirty="0">
                <a:solidFill>
                  <a:sysClr val="windowText" lastClr="000000"/>
                </a:solidFill>
              </a:rPr>
              <a:t>3.  Workforce: Adaptable &amp; General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4768" y="5678424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fld id="{D0BE6AC8-C5EA-419F-9C85-58B21DABC81C}" type="slidenum">
              <a:rPr lang="en-US" sz="1500" b="1" kern="0">
                <a:solidFill>
                  <a:srgbClr val="FF0000"/>
                </a:solidFill>
              </a:rPr>
              <a:pPr defTabSz="685800"/>
              <a:t>26</a:t>
            </a:fld>
            <a:endParaRPr lang="en-US" sz="1500" b="1" kern="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8127" y="1446848"/>
            <a:ext cx="6167375" cy="4199797"/>
            <a:chOff x="1352914" y="367380"/>
            <a:chExt cx="8223166" cy="5599728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492906" y="1831055"/>
              <a:ext cx="2192759" cy="323602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8685665" y="3355055"/>
              <a:ext cx="291677" cy="171202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935420" y="1615155"/>
              <a:ext cx="750245" cy="345192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4938744" y="5040389"/>
              <a:ext cx="3746921" cy="5338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472834" y="897605"/>
              <a:ext cx="212831" cy="422282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19942" y="656305"/>
              <a:ext cx="1765723" cy="45085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80054">
              <a:off x="2407678" y="3892049"/>
              <a:ext cx="2236423" cy="106769"/>
            </a:xfrm>
            <a:prstGeom prst="rect">
              <a:avLst/>
            </a:prstGeom>
          </p:spPr>
        </p:pic>
        <p:sp>
          <p:nvSpPr>
            <p:cNvPr id="43" name="Freeform 4"/>
            <p:cNvSpPr>
              <a:spLocks/>
            </p:cNvSpPr>
            <p:nvPr/>
          </p:nvSpPr>
          <p:spPr bwMode="auto">
            <a:xfrm>
              <a:off x="7135844" y="2283493"/>
              <a:ext cx="376238" cy="1160463"/>
            </a:xfrm>
            <a:custGeom>
              <a:avLst/>
              <a:gdLst>
                <a:gd name="T0" fmla="*/ 0 w 237"/>
                <a:gd name="T1" fmla="*/ 0 h 731"/>
                <a:gd name="T2" fmla="*/ 163 w 237"/>
                <a:gd name="T3" fmla="*/ 176 h 731"/>
                <a:gd name="T4" fmla="*/ 237 w 237"/>
                <a:gd name="T5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" h="731">
                  <a:moveTo>
                    <a:pt x="0" y="0"/>
                  </a:moveTo>
                  <a:cubicBezTo>
                    <a:pt x="27" y="29"/>
                    <a:pt x="124" y="54"/>
                    <a:pt x="163" y="176"/>
                  </a:cubicBezTo>
                  <a:cubicBezTo>
                    <a:pt x="202" y="298"/>
                    <a:pt x="222" y="616"/>
                    <a:pt x="237" y="73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/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6092856" y="1832643"/>
              <a:ext cx="476250" cy="857250"/>
            </a:xfrm>
            <a:custGeom>
              <a:avLst/>
              <a:gdLst>
                <a:gd name="T0" fmla="*/ 0 w 300"/>
                <a:gd name="T1" fmla="*/ 521 h 540"/>
                <a:gd name="T2" fmla="*/ 230 w 300"/>
                <a:gd name="T3" fmla="*/ 453 h 540"/>
                <a:gd name="T4" fmla="*/ 300 w 300"/>
                <a:gd name="T5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" h="540">
                  <a:moveTo>
                    <a:pt x="0" y="521"/>
                  </a:moveTo>
                  <a:cubicBezTo>
                    <a:pt x="38" y="510"/>
                    <a:pt x="180" y="540"/>
                    <a:pt x="230" y="453"/>
                  </a:cubicBezTo>
                  <a:cubicBezTo>
                    <a:pt x="280" y="366"/>
                    <a:pt x="286" y="94"/>
                    <a:pt x="30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/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5548344" y="3691605"/>
              <a:ext cx="2297113" cy="1109663"/>
            </a:xfrm>
            <a:custGeom>
              <a:avLst/>
              <a:gdLst>
                <a:gd name="T0" fmla="*/ 0 w 1447"/>
                <a:gd name="T1" fmla="*/ 656 h 699"/>
                <a:gd name="T2" fmla="*/ 539 w 1447"/>
                <a:gd name="T3" fmla="*/ 590 h 699"/>
                <a:gd name="T4" fmla="*/ 1447 w 1447"/>
                <a:gd name="T5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7" h="699">
                  <a:moveTo>
                    <a:pt x="0" y="656"/>
                  </a:moveTo>
                  <a:cubicBezTo>
                    <a:pt x="90" y="645"/>
                    <a:pt x="298" y="699"/>
                    <a:pt x="539" y="590"/>
                  </a:cubicBezTo>
                  <a:cubicBezTo>
                    <a:pt x="780" y="481"/>
                    <a:pt x="1258" y="123"/>
                    <a:pt x="1447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/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6" name="Picture 7" descr="Cartoon Desk worker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4868" y="3928143"/>
              <a:ext cx="1096963" cy="1541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hispanic--family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543" y="4150393"/>
              <a:ext cx="1096963" cy="10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1352914" y="5164805"/>
              <a:ext cx="1255045" cy="553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105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Applicants</a:t>
              </a:r>
            </a:p>
            <a:p>
              <a:pPr algn="ctr" defTabSz="685800"/>
              <a:r>
                <a:rPr lang="en-US" sz="105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Re-applicants</a:t>
              </a:r>
            </a:p>
          </p:txBody>
        </p: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2557493" y="4739354"/>
              <a:ext cx="1852613" cy="280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CC">
                          <a:alpha val="67999"/>
                        </a:srgbClr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>
                <a:lnSpc>
                  <a:spcPct val="85000"/>
                </a:lnSpc>
              </a:pPr>
              <a:r>
                <a:rPr lang="en-US" sz="9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Immediate Contact</a:t>
              </a:r>
              <a:endParaRPr lang="en-US" sz="900" b="1" u="sng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cxnSp>
          <p:nvCxnSpPr>
            <p:cNvPr id="50" name="AutoShape 11"/>
            <p:cNvCxnSpPr>
              <a:cxnSpLocks noChangeShapeType="1"/>
              <a:stCxn id="47" idx="3"/>
              <a:endCxn id="46" idx="1"/>
            </p:cNvCxnSpPr>
            <p:nvPr/>
          </p:nvCxnSpPr>
          <p:spPr bwMode="auto">
            <a:xfrm>
              <a:off x="2530506" y="4699668"/>
              <a:ext cx="1884363" cy="0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12"/>
            <p:cNvCxnSpPr>
              <a:cxnSpLocks noChangeShapeType="1"/>
              <a:stCxn id="53" idx="0"/>
              <a:endCxn id="58" idx="0"/>
            </p:cNvCxnSpPr>
            <p:nvPr/>
          </p:nvCxnSpPr>
          <p:spPr bwMode="auto">
            <a:xfrm rot="16200000" flipH="1" flipV="1">
              <a:off x="3140106" y="2420017"/>
              <a:ext cx="719138" cy="2590800"/>
            </a:xfrm>
            <a:prstGeom prst="bentConnector3">
              <a:avLst>
                <a:gd name="adj1" fmla="val -41722"/>
              </a:avLst>
            </a:prstGeom>
            <a:noFill/>
            <a:ln w="28575">
              <a:solidFill>
                <a:srgbClr val="0000FF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13"/>
            <p:cNvCxnSpPr>
              <a:cxnSpLocks noChangeShapeType="1"/>
              <a:stCxn id="54" idx="0"/>
              <a:endCxn id="57" idx="0"/>
            </p:cNvCxnSpPr>
            <p:nvPr/>
          </p:nvCxnSpPr>
          <p:spPr bwMode="auto">
            <a:xfrm rot="16200000" flipH="1" flipV="1">
              <a:off x="3140106" y="2215230"/>
              <a:ext cx="719138" cy="3000375"/>
            </a:xfrm>
            <a:prstGeom prst="bentConnector3">
              <a:avLst>
                <a:gd name="adj1" fmla="val -137088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4692681" y="3355055"/>
              <a:ext cx="204788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4897468" y="3355055"/>
              <a:ext cx="204788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5102256" y="3355055"/>
              <a:ext cx="204788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Rectangle 17"/>
            <p:cNvSpPr>
              <a:spLocks noChangeArrowheads="1"/>
            </p:cNvSpPr>
            <p:nvPr/>
          </p:nvSpPr>
          <p:spPr bwMode="auto">
            <a:xfrm>
              <a:off x="1692306" y="4074193"/>
              <a:ext cx="204788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Rectangle 18"/>
            <p:cNvSpPr>
              <a:spLocks noChangeArrowheads="1"/>
            </p:cNvSpPr>
            <p:nvPr/>
          </p:nvSpPr>
          <p:spPr bwMode="auto">
            <a:xfrm>
              <a:off x="1897093" y="4074193"/>
              <a:ext cx="204788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2101881" y="4074193"/>
              <a:ext cx="204788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9" name="Picture 20" descr="Notification Letter without the envelop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768" y="1967580"/>
              <a:ext cx="739775" cy="85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Rectangle 21"/>
            <p:cNvSpPr>
              <a:spLocks noChangeArrowheads="1"/>
            </p:cNvSpPr>
            <p:nvPr/>
          </p:nvSpPr>
          <p:spPr bwMode="auto">
            <a:xfrm>
              <a:off x="2918261" y="2389855"/>
              <a:ext cx="1131079" cy="48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85000"/>
                </a:lnSpc>
              </a:pPr>
              <a:r>
                <a:rPr lang="en-US" sz="105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Real Time</a:t>
              </a:r>
            </a:p>
            <a:p>
              <a:pPr algn="ctr" defTabSz="685800">
                <a:lnSpc>
                  <a:spcPct val="85000"/>
                </a:lnSpc>
              </a:pPr>
              <a:r>
                <a:rPr lang="en-US" sz="105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Notification</a:t>
              </a:r>
            </a:p>
          </p:txBody>
        </p:sp>
        <p:sp>
          <p:nvSpPr>
            <p:cNvPr id="61" name="Rectangle 22"/>
            <p:cNvSpPr>
              <a:spLocks noChangeArrowheads="1"/>
            </p:cNvSpPr>
            <p:nvPr/>
          </p:nvSpPr>
          <p:spPr bwMode="auto">
            <a:xfrm>
              <a:off x="2486057" y="3050255"/>
              <a:ext cx="2073645" cy="338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/>
              <a:r>
                <a:rPr lang="en-US" sz="105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Real Time Reconciliation</a:t>
              </a:r>
            </a:p>
          </p:txBody>
        </p:sp>
        <p:cxnSp>
          <p:nvCxnSpPr>
            <p:cNvPr id="62" name="AutoShape 23"/>
            <p:cNvCxnSpPr>
              <a:cxnSpLocks noChangeShapeType="1"/>
              <a:stCxn id="55" idx="0"/>
              <a:endCxn id="56" idx="0"/>
            </p:cNvCxnSpPr>
            <p:nvPr/>
          </p:nvCxnSpPr>
          <p:spPr bwMode="auto">
            <a:xfrm rot="16200000" flipH="1" flipV="1">
              <a:off x="3140106" y="2010442"/>
              <a:ext cx="719138" cy="3409950"/>
            </a:xfrm>
            <a:prstGeom prst="bentConnector3">
              <a:avLst>
                <a:gd name="adj1" fmla="val -264463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2388626" y="1450055"/>
              <a:ext cx="2212572" cy="48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85000"/>
                </a:lnSpc>
              </a:pPr>
              <a:r>
                <a:rPr lang="en-US" sz="105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Real Time Decisions</a:t>
              </a:r>
            </a:p>
            <a:p>
              <a:pPr algn="ctr" defTabSz="685800">
                <a:lnSpc>
                  <a:spcPct val="85000"/>
                </a:lnSpc>
              </a:pPr>
              <a:r>
                <a:rPr lang="en-US" sz="105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Real Time Service Delivery</a:t>
              </a:r>
            </a:p>
          </p:txBody>
        </p:sp>
        <p:pic>
          <p:nvPicPr>
            <p:cNvPr id="64" name="Picture 25" descr="Arc for new business mode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943" y="1831055"/>
              <a:ext cx="1517650" cy="2306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5" name="AutoShape 26"/>
            <p:cNvCxnSpPr>
              <a:cxnSpLocks noChangeShapeType="1"/>
            </p:cNvCxnSpPr>
            <p:nvPr/>
          </p:nvCxnSpPr>
          <p:spPr bwMode="auto">
            <a:xfrm flipV="1">
              <a:off x="2552189" y="3437217"/>
              <a:ext cx="1912938" cy="1035050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6" name="Group 27"/>
            <p:cNvGrpSpPr>
              <a:grpSpLocks/>
            </p:cNvGrpSpPr>
            <p:nvPr/>
          </p:nvGrpSpPr>
          <p:grpSpPr bwMode="auto">
            <a:xfrm>
              <a:off x="3027393" y="3507455"/>
              <a:ext cx="914400" cy="919163"/>
              <a:chOff x="288" y="3309"/>
              <a:chExt cx="576" cy="579"/>
            </a:xfrm>
          </p:grpSpPr>
          <p:pic>
            <p:nvPicPr>
              <p:cNvPr id="67" name="Picture 28" descr="clock face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44000" contrast="-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309"/>
                <a:ext cx="576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Text Box 29"/>
              <p:cNvSpPr txBox="1">
                <a:spLocks noChangeArrowheads="1"/>
              </p:cNvSpPr>
              <p:nvPr/>
            </p:nvSpPr>
            <p:spPr bwMode="auto">
              <a:xfrm>
                <a:off x="327" y="3389"/>
                <a:ext cx="498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685800"/>
                <a:r>
                  <a:rPr lang="en-US" sz="1500" b="1" kern="0" dirty="0">
                    <a:solidFill>
                      <a:srgbClr val="0000FF"/>
                    </a:solidFill>
                    <a:latin typeface="Calibri" pitchFamily="34" charset="0"/>
                  </a:rPr>
                  <a:t>REAL</a:t>
                </a:r>
              </a:p>
              <a:p>
                <a:pPr algn="ctr" defTabSz="685800"/>
                <a:r>
                  <a:rPr lang="en-US" sz="1500" b="1" kern="0" dirty="0">
                    <a:solidFill>
                      <a:srgbClr val="0000FF"/>
                    </a:solidFill>
                    <a:latin typeface="Calibri" pitchFamily="34" charset="0"/>
                  </a:rPr>
                  <a:t>TIME</a:t>
                </a:r>
              </a:p>
            </p:txBody>
          </p:sp>
        </p:grpSp>
        <p:pic>
          <p:nvPicPr>
            <p:cNvPr id="69" name="Picture 68" descr="Worker in the cloud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144" y="1253205"/>
              <a:ext cx="1279525" cy="123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Freeform 69"/>
            <p:cNvSpPr>
              <a:spLocks/>
            </p:cNvSpPr>
            <p:nvPr/>
          </p:nvSpPr>
          <p:spPr bwMode="auto">
            <a:xfrm rot="715067">
              <a:off x="6074123" y="3174218"/>
              <a:ext cx="1258888" cy="558800"/>
            </a:xfrm>
            <a:custGeom>
              <a:avLst/>
              <a:gdLst>
                <a:gd name="T0" fmla="*/ 0 w 793"/>
                <a:gd name="T1" fmla="*/ 0 h 352"/>
                <a:gd name="T2" fmla="*/ 385 w 793"/>
                <a:gd name="T3" fmla="*/ 68 h 352"/>
                <a:gd name="T4" fmla="*/ 793 w 793"/>
                <a:gd name="T5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3" h="352">
                  <a:moveTo>
                    <a:pt x="0" y="0"/>
                  </a:moveTo>
                  <a:cubicBezTo>
                    <a:pt x="64" y="11"/>
                    <a:pt x="253" y="9"/>
                    <a:pt x="385" y="68"/>
                  </a:cubicBezTo>
                  <a:cubicBezTo>
                    <a:pt x="517" y="127"/>
                    <a:pt x="708" y="293"/>
                    <a:pt x="793" y="35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/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71" name="Picture 70" descr="Clou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981" y="2770449"/>
              <a:ext cx="1626027" cy="2030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 Box 33"/>
            <p:cNvSpPr txBox="1">
              <a:spLocks noChangeArrowheads="1"/>
            </p:cNvSpPr>
            <p:nvPr/>
          </p:nvSpPr>
          <p:spPr bwMode="auto">
            <a:xfrm>
              <a:off x="6702726" y="3068496"/>
              <a:ext cx="874172" cy="200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685800"/>
              <a:r>
                <a:rPr lang="en-US" sz="975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Verifications</a:t>
              </a:r>
            </a:p>
          </p:txBody>
        </p:sp>
        <p:sp>
          <p:nvSpPr>
            <p:cNvPr id="73" name="Text Box 34"/>
            <p:cNvSpPr txBox="1">
              <a:spLocks noChangeArrowheads="1"/>
            </p:cNvSpPr>
            <p:nvPr/>
          </p:nvSpPr>
          <p:spPr bwMode="auto">
            <a:xfrm>
              <a:off x="6386542" y="3845405"/>
              <a:ext cx="1447800" cy="200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685800"/>
              <a:r>
                <a:rPr lang="en-US" sz="975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Individual Contacts</a:t>
              </a:r>
            </a:p>
          </p:txBody>
        </p:sp>
        <p:sp>
          <p:nvSpPr>
            <p:cNvPr id="74" name="Text Box 35"/>
            <p:cNvSpPr txBox="1">
              <a:spLocks noChangeArrowheads="1"/>
            </p:cNvSpPr>
            <p:nvPr/>
          </p:nvSpPr>
          <p:spPr bwMode="auto">
            <a:xfrm>
              <a:off x="6616038" y="4115437"/>
              <a:ext cx="1072944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685800"/>
              <a:r>
                <a:rPr lang="en-US" sz="975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Federal &amp; State</a:t>
              </a:r>
            </a:p>
            <a:p>
              <a:pPr algn="ctr" defTabSz="685800"/>
              <a:r>
                <a:rPr lang="en-US" sz="975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Data bases</a:t>
              </a:r>
            </a:p>
          </p:txBody>
        </p:sp>
        <p:sp>
          <p:nvSpPr>
            <p:cNvPr id="75" name="Text Box 36"/>
            <p:cNvSpPr txBox="1">
              <a:spLocks noChangeArrowheads="1"/>
            </p:cNvSpPr>
            <p:nvPr/>
          </p:nvSpPr>
          <p:spPr bwMode="auto">
            <a:xfrm>
              <a:off x="6613190" y="3613009"/>
              <a:ext cx="692499" cy="200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685800"/>
              <a:r>
                <a:rPr lang="en-US" sz="975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Interfaces</a:t>
              </a:r>
            </a:p>
          </p:txBody>
        </p:sp>
        <p:pic>
          <p:nvPicPr>
            <p:cNvPr id="76" name="Picture 75" descr="Phone graphic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056" y="2653380"/>
              <a:ext cx="319088" cy="487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4600511" y="2729580"/>
              <a:ext cx="85108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75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Self Service</a:t>
              </a:r>
            </a:p>
            <a:p>
              <a:pPr algn="ctr" defTabSz="685800"/>
              <a:r>
                <a:rPr lang="en-US" sz="75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Portal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5230985" y="3097439"/>
              <a:ext cx="58392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75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Phone</a:t>
              </a:r>
            </a:p>
          </p:txBody>
        </p:sp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3387855" y="5412454"/>
              <a:ext cx="3163687" cy="553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105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Face-to-Face </a:t>
              </a:r>
              <a:r>
                <a:rPr lang="en-US" sz="1050" b="1" kern="0" dirty="0">
                  <a:solidFill>
                    <a:sysClr val="windowText" lastClr="000000"/>
                  </a:solidFill>
                  <a:latin typeface="Calibri"/>
                  <a:cs typeface="Calibri"/>
                </a:rPr>
                <a:t>● </a:t>
              </a:r>
              <a:r>
                <a:rPr lang="en-US" sz="105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By Phone </a:t>
              </a:r>
              <a:r>
                <a:rPr lang="en-US" sz="1050" b="1" kern="0" dirty="0">
                  <a:solidFill>
                    <a:sysClr val="windowText" lastClr="000000"/>
                  </a:solidFill>
                  <a:latin typeface="Calibri"/>
                  <a:cs typeface="Calibri"/>
                </a:rPr>
                <a:t>●</a:t>
              </a:r>
              <a:r>
                <a:rPr lang="en-US" sz="105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 On the Web</a:t>
              </a:r>
            </a:p>
            <a:p>
              <a:pPr algn="ctr" defTabSz="685800"/>
              <a:r>
                <a:rPr lang="en-US" sz="105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Decision Maker</a:t>
              </a: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2213006" y="3749549"/>
              <a:ext cx="896939" cy="594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CC">
                          <a:alpha val="67999"/>
                        </a:srgbClr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85000"/>
                </a:lnSpc>
              </a:pPr>
              <a:r>
                <a:rPr lang="en-US" sz="9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Immediate</a:t>
              </a:r>
            </a:p>
            <a:p>
              <a:pPr algn="r" defTabSz="685800">
                <a:lnSpc>
                  <a:spcPct val="85000"/>
                </a:lnSpc>
              </a:pPr>
              <a:r>
                <a:rPr lang="en-US" sz="9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Contact</a:t>
              </a:r>
              <a:endParaRPr lang="en-US" sz="900" b="1" u="sng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pic>
          <p:nvPicPr>
            <p:cNvPr id="81" name="Picture 80" descr="Portal icon for Denve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543" y="2075530"/>
              <a:ext cx="682625" cy="66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903439" y="3355055"/>
              <a:ext cx="1402521" cy="553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105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Virtual</a:t>
              </a:r>
            </a:p>
            <a:p>
              <a:pPr algn="ctr" defTabSz="685800"/>
              <a:r>
                <a:rPr lang="en-US" sz="105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Decision Maker</a:t>
              </a:r>
            </a:p>
          </p:txBody>
        </p:sp>
        <p:sp>
          <p:nvSpPr>
            <p:cNvPr id="83" name="Text Box 44"/>
            <p:cNvSpPr txBox="1">
              <a:spLocks noChangeArrowheads="1"/>
            </p:cNvSpPr>
            <p:nvPr/>
          </p:nvSpPr>
          <p:spPr bwMode="auto">
            <a:xfrm>
              <a:off x="6691342" y="3354246"/>
              <a:ext cx="1176339" cy="200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 defTabSz="685800"/>
              <a:r>
                <a:rPr lang="en-US" sz="975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Eligibility Logic</a:t>
              </a:r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963" y="4987005"/>
              <a:ext cx="1863447" cy="106769"/>
            </a:xfrm>
            <a:prstGeom prst="rect">
              <a:avLst/>
            </a:prstGeom>
          </p:spPr>
        </p:pic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3871942" y="3749549"/>
              <a:ext cx="896939" cy="75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CC">
                          <a:alpha val="67999"/>
                        </a:srgbClr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lnSpc>
                  <a:spcPct val="85000"/>
                </a:lnSpc>
              </a:pPr>
              <a:r>
                <a:rPr lang="en-US" sz="9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Immediate</a:t>
              </a:r>
            </a:p>
            <a:p>
              <a:pPr defTabSz="685800">
                <a:lnSpc>
                  <a:spcPct val="85000"/>
                </a:lnSpc>
              </a:pPr>
              <a:r>
                <a:rPr lang="en-US" sz="900" b="1" kern="0" dirty="0">
                  <a:solidFill>
                    <a:sysClr val="windowText" lastClr="000000"/>
                  </a:solidFill>
                  <a:latin typeface="Calibri" pitchFamily="34" charset="0"/>
                </a:rPr>
                <a:t>Resolution</a:t>
              </a:r>
              <a:endParaRPr lang="en-US" sz="900" b="1" u="sng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7795250" y="4534884"/>
              <a:ext cx="1780830" cy="1432224"/>
              <a:chOff x="6293081" y="4770754"/>
              <a:chExt cx="1780830" cy="1432224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7952" y="4770754"/>
                <a:ext cx="1171089" cy="1171089"/>
              </a:xfrm>
              <a:prstGeom prst="rect">
                <a:avLst/>
              </a:prstGeom>
            </p:spPr>
          </p:pic>
          <p:sp>
            <p:nvSpPr>
              <p:cNvPr id="88" name="Text Box 40"/>
              <p:cNvSpPr txBox="1">
                <a:spLocks noChangeArrowheads="1"/>
              </p:cNvSpPr>
              <p:nvPr/>
            </p:nvSpPr>
            <p:spPr bwMode="auto">
              <a:xfrm>
                <a:off x="6293081" y="5864423"/>
                <a:ext cx="1780830" cy="338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685800"/>
                <a:r>
                  <a:rPr lang="en-US" sz="1050" b="1" kern="0" dirty="0">
                    <a:solidFill>
                      <a:sysClr val="windowText" lastClr="000000"/>
                    </a:solidFill>
                    <a:latin typeface="Calibri" pitchFamily="34" charset="0"/>
                  </a:rPr>
                  <a:t>Universal Workforce</a:t>
                </a:r>
              </a:p>
            </p:txBody>
          </p:sp>
        </p:grp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079" y="367380"/>
              <a:ext cx="598055" cy="57785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572405" y="1326230"/>
              <a:ext cx="726031" cy="57785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7859" y="564230"/>
              <a:ext cx="690063" cy="666750"/>
            </a:xfrm>
            <a:prstGeom prst="rect">
              <a:avLst/>
            </a:prstGeom>
          </p:spPr>
        </p:pic>
        <p:pic>
          <p:nvPicPr>
            <p:cNvPr id="92" name="Picture 7" descr="Cartoon Desk worker -woman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" t="401" r="494" b="401"/>
            <a:stretch>
              <a:fillRect/>
            </a:stretch>
          </p:blipFill>
          <p:spPr bwMode="auto">
            <a:xfrm>
              <a:off x="8731947" y="2682546"/>
              <a:ext cx="770540" cy="95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" name="Rectangle 3"/>
          <p:cNvSpPr txBox="1">
            <a:spLocks noChangeArrowheads="1"/>
          </p:cNvSpPr>
          <p:nvPr/>
        </p:nvSpPr>
        <p:spPr>
          <a:xfrm>
            <a:off x="6575718" y="1599949"/>
            <a:ext cx="2554231" cy="3639563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defPPr>
              <a:defRPr lang="en-US"/>
            </a:defPPr>
            <a:lvl1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 sz="36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Any worker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Any location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Any phone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Any lobby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Any service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Right tools</a:t>
            </a:r>
          </a:p>
          <a:p>
            <a:pPr marL="428625" indent="-428625" defTabSz="685800">
              <a:lnSpc>
                <a:spcPct val="17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One training 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49" y="2745552"/>
            <a:ext cx="419931" cy="27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19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61000">
              <a:srgbClr val="D1E3F3"/>
            </a:gs>
            <a:gs pos="84000">
              <a:srgbClr val="EAF3FA"/>
            </a:gs>
            <a:gs pos="100000">
              <a:schemeClr val="bg1"/>
            </a:gs>
            <a:gs pos="48000">
              <a:srgbClr val="D7E7F5"/>
            </a:gs>
            <a:gs pos="33000">
              <a:srgbClr val="DEEBF7">
                <a:lumMod val="100000"/>
              </a:srgb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857250"/>
            <a:ext cx="589071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67879" defTabSz="685800">
              <a:lnSpc>
                <a:spcPct val="150000"/>
              </a:lnSpc>
              <a:spcBef>
                <a:spcPts val="900"/>
              </a:spcBef>
            </a:pPr>
            <a:r>
              <a:rPr lang="en-US" sz="2700" b="1" kern="0" dirty="0">
                <a:solidFill>
                  <a:sysClr val="windowText" lastClr="000000"/>
                </a:solidFill>
              </a:rPr>
              <a:t>One more thing…Telephonic Signature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4768" y="5678424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fld id="{D0BE6AC8-C5EA-419F-9C85-58B21DABC81C}" type="slidenum">
              <a:rPr lang="en-US" sz="1500" b="1" kern="0">
                <a:solidFill>
                  <a:srgbClr val="FF0000"/>
                </a:solidFill>
              </a:rPr>
              <a:pPr defTabSz="685800"/>
              <a:t>27</a:t>
            </a:fld>
            <a:endParaRPr lang="en-US" sz="1500" b="1" kern="0" dirty="0">
              <a:solidFill>
                <a:srgbClr val="FF00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914575" y="1418565"/>
            <a:ext cx="4115835" cy="2346378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defPPr>
              <a:defRPr lang="en-US"/>
            </a:defPPr>
            <a:lvl1pPr marL="571500" indent="-5715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 sz="36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428625" indent="-428625" defTabSz="685800">
              <a:lnSpc>
                <a:spcPct val="10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Staff read a script to the customers explaining the telephonic signature process</a:t>
            </a:r>
          </a:p>
          <a:p>
            <a:pPr marL="428625" indent="-428625" defTabSz="685800">
              <a:lnSpc>
                <a:spcPct val="100000"/>
              </a:lnSpc>
            </a:pPr>
            <a:r>
              <a:rPr lang="en-US" altLang="en-US" sz="2100" kern="0" dirty="0">
                <a:solidFill>
                  <a:sysClr val="windowText" lastClr="000000"/>
                </a:solidFill>
              </a:rPr>
              <a:t>Staff press the ‘record’ button in the inContact platform while customers speak their name and the day’s date and time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3" y="1629771"/>
            <a:ext cx="4773168" cy="974224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73153" y="2606040"/>
            <a:ext cx="3182112" cy="416855"/>
          </a:xfrm>
          <a:prstGeom prst="wedgeRoundRectCallout">
            <a:avLst>
              <a:gd name="adj1" fmla="val -1803"/>
              <a:gd name="adj2" fmla="val -2024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the following to complete the telephonic signature.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609344" y="3169999"/>
            <a:ext cx="3285002" cy="416855"/>
          </a:xfrm>
          <a:prstGeom prst="wedgeRoundRectCallout">
            <a:avLst>
              <a:gd name="adj1" fmla="val 260"/>
              <a:gd name="adj2" fmla="val -29873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“A signature recorded over the phone has the same legal effect and can be enforced…”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5259" y="3758184"/>
            <a:ext cx="577856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en-US" sz="2100" i="1" kern="0" dirty="0">
                <a:solidFill>
                  <a:sysClr val="windowText" lastClr="000000"/>
                </a:solidFill>
              </a:rPr>
              <a:t>inContact</a:t>
            </a:r>
            <a:r>
              <a:rPr lang="en-US" altLang="en-US" sz="2100" kern="0" dirty="0">
                <a:solidFill>
                  <a:sysClr val="windowText" lastClr="000000"/>
                </a:solidFill>
              </a:rPr>
              <a:t> is a contracted cloud-based ACD service that allows all staff throughout Idaho to place, take, and transfer calls to customers, 3</a:t>
            </a:r>
            <a:r>
              <a:rPr lang="en-US" altLang="en-US" sz="2100" kern="0" baseline="30000" dirty="0">
                <a:solidFill>
                  <a:sysClr val="windowText" lastClr="000000"/>
                </a:solidFill>
              </a:rPr>
              <a:t>rd</a:t>
            </a:r>
            <a:r>
              <a:rPr lang="en-US" altLang="en-US" sz="2100" kern="0" dirty="0">
                <a:solidFill>
                  <a:sysClr val="windowText" lastClr="000000"/>
                </a:solidFill>
              </a:rPr>
              <a:t> parties, and other state staff anywhere in the state – telephonic signatures (.WAV) are stored and linked to the application or case in the case management system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0" y="3764943"/>
            <a:ext cx="2943549" cy="15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67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Human Services Value Curve. Antonio M. </a:t>
            </a:r>
            <a:r>
              <a:rPr lang="en-US" sz="1800" dirty="0" err="1"/>
              <a:t>Oftelie</a:t>
            </a:r>
            <a:r>
              <a:rPr lang="en-US" sz="1800" dirty="0"/>
              <a:t>. </a:t>
            </a:r>
            <a:r>
              <a:rPr lang="en-US" sz="1800" i="1" dirty="0"/>
              <a:t>The Pursuit of Outcomes: Leadership Lessons and Insights on Transforming Human Services: A Report from the 2011 Human Services Summit on the Campus of Harvard University</a:t>
            </a:r>
            <a:r>
              <a:rPr lang="en-US" sz="1800" dirty="0"/>
              <a:t>. Leadership for a Networked World. 2011.</a:t>
            </a:r>
          </a:p>
          <a:p>
            <a:r>
              <a:rPr lang="en-US" sz="1800" dirty="0"/>
              <a:t>2015 H/HS Integration Self-Assessment Findings. </a:t>
            </a:r>
            <a:r>
              <a:rPr lang="en-US" sz="1800" dirty="0">
                <a:hlinkClick r:id="rId2"/>
              </a:rPr>
              <a:t>http://www.aphsa.org/content/dam/aphsa/pdfs/NWI/2015%20APHSA%20On%20the%20Road%20to%20Horizontal%20Integration.pdf</a:t>
            </a:r>
            <a:r>
              <a:rPr lang="en-US" sz="1800" dirty="0"/>
              <a:t> </a:t>
            </a:r>
          </a:p>
          <a:p>
            <a:r>
              <a:rPr lang="en-US" sz="1800" dirty="0"/>
              <a:t>Work Support Strategies: </a:t>
            </a:r>
            <a:r>
              <a:rPr lang="en-US" sz="1800" dirty="0">
                <a:hlinkClick r:id="rId3"/>
              </a:rPr>
              <a:t>www.clasp.org/wss</a:t>
            </a:r>
            <a:r>
              <a:rPr lang="en-US" sz="1800" dirty="0"/>
              <a:t> </a:t>
            </a:r>
          </a:p>
          <a:p>
            <a:r>
              <a:rPr lang="en-US" sz="1800" dirty="0"/>
              <a:t>North Carolina WSS site: </a:t>
            </a:r>
            <a:r>
              <a:rPr lang="en-US" sz="1800" dirty="0">
                <a:hlinkClick r:id="rId4"/>
              </a:rPr>
              <a:t>http://www.ncwss.com/</a:t>
            </a:r>
            <a:r>
              <a:rPr lang="en-US" sz="1800" dirty="0"/>
              <a:t> </a:t>
            </a:r>
          </a:p>
          <a:p>
            <a:r>
              <a:rPr lang="en-US" sz="1800" dirty="0"/>
              <a:t>Integrated Eligibility Manual, North Carolina Department of Health and Human Services: </a:t>
            </a:r>
            <a:r>
              <a:rPr lang="en-US" sz="1800" dirty="0">
                <a:hlinkClick r:id="rId5"/>
              </a:rPr>
              <a:t>https://economicbenefits.nc.gov/</a:t>
            </a:r>
            <a:r>
              <a:rPr lang="en-US" sz="1800" dirty="0"/>
              <a:t> </a:t>
            </a:r>
          </a:p>
          <a:p>
            <a:r>
              <a:rPr lang="en-US" sz="1800" dirty="0"/>
              <a:t>Telephonic signatures: </a:t>
            </a:r>
            <a:r>
              <a:rPr lang="en-US" sz="1800" u="sng" dirty="0">
                <a:hlinkClick r:id="rId6"/>
              </a:rPr>
              <a:t>SNAP Telephonic Signature Guidance</a:t>
            </a:r>
            <a:r>
              <a:rPr lang="en-US" sz="1800" dirty="0"/>
              <a:t>, and </a:t>
            </a:r>
            <a:r>
              <a:rPr lang="en-US" sz="1800" u="sng" dirty="0">
                <a:hlinkClick r:id="rId7"/>
              </a:rPr>
              <a:t>Accepting SNAP Applicant and Client Signatures Electronically</a:t>
            </a:r>
            <a:r>
              <a:rPr lang="en-US" sz="1800" dirty="0"/>
              <a:t>. 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0581B-EBA1-BC45-AB35-156EDE5F538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6277" y="5860280"/>
            <a:ext cx="1851445" cy="72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5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0E9F"/>
                </a:solidFill>
              </a:rPr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F0E9F"/>
                </a:solidFill>
              </a:rPr>
              <a:t>Where do you work?</a:t>
            </a:r>
          </a:p>
          <a:p>
            <a:pPr marL="0" indent="0">
              <a:buNone/>
            </a:pPr>
            <a:r>
              <a:rPr lang="en-US" dirty="0">
                <a:solidFill>
                  <a:srgbClr val="0F0E9F"/>
                </a:solidFill>
              </a:rPr>
              <a:t> </a:t>
            </a:r>
          </a:p>
          <a:p>
            <a:r>
              <a:rPr lang="en-US" dirty="0">
                <a:solidFill>
                  <a:srgbClr val="0F0E9F"/>
                </a:solidFill>
              </a:rPr>
              <a:t>State health or human services agency</a:t>
            </a:r>
          </a:p>
          <a:p>
            <a:r>
              <a:rPr lang="en-US" dirty="0">
                <a:solidFill>
                  <a:srgbClr val="0F0E9F"/>
                </a:solidFill>
              </a:rPr>
              <a:t>Other public agency</a:t>
            </a:r>
          </a:p>
          <a:p>
            <a:r>
              <a:rPr lang="en-US" dirty="0">
                <a:solidFill>
                  <a:srgbClr val="0F0E9F"/>
                </a:solidFill>
              </a:rPr>
              <a:t>Service provider</a:t>
            </a:r>
          </a:p>
          <a:p>
            <a:r>
              <a:rPr lang="en-US" dirty="0">
                <a:solidFill>
                  <a:srgbClr val="0F0E9F"/>
                </a:solidFill>
              </a:rPr>
              <a:t>Advocacy organization</a:t>
            </a:r>
          </a:p>
          <a:p>
            <a:r>
              <a:rPr lang="en-US" dirty="0">
                <a:solidFill>
                  <a:srgbClr val="0F0E9F"/>
                </a:solidFill>
              </a:rPr>
              <a:t>Other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581B-EBA1-BC45-AB35-156EDE5F538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6277" y="5840890"/>
            <a:ext cx="1851445" cy="72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7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0E9F"/>
                </a:solidFill>
              </a:rPr>
              <a:t>APHSA’s Vision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977" y="1961393"/>
            <a:ext cx="7442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 our country’s human-serving eco-system to provide: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977" y="2861640"/>
            <a:ext cx="855298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55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Client-centric</a:t>
            </a:r>
            <a:r>
              <a:rPr kumimoji="0" lang="en-US" sz="2550" b="0" i="0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5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 marketplace experience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5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to </a:t>
            </a:r>
            <a:r>
              <a:rPr kumimoji="0" lang="en-US" sz="255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individual and population well-being 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55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Bend the cost curve</a:t>
            </a:r>
            <a:r>
              <a:rPr kumimoji="0" lang="en-US" sz="2550" b="1" i="1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5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kumimoji="0" lang="en-US" sz="255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seamless information exchanges</a:t>
            </a:r>
            <a:r>
              <a:rPr kumimoji="0" lang="en-US" sz="25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shared services, flexible payment models and </a:t>
            </a:r>
            <a:r>
              <a:rPr kumimoji="0" lang="en-US" sz="255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 care </a:t>
            </a:r>
          </a:p>
          <a:p>
            <a:pPr marL="214313" marR="0" lvl="0" indent="-214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5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</a:t>
            </a:r>
            <a:r>
              <a:rPr kumimoji="0" lang="en-US" sz="255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kumimoji="0" lang="en-US" sz="25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rather than outputs. </a:t>
            </a:r>
            <a:endParaRPr kumimoji="0" lang="en-US" sz="255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6277" y="5840890"/>
            <a:ext cx="1851445" cy="72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83" y="2086884"/>
            <a:ext cx="3770318" cy="3442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0E9F"/>
                </a:solidFill>
              </a:rPr>
              <a:t>A Roadmap for Integration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532" y="1717552"/>
            <a:ext cx="3021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Human Services Value Curve</a:t>
            </a:r>
          </a:p>
        </p:txBody>
      </p:sp>
      <p:sp>
        <p:nvSpPr>
          <p:cNvPr id="7" name="Rectangle 6"/>
          <p:cNvSpPr/>
          <p:nvPr/>
        </p:nvSpPr>
        <p:spPr>
          <a:xfrm>
            <a:off x="5883127" y="2535476"/>
            <a:ext cx="27152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Vision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Governance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Adaptive Leadership &amp;Capabilities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Access Channels &amp; Engagement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Common Process Functions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Coordinated Service Delivery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Defining Success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Measures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Infrastructure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Financing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F0E9F"/>
              </a:solidFill>
              <a:effectLst/>
              <a:uLnTx/>
              <a:uFillTx/>
            </a:endParaRPr>
          </a:p>
        </p:txBody>
      </p:sp>
      <p:sp>
        <p:nvSpPr>
          <p:cNvPr id="8" name="Cross 7"/>
          <p:cNvSpPr/>
          <p:nvPr/>
        </p:nvSpPr>
        <p:spPr>
          <a:xfrm>
            <a:off x="4586415" y="3200400"/>
            <a:ext cx="400050" cy="457200"/>
          </a:xfrm>
          <a:prstGeom prst="plus">
            <a:avLst/>
          </a:prstGeom>
          <a:solidFill>
            <a:srgbClr val="0F0E9F"/>
          </a:solidFill>
          <a:ln>
            <a:solidFill>
              <a:srgbClr val="D21D36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F0E9F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6277" y="5840890"/>
            <a:ext cx="1851445" cy="727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7088" y="1705158"/>
            <a:ext cx="3042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Key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Features of H/HS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Integration </a:t>
            </a:r>
            <a:r>
              <a:rPr kumimoji="0" lang="en-US" sz="1600" b="1" i="0" u="none" strike="noStrike" kern="0" cap="none" spc="0" normalizeH="0" noProof="0" dirty="0" err="1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Busines</a:t>
            </a:r>
            <a:r>
              <a:rPr lang="en-US" sz="1600" b="1" kern="0" dirty="0">
                <a:solidFill>
                  <a:srgbClr val="0F0E9F"/>
                </a:solidFill>
              </a:rPr>
              <a:t>s Model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910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521" y="2122134"/>
            <a:ext cx="5238467" cy="350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0E9F"/>
                </a:solidFill>
              </a:rPr>
              <a:t>2015 H/HS Integration </a:t>
            </a:r>
            <a:br>
              <a:rPr lang="en-US" dirty="0">
                <a:solidFill>
                  <a:srgbClr val="0F0E9F"/>
                </a:solidFill>
              </a:rPr>
            </a:br>
            <a:r>
              <a:rPr lang="en-US" dirty="0">
                <a:solidFill>
                  <a:srgbClr val="0F0E9F"/>
                </a:solidFill>
              </a:rPr>
              <a:t>Self-Assessment Findings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532" y="1717552"/>
            <a:ext cx="3021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Human Services Value Curve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6277" y="5840890"/>
            <a:ext cx="1851445" cy="7273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16641" y="2341166"/>
            <a:ext cx="442551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Highest Ranked Features: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F0E9F"/>
              </a:solidFill>
              <a:effectLst/>
              <a:uLnTx/>
              <a:uFillTx/>
            </a:endParaRP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Adaptive Leadership/Responsiveness to Change</a:t>
            </a: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F0E9F"/>
              </a:solidFill>
              <a:effectLst/>
              <a:uLnTx/>
              <a:uFillTx/>
            </a:endParaRP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Governance/Decision-Making</a:t>
            </a: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F0E9F"/>
              </a:solidFill>
              <a:effectLst/>
              <a:uLnTx/>
              <a:uFillTx/>
            </a:endParaRP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Vision/Strategic Focus</a:t>
            </a: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F0E9F"/>
              </a:solidFill>
              <a:effectLst/>
              <a:uLnTx/>
              <a:uFillTx/>
            </a:endParaRP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Outcomes/Defining Success</a:t>
            </a: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F0E9F"/>
              </a:solidFill>
              <a:effectLst/>
              <a:uLnTx/>
              <a:uFillTx/>
            </a:endParaRP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Consumer Access</a:t>
            </a:r>
          </a:p>
        </p:txBody>
      </p:sp>
      <p:sp>
        <p:nvSpPr>
          <p:cNvPr id="13" name="Oval 12"/>
          <p:cNvSpPr/>
          <p:nvPr/>
        </p:nvSpPr>
        <p:spPr>
          <a:xfrm>
            <a:off x="1115103" y="3116063"/>
            <a:ext cx="1118586" cy="994299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782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521" y="2122134"/>
            <a:ext cx="5238467" cy="350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0E9F"/>
                </a:solidFill>
              </a:rPr>
              <a:t>2015 H/HS Integration </a:t>
            </a:r>
            <a:br>
              <a:rPr lang="en-US" dirty="0">
                <a:solidFill>
                  <a:srgbClr val="0F0E9F"/>
                </a:solidFill>
              </a:rPr>
            </a:br>
            <a:r>
              <a:rPr lang="en-US" dirty="0">
                <a:solidFill>
                  <a:srgbClr val="0F0E9F"/>
                </a:solidFill>
              </a:rPr>
              <a:t>Self-Assessment Findings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532" y="1717552"/>
            <a:ext cx="3021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Human Services Value Curve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6277" y="5840890"/>
            <a:ext cx="1851445" cy="7273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16641" y="2341166"/>
            <a:ext cx="442551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Lowest Ranked Features: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F0E9F"/>
              </a:solidFill>
              <a:effectLst/>
              <a:uLnTx/>
              <a:uFillTx/>
            </a:endParaRP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Use of Technology</a:t>
            </a: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F0E9F"/>
              </a:solidFill>
              <a:effectLst/>
              <a:uLnTx/>
              <a:uFillTx/>
            </a:endParaRP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Use of Data</a:t>
            </a: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F0E9F"/>
              </a:solidFill>
              <a:effectLst/>
              <a:uLnTx/>
              <a:uFillTx/>
            </a:endParaRP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Workflows</a:t>
            </a: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F0E9F"/>
              </a:solidFill>
              <a:effectLst/>
              <a:uLnTx/>
              <a:uFillTx/>
            </a:endParaRP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E&amp;E Common Processes/Shared Services</a:t>
            </a: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F0E9F"/>
              </a:solidFill>
              <a:effectLst/>
              <a:uLnTx/>
              <a:uFillTx/>
            </a:endParaRPr>
          </a:p>
          <a:p>
            <a:pPr marL="685783" marR="0" lvl="1" indent="-22859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F0E9F"/>
                </a:solidFill>
                <a:effectLst/>
                <a:uLnTx/>
                <a:uFillTx/>
              </a:rPr>
              <a:t>Coordinated Service Delivery/Role of Front-Line Worker</a:t>
            </a:r>
          </a:p>
        </p:txBody>
      </p:sp>
      <p:sp>
        <p:nvSpPr>
          <p:cNvPr id="10" name="Oval 9"/>
          <p:cNvSpPr/>
          <p:nvPr/>
        </p:nvSpPr>
        <p:spPr>
          <a:xfrm>
            <a:off x="346239" y="4633617"/>
            <a:ext cx="1118586" cy="994299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3686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Support Strategies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752" y="1557867"/>
            <a:ext cx="2038349" cy="547503"/>
          </a:xfrm>
          <a:prstGeom prst="roundRect">
            <a:avLst>
              <a:gd name="adj" fmla="val 25790"/>
            </a:avLst>
          </a:prstGeom>
          <a:solidFill>
            <a:schemeClr val="tx2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t" anchorCtr="0"/>
          <a:lstStyle/>
          <a:p>
            <a:r>
              <a:rPr lang="en-US" sz="2100" dirty="0">
                <a:solidFill>
                  <a:schemeClr val="bg1"/>
                </a:solidFill>
                <a:latin typeface="Arial"/>
                <a:cs typeface="Arial"/>
              </a:rPr>
              <a:t>Colorado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5752" y="2279791"/>
            <a:ext cx="2038349" cy="547503"/>
          </a:xfrm>
          <a:prstGeom prst="roundRect">
            <a:avLst>
              <a:gd name="adj" fmla="val 25790"/>
            </a:avLst>
          </a:prstGeom>
          <a:solidFill>
            <a:schemeClr val="tx2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t" anchorCtr="0"/>
          <a:lstStyle/>
          <a:p>
            <a:r>
              <a:rPr lang="en-US" sz="2100" dirty="0">
                <a:solidFill>
                  <a:srgbClr val="FFFFFF"/>
                </a:solidFill>
                <a:latin typeface="Arial"/>
                <a:cs typeface="Arial"/>
              </a:rPr>
              <a:t>Idaho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5752" y="3001715"/>
            <a:ext cx="2038349" cy="547503"/>
          </a:xfrm>
          <a:prstGeom prst="roundRect">
            <a:avLst>
              <a:gd name="adj" fmla="val 25790"/>
            </a:avLst>
          </a:prstGeom>
          <a:solidFill>
            <a:schemeClr val="tx2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t" anchorCtr="0"/>
          <a:lstStyle/>
          <a:p>
            <a:r>
              <a:rPr lang="en-US" sz="2100" dirty="0">
                <a:solidFill>
                  <a:srgbClr val="FFFFFF"/>
                </a:solidFill>
                <a:latin typeface="Arial"/>
                <a:cs typeface="Arial"/>
              </a:rPr>
              <a:t>Illinois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5751" y="3723639"/>
            <a:ext cx="2038350" cy="547503"/>
          </a:xfrm>
          <a:prstGeom prst="roundRect">
            <a:avLst>
              <a:gd name="adj" fmla="val 25790"/>
            </a:avLst>
          </a:prstGeom>
          <a:solidFill>
            <a:schemeClr val="tx2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t" anchorCtr="0"/>
          <a:lstStyle/>
          <a:p>
            <a:r>
              <a:rPr lang="en-US" sz="2100" dirty="0">
                <a:solidFill>
                  <a:srgbClr val="FFFFFF"/>
                </a:solidFill>
                <a:latin typeface="Arial"/>
                <a:cs typeface="Arial"/>
              </a:rPr>
              <a:t>North Carolina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5752" y="5190067"/>
            <a:ext cx="2038349" cy="547503"/>
          </a:xfrm>
          <a:prstGeom prst="roundRect">
            <a:avLst>
              <a:gd name="adj" fmla="val 25790"/>
            </a:avLst>
          </a:prstGeom>
          <a:solidFill>
            <a:schemeClr val="tx2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t" anchorCtr="0"/>
          <a:lstStyle/>
          <a:p>
            <a:r>
              <a:rPr lang="en-US" sz="2100" dirty="0">
                <a:solidFill>
                  <a:srgbClr val="FFFFFF"/>
                </a:solidFill>
                <a:latin typeface="Arial"/>
                <a:cs typeface="Arial"/>
              </a:rPr>
              <a:t>Rhode Island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8688328" y="-599611"/>
            <a:ext cx="631947" cy="279400"/>
          </a:xfrm>
          <a:prstGeom prst="rect">
            <a:avLst/>
          </a:prstGeom>
          <a:noFill/>
          <a:ln>
            <a:solidFill>
              <a:srgbClr val="00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5752" y="4445565"/>
            <a:ext cx="2038349" cy="547503"/>
          </a:xfrm>
          <a:prstGeom prst="roundRect">
            <a:avLst>
              <a:gd name="adj" fmla="val 25790"/>
            </a:avLst>
          </a:prstGeom>
          <a:solidFill>
            <a:schemeClr val="tx2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t" anchorCtr="0"/>
          <a:lstStyle/>
          <a:p>
            <a:r>
              <a:rPr lang="en-US" sz="2100" dirty="0">
                <a:solidFill>
                  <a:srgbClr val="FFFFFF"/>
                </a:solidFill>
                <a:latin typeface="Arial"/>
                <a:cs typeface="Arial"/>
              </a:rPr>
              <a:t>South Carolina</a:t>
            </a:r>
          </a:p>
        </p:txBody>
      </p:sp>
      <p:pic>
        <p:nvPicPr>
          <p:cNvPr id="1026" name="Picture 2" descr="K:\LHP\CENTER\WSS\Website materials\pics and logos\WSS 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53818"/>
            <a:ext cx="5905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05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Round1-2-3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2103875"/>
            <a:ext cx="1354539" cy="1181191"/>
          </a:xfrm>
          <a:prstGeom prst="rect">
            <a:avLst/>
          </a:prstGeom>
        </p:spPr>
      </p:pic>
      <p:pic>
        <p:nvPicPr>
          <p:cNvPr id="2" name="Picture 1" descr="-_presen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2125133"/>
            <a:ext cx="1168400" cy="1367704"/>
          </a:xfrm>
          <a:prstGeom prst="rect">
            <a:avLst/>
          </a:prstGeom>
        </p:spPr>
      </p:pic>
      <p:pic>
        <p:nvPicPr>
          <p:cNvPr id="17" name="Picture 16" descr="map-small-1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1" y="2221569"/>
            <a:ext cx="1447800" cy="11888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WSS Goals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966" y="3970865"/>
            <a:ext cx="2398184" cy="21251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100" dirty="0">
                <a:solidFill>
                  <a:srgbClr val="595959"/>
                </a:solidFill>
                <a:latin typeface="Arial"/>
              </a:rPr>
              <a:t>Improve families’ wellbeing by increasing enrollment in the full package of work supports.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1741" y="3970867"/>
            <a:ext cx="2398184" cy="1752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rgbClr val="595959"/>
                </a:solidFill>
                <a:latin typeface="Arial"/>
              </a:rPr>
              <a:t>Help states deliver benefits more effectively and efficiently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77516" y="3970867"/>
            <a:ext cx="2398184" cy="1752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>
                <a:solidFill>
                  <a:srgbClr val="595959"/>
                </a:solidFill>
                <a:latin typeface="Arial"/>
              </a:rPr>
              <a:t>Share lessons learned to inform state and federal policies.</a:t>
            </a:r>
          </a:p>
        </p:txBody>
      </p:sp>
      <p:sp>
        <p:nvSpPr>
          <p:cNvPr id="23" name="Oval 22"/>
          <p:cNvSpPr/>
          <p:nvPr/>
        </p:nvSpPr>
        <p:spPr>
          <a:xfrm>
            <a:off x="718802" y="1665367"/>
            <a:ext cx="1612515" cy="2150020"/>
          </a:xfrm>
          <a:prstGeom prst="ellipse">
            <a:avLst/>
          </a:prstGeom>
          <a:noFill/>
          <a:ln w="50800">
            <a:solidFill>
              <a:srgbClr val="0C61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C61A4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44577" y="1665367"/>
            <a:ext cx="1612515" cy="2150020"/>
          </a:xfrm>
          <a:prstGeom prst="ellipse">
            <a:avLst/>
          </a:prstGeom>
          <a:noFill/>
          <a:ln w="50800">
            <a:solidFill>
              <a:srgbClr val="0C61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C61A4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14777" y="1671267"/>
            <a:ext cx="1612515" cy="2150020"/>
          </a:xfrm>
          <a:prstGeom prst="ellipse">
            <a:avLst/>
          </a:prstGeom>
          <a:noFill/>
          <a:ln w="50800">
            <a:solidFill>
              <a:srgbClr val="0C61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C61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8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LASPStyleSet">
  <a:themeElements>
    <a:clrScheme name="powerpoint">
      <a:dk1>
        <a:srgbClr val="FFFFFF"/>
      </a:dk1>
      <a:lt1>
        <a:srgbClr val="560000"/>
      </a:lt1>
      <a:dk2>
        <a:srgbClr val="E6E3D9"/>
      </a:dk2>
      <a:lt2>
        <a:srgbClr val="701400"/>
      </a:lt2>
      <a:accent1>
        <a:srgbClr val="701400"/>
      </a:accent1>
      <a:accent2>
        <a:srgbClr val="9B5338"/>
      </a:accent2>
      <a:accent3>
        <a:srgbClr val="CB9C87"/>
      </a:accent3>
      <a:accent4>
        <a:srgbClr val="D0CAB7"/>
      </a:accent4>
      <a:accent5>
        <a:srgbClr val="E6E3D9"/>
      </a:accent5>
      <a:accent6>
        <a:srgbClr val="FFFFFF"/>
      </a:accent6>
      <a:hlink>
        <a:srgbClr val="701400"/>
      </a:hlink>
      <a:folHlink>
        <a:srgbClr val="56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HSA_4.3pptTheme [Normal] (1)">
  <a:themeElements>
    <a:clrScheme name="APHSA">
      <a:dk1>
        <a:sysClr val="windowText" lastClr="000000"/>
      </a:dk1>
      <a:lt1>
        <a:sysClr val="window" lastClr="FFFFFF"/>
      </a:lt1>
      <a:dk2>
        <a:srgbClr val="2F408E"/>
      </a:dk2>
      <a:lt2>
        <a:srgbClr val="ECF7F8"/>
      </a:lt2>
      <a:accent1>
        <a:srgbClr val="2F408E"/>
      </a:accent1>
      <a:accent2>
        <a:srgbClr val="C92139"/>
      </a:accent2>
      <a:accent3>
        <a:srgbClr val="D2E4F0"/>
      </a:accent3>
      <a:accent4>
        <a:srgbClr val="B8B6B8"/>
      </a:accent4>
      <a:accent5>
        <a:srgbClr val="FDDC10"/>
      </a:accent5>
      <a:accent6>
        <a:srgbClr val="00A049"/>
      </a:accent6>
      <a:hlink>
        <a:srgbClr val="FF0000"/>
      </a:hlink>
      <a:folHlink>
        <a:srgbClr val="C92139"/>
      </a:folHlink>
    </a:clrScheme>
    <a:fontScheme name="APHSA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APHSA_4.3pptTheme [Normal] (1)">
  <a:themeElements>
    <a:clrScheme name="APHSA">
      <a:dk1>
        <a:sysClr val="windowText" lastClr="000000"/>
      </a:dk1>
      <a:lt1>
        <a:sysClr val="window" lastClr="FFFFFF"/>
      </a:lt1>
      <a:dk2>
        <a:srgbClr val="2F408E"/>
      </a:dk2>
      <a:lt2>
        <a:srgbClr val="ECF7F8"/>
      </a:lt2>
      <a:accent1>
        <a:srgbClr val="2F408E"/>
      </a:accent1>
      <a:accent2>
        <a:srgbClr val="C92139"/>
      </a:accent2>
      <a:accent3>
        <a:srgbClr val="D2E4F0"/>
      </a:accent3>
      <a:accent4>
        <a:srgbClr val="B8B6B8"/>
      </a:accent4>
      <a:accent5>
        <a:srgbClr val="FDDC10"/>
      </a:accent5>
      <a:accent6>
        <a:srgbClr val="00A049"/>
      </a:accent6>
      <a:hlink>
        <a:srgbClr val="FF0000"/>
      </a:hlink>
      <a:folHlink>
        <a:srgbClr val="C92139"/>
      </a:folHlink>
    </a:clrScheme>
    <a:fontScheme name="APHSA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CLASPStyleSet</Template>
  <TotalTime>16009</TotalTime>
  <Words>955</Words>
  <Application>Microsoft Office PowerPoint</Application>
  <PresentationFormat>On-screen Show (4:3)</PresentationFormat>
  <Paragraphs>234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Calisto MT</vt:lpstr>
      <vt:lpstr>Cambria</vt:lpstr>
      <vt:lpstr>Candara</vt:lpstr>
      <vt:lpstr>Courier New</vt:lpstr>
      <vt:lpstr>Helvetica</vt:lpstr>
      <vt:lpstr>Times New Roman</vt:lpstr>
      <vt:lpstr>Wingdings</vt:lpstr>
      <vt:lpstr>CLASPStyleSet</vt:lpstr>
      <vt:lpstr>APHSA_4.3pptTheme [Normal] (1)</vt:lpstr>
      <vt:lpstr>Metropolitan</vt:lpstr>
      <vt:lpstr>Office Theme</vt:lpstr>
      <vt:lpstr>1_APHSA_4.3pptTheme [Normal] (1)</vt:lpstr>
      <vt:lpstr>Improving Access, Cutting Red Tape: State Lessons from Work Support Strategies</vt:lpstr>
      <vt:lpstr>Speakers</vt:lpstr>
      <vt:lpstr>Poll</vt:lpstr>
      <vt:lpstr>APHSA’s Vision</vt:lpstr>
      <vt:lpstr>A Roadmap for Integration</vt:lpstr>
      <vt:lpstr>2015 H/HS Integration  Self-Assessment Findings</vt:lpstr>
      <vt:lpstr>2015 H/HS Integration  Self-Assessment Findings</vt:lpstr>
      <vt:lpstr>Work Support Strategies</vt:lpstr>
      <vt:lpstr>WSS Goals</vt:lpstr>
      <vt:lpstr>Multiple Strategies Needed</vt:lpstr>
      <vt:lpstr>Increased Joint Participation</vt:lpstr>
      <vt:lpstr>Increased Same Day Service</vt:lpstr>
      <vt:lpstr> Creating Integrated Business Systems to support Idaho Families</vt:lpstr>
      <vt:lpstr>North Carolina Department of Health and Human Services:   Work Support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jrobinson</dc:creator>
  <cp:lastModifiedBy>Christina Becker (APHSA)</cp:lastModifiedBy>
  <cp:revision>189</cp:revision>
  <cp:lastPrinted>2017-06-12T18:35:52Z</cp:lastPrinted>
  <dcterms:created xsi:type="dcterms:W3CDTF">2009-09-01T20:03:38Z</dcterms:created>
  <dcterms:modified xsi:type="dcterms:W3CDTF">2017-06-14T14:17:16Z</dcterms:modified>
</cp:coreProperties>
</file>