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5" r:id="rId1"/>
  </p:sldMasterIdLst>
  <p:notesMasterIdLst>
    <p:notesMasterId r:id="rId22"/>
  </p:notesMasterIdLst>
  <p:handoutMasterIdLst>
    <p:handoutMasterId r:id="rId23"/>
  </p:handoutMasterIdLst>
  <p:sldIdLst>
    <p:sldId id="256" r:id="rId2"/>
    <p:sldId id="267" r:id="rId3"/>
    <p:sldId id="266" r:id="rId4"/>
    <p:sldId id="268" r:id="rId5"/>
    <p:sldId id="269" r:id="rId6"/>
    <p:sldId id="270" r:id="rId7"/>
    <p:sldId id="271" r:id="rId8"/>
    <p:sldId id="272" r:id="rId9"/>
    <p:sldId id="274" r:id="rId10"/>
    <p:sldId id="273" r:id="rId11"/>
    <p:sldId id="275" r:id="rId12"/>
    <p:sldId id="276" r:id="rId13"/>
    <p:sldId id="277" r:id="rId14"/>
    <p:sldId id="282" r:id="rId15"/>
    <p:sldId id="284" r:id="rId16"/>
    <p:sldId id="281" r:id="rId17"/>
    <p:sldId id="278" r:id="rId18"/>
    <p:sldId id="280" r:id="rId19"/>
    <p:sldId id="283" r:id="rId20"/>
    <p:sldId id="28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00"/>
    <a:srgbClr val="E6E1D6"/>
    <a:srgbClr val="B4B4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16" autoAdjust="0"/>
    <p:restoredTop sz="94647" autoAdjust="0"/>
  </p:normalViewPr>
  <p:slideViewPr>
    <p:cSldViewPr>
      <p:cViewPr varScale="1">
        <p:scale>
          <a:sx n="103" d="100"/>
          <a:sy n="103" d="100"/>
        </p:scale>
        <p:origin x="-127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312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1F0AC6-9154-435C-AC13-2B767C0EB605}" type="datetimeFigureOut">
              <a:rPr lang="en-US" smtClean="0"/>
              <a:pPr/>
              <a:t>2/26/2013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11DDE9-566C-49C1-99C4-DCF48E618A7C}" type="slidenum">
              <a:rPr lang="en-US" smtClean="0"/>
              <a:pPr/>
              <a:t>‹#›</a:t>
            </a:fld>
            <a:endParaRPr lang="en-US" dirty="0"/>
          </a:p>
        </p:txBody>
      </p:sp>
    </p:spTree>
    <p:extLst>
      <p:ext uri="{BB962C8B-B14F-4D97-AF65-F5344CB8AC3E}">
        <p14:creationId xmlns:p14="http://schemas.microsoft.com/office/powerpoint/2010/main" val="2503973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8BF6F-79B2-48B7-9945-8A512FE11D23}" type="datetimeFigureOut">
              <a:rPr lang="en-US" smtClean="0"/>
              <a:pPr/>
              <a:t>2/26/2013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33233F-3B14-482B-BB33-EB6D6699808F}" type="slidenum">
              <a:rPr lang="en-US" smtClean="0"/>
              <a:pPr/>
              <a:t>‹#›</a:t>
            </a:fld>
            <a:endParaRPr lang="en-US" dirty="0"/>
          </a:p>
        </p:txBody>
      </p:sp>
    </p:spTree>
    <p:extLst>
      <p:ext uri="{BB962C8B-B14F-4D97-AF65-F5344CB8AC3E}">
        <p14:creationId xmlns:p14="http://schemas.microsoft.com/office/powerpoint/2010/main" val="19522032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33233F-3B14-482B-BB33-EB6D6699808F}"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33233F-3B14-482B-BB33-EB6D6699808F}"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33233F-3B14-482B-BB33-EB6D6699808F}" type="slidenum">
              <a:rPr lang="en-US" smtClean="0"/>
              <a:pPr/>
              <a:t>3</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1" name="Rectangle 10"/>
          <p:cNvSpPr/>
          <p:nvPr userDrawn="1"/>
        </p:nvSpPr>
        <p:spPr>
          <a:xfrm>
            <a:off x="0" y="0"/>
            <a:ext cx="9144000" cy="685800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8" name="Rectangle 7"/>
          <p:cNvSpPr/>
          <p:nvPr userDrawn="1"/>
        </p:nvSpPr>
        <p:spPr>
          <a:xfrm>
            <a:off x="0" y="3733800"/>
            <a:ext cx="9144000" cy="3124200"/>
          </a:xfrm>
          <a:prstGeom prst="rect">
            <a:avLst/>
          </a:prstGeom>
          <a:solidFill>
            <a:srgbClr val="B4B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26" name="Picture 2"/>
          <p:cNvPicPr>
            <a:picLocks noChangeAspect="1" noChangeArrowheads="1"/>
          </p:cNvPicPr>
          <p:nvPr userDrawn="1"/>
        </p:nvPicPr>
        <p:blipFill>
          <a:blip r:embed="rId2" cstate="print"/>
          <a:srcRect/>
          <a:stretch>
            <a:fillRect/>
          </a:stretch>
        </p:blipFill>
        <p:spPr bwMode="auto">
          <a:xfrm>
            <a:off x="152400" y="2022673"/>
            <a:ext cx="3352800" cy="1711127"/>
          </a:xfrm>
          <a:prstGeom prst="rect">
            <a:avLst/>
          </a:prstGeom>
          <a:noFill/>
          <a:ln w="9525">
            <a:noFill/>
            <a:miter lim="800000"/>
            <a:headEnd/>
            <a:tailEnd/>
          </a:ln>
        </p:spPr>
      </p:pic>
      <p:sp>
        <p:nvSpPr>
          <p:cNvPr id="7" name="Rectangle 6"/>
          <p:cNvSpPr/>
          <p:nvPr userDrawn="1"/>
        </p:nvSpPr>
        <p:spPr>
          <a:xfrm flipV="1">
            <a:off x="0" y="6812281"/>
            <a:ext cx="9144000" cy="45719"/>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itle Placeholder 1"/>
          <p:cNvSpPr>
            <a:spLocks noGrp="1"/>
          </p:cNvSpPr>
          <p:nvPr>
            <p:ph type="title"/>
          </p:nvPr>
        </p:nvSpPr>
        <p:spPr>
          <a:xfrm>
            <a:off x="304800" y="4038600"/>
            <a:ext cx="8534400" cy="609600"/>
          </a:xfrm>
          <a:prstGeom prst="rect">
            <a:avLst/>
          </a:prstGeom>
        </p:spPr>
        <p:txBody>
          <a:bodyPr vert="horz" lIns="91440" tIns="45720" rIns="91440" bIns="45720" rtlCol="0" anchor="b" anchorCtr="0">
            <a:normAutofit/>
          </a:bodyPr>
          <a:lstStyle>
            <a:lvl1pPr>
              <a:defRPr>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sp3d extrusionH="57150">
              <a:bevelT w="38100" h="38100"/>
            </a:sp3d>
          </a:bodyPr>
          <a:lstStyle>
            <a:lvl1pPr>
              <a:defRPr>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553200" y="6400800"/>
            <a:ext cx="2133600" cy="349250"/>
          </a:xfrm>
        </p:spPr>
        <p:txBody>
          <a:bodyPr/>
          <a:lstStyle>
            <a:lvl1pPr>
              <a:defRPr>
                <a:solidFill>
                  <a:schemeClr val="accent1"/>
                </a:solidFill>
              </a:defRPr>
            </a:lvl1pPr>
          </a:lstStyle>
          <a:p>
            <a:fld id="{8CC638A9-30FB-44C6-A7FD-951D92867CDD}" type="slidenum">
              <a:rPr lang="en-US" smtClean="0"/>
              <a:pPr/>
              <a:t>‹#›</a:t>
            </a:fld>
            <a:endParaRPr lang="en-US" dirty="0"/>
          </a:p>
        </p:txBody>
      </p:sp>
      <p:sp>
        <p:nvSpPr>
          <p:cNvPr id="7" name="Rectangle 6"/>
          <p:cNvSpPr/>
          <p:nvPr userDrawn="1"/>
        </p:nvSpPr>
        <p:spPr>
          <a:xfrm>
            <a:off x="0" y="1371600"/>
            <a:ext cx="914400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sp3d extrusionH="57150">
              <a:bevelT w="38100" h="38100"/>
            </a:sp3d>
          </a:bodyPr>
          <a:lstStyle>
            <a:lvl1pPr>
              <a:defRPr>
                <a:effectLst>
                  <a:outerShdw blurRad="50800" dist="38100" dir="2700000" algn="tl" rotWithShape="0">
                    <a:prstClr val="black">
                      <a:alpha val="40000"/>
                    </a:prstClr>
                  </a:outerShdw>
                </a:effectLst>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1371600"/>
            <a:ext cx="914400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lide Number Placeholder 4"/>
          <p:cNvSpPr>
            <a:spLocks noGrp="1"/>
          </p:cNvSpPr>
          <p:nvPr>
            <p:ph type="sldNum" sz="quarter" idx="12"/>
          </p:nvPr>
        </p:nvSpPr>
        <p:spPr>
          <a:xfrm>
            <a:off x="6553200" y="6400800"/>
            <a:ext cx="2133600" cy="288925"/>
          </a:xfrm>
        </p:spPr>
        <p:txBody>
          <a:bodyPr/>
          <a:lstStyle>
            <a:lvl1pPr>
              <a:defRPr>
                <a:solidFill>
                  <a:schemeClr val="accent1"/>
                </a:solidFill>
              </a:defRPr>
            </a:lvl1pPr>
          </a:lstStyle>
          <a:p>
            <a:fld id="{8CC638A9-30FB-44C6-A7FD-951D92867CD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sp3d extrusionH="57150">
              <a:bevelT w="38100" h="38100"/>
            </a:sp3d>
          </a:bodyPr>
          <a:lstStyle>
            <a:lvl1pPr>
              <a:defRPr>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6553200" y="6400800"/>
            <a:ext cx="2133600" cy="365125"/>
          </a:xfrm>
        </p:spPr>
        <p:txBody>
          <a:bodyPr/>
          <a:lstStyle>
            <a:lvl1pPr>
              <a:defRPr>
                <a:solidFill>
                  <a:schemeClr val="accent1"/>
                </a:solidFill>
              </a:defRPr>
            </a:lvl1pPr>
          </a:lstStyle>
          <a:p>
            <a:fld id="{8CC638A9-30FB-44C6-A7FD-951D92867CDD}" type="slidenum">
              <a:rPr lang="en-US" smtClean="0"/>
              <a:pPr/>
              <a:t>‹#›</a:t>
            </a:fld>
            <a:endParaRPr lang="en-US" dirty="0"/>
          </a:p>
        </p:txBody>
      </p:sp>
      <p:sp>
        <p:nvSpPr>
          <p:cNvPr id="6" name="Rectangle 5"/>
          <p:cNvSpPr/>
          <p:nvPr userDrawn="1"/>
        </p:nvSpPr>
        <p:spPr>
          <a:xfrm>
            <a:off x="0" y="1371600"/>
            <a:ext cx="914400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cene3d>
              <a:camera prst="orthographicFront"/>
              <a:lightRig rig="threePt" dir="t"/>
            </a:scene3d>
            <a:sp3d extrusionH="57150">
              <a:bevelT w="38100" h="38100"/>
            </a:sp3d>
          </a:bodyPr>
          <a:lstStyle>
            <a:lvl1pPr algn="l">
              <a:defRPr sz="2000" b="1">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8FAEB3F-943B-4FE0-BD0E-44D71680CA08}" type="datetimeFigureOut">
              <a:rPr lang="en-US" smtClean="0"/>
              <a:pPr/>
              <a:t>2/26/2013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400800"/>
            <a:ext cx="2133600" cy="365125"/>
          </a:xfrm>
        </p:spPr>
        <p:txBody>
          <a:bodyPr/>
          <a:lstStyle>
            <a:lvl1pPr>
              <a:defRPr>
                <a:solidFill>
                  <a:schemeClr val="accent1"/>
                </a:solidFill>
              </a:defRPr>
            </a:lvl1pPr>
          </a:lstStyle>
          <a:p>
            <a:fld id="{8CC638A9-30FB-44C6-A7FD-951D92867CDD}" type="slidenum">
              <a:rPr lang="en-US" smtClean="0"/>
              <a:pPr/>
              <a:t>‹#›</a:t>
            </a:fld>
            <a:endParaRPr lang="en-US" dirty="0"/>
          </a:p>
        </p:txBody>
      </p:sp>
      <p:sp>
        <p:nvSpPr>
          <p:cNvPr id="8" name="Rectangle 7"/>
          <p:cNvSpPr/>
          <p:nvPr userDrawn="1"/>
        </p:nvSpPr>
        <p:spPr>
          <a:xfrm>
            <a:off x="457200" y="1371600"/>
            <a:ext cx="301752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threePt" dir="t"/>
            </a:scene3d>
            <a:sp3d extrusionH="57150">
              <a:bevelT w="38100" h="38100"/>
            </a:sp3d>
          </a:bodyPr>
          <a:lstStyle>
            <a:lvl1pPr>
              <a:defRPr>
                <a:effectLst>
                  <a:outerShdw blurRad="50800" dist="38100" dir="2700000" algn="tl" rotWithShape="0">
                    <a:prstClr val="black">
                      <a:alpha val="40000"/>
                    </a:prstClr>
                  </a:outerShdw>
                </a:effectLst>
                <a:latin typeface="Arial" pitchFamily="34" charset="0"/>
                <a:cs typeface="Arial" pitchFamily="34" charset="0"/>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a:xfrm>
            <a:off x="6553200" y="6400800"/>
            <a:ext cx="2133600" cy="365125"/>
          </a:xfrm>
        </p:spPr>
        <p:txBody>
          <a:bodyPr/>
          <a:lstStyle>
            <a:lvl1pPr>
              <a:defRPr>
                <a:solidFill>
                  <a:srgbClr val="660000"/>
                </a:solidFill>
              </a:defRPr>
            </a:lvl1pPr>
          </a:lstStyle>
          <a:p>
            <a:fld id="{8CC638A9-30FB-44C6-A7FD-951D92867CDD}" type="slidenum">
              <a:rPr lang="en-US" smtClean="0"/>
              <a:pPr/>
              <a:t>‹#›</a:t>
            </a:fld>
            <a:endParaRPr lang="en-US" dirty="0"/>
          </a:p>
        </p:txBody>
      </p:sp>
      <p:sp>
        <p:nvSpPr>
          <p:cNvPr id="8" name="Text Placeholder 2"/>
          <p:cNvSpPr>
            <a:spLocks noGrp="1"/>
          </p:cNvSpPr>
          <p:nvPr>
            <p:ph idx="1" hasCustomPrompt="1"/>
          </p:nvPr>
        </p:nvSpPr>
        <p:spPr>
          <a:xfrm>
            <a:off x="304800" y="1752600"/>
            <a:ext cx="8534400" cy="4373563"/>
          </a:xfrm>
          <a:prstGeom prst="rect">
            <a:avLst/>
          </a:prstGeom>
        </p:spPr>
        <p:txBody>
          <a:bodyPr vert="horz" lIns="91440" tIns="45720" rIns="91440" bIns="45720" rtlCol="0">
            <a:normAutofit/>
          </a:bodyPr>
          <a:lstStyle>
            <a:lvl1pPr>
              <a:spcBef>
                <a:spcPts val="800"/>
              </a:spcBef>
              <a:buFont typeface="Arial" pitchFamily="34" charset="0"/>
              <a:buChar char="•"/>
              <a:defRPr sz="2800">
                <a:latin typeface="Arial" pitchFamily="34" charset="0"/>
                <a:cs typeface="Arial" pitchFamily="34" charset="0"/>
              </a:defRPr>
            </a:lvl1pPr>
            <a:lvl2pPr>
              <a:spcBef>
                <a:spcPts val="800"/>
              </a:spcBef>
              <a:buFont typeface="Wingdings" pitchFamily="2" charset="2"/>
              <a:buChar char="§"/>
              <a:defRPr sz="2400">
                <a:latin typeface="Arial" pitchFamily="34" charset="0"/>
                <a:cs typeface="Arial" pitchFamily="34" charset="0"/>
              </a:defRPr>
            </a:lvl2pPr>
            <a:lvl3pPr>
              <a:spcBef>
                <a:spcPts val="800"/>
              </a:spcBef>
              <a:buFont typeface="Courier New" pitchFamily="49" charset="0"/>
              <a:buChar char="o"/>
              <a:defRPr sz="2000">
                <a:latin typeface="Arial" pitchFamily="34" charset="0"/>
                <a:cs typeface="Arial" pitchFamily="34" charset="0"/>
              </a:defRPr>
            </a:lvl3pPr>
            <a:lvl4pPr>
              <a:spcBef>
                <a:spcPts val="800"/>
              </a:spcBef>
              <a:buFont typeface="Wingdings" pitchFamily="2" charset="2"/>
              <a:buChar char="§"/>
              <a:defRPr sz="1800">
                <a:latin typeface="Arial" pitchFamily="34" charset="0"/>
                <a:cs typeface="Arial" pitchFamily="34" charset="0"/>
              </a:defRPr>
            </a:lvl4pPr>
            <a:lvl5pPr>
              <a:spcBef>
                <a:spcPts val="800"/>
              </a:spcBef>
              <a:buFont typeface="Arial" pitchFamily="34" charset="0"/>
              <a:buChar cha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5"/>
          <p:cNvSpPr/>
          <p:nvPr userDrawn="1"/>
        </p:nvSpPr>
        <p:spPr>
          <a:xfrm>
            <a:off x="0" y="1371600"/>
            <a:ext cx="9144000" cy="152400"/>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6"/>
            </a:gs>
            <a:gs pos="100000">
              <a:schemeClr val="bg2">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C638A9-30FB-44C6-A7FD-951D92867CDD}" type="slidenum">
              <a:rPr lang="en-US" smtClean="0"/>
              <a:pPr/>
              <a:t>‹#›</a:t>
            </a:fld>
            <a:endParaRPr lang="en-US" dirty="0"/>
          </a:p>
        </p:txBody>
      </p:sp>
      <p:sp>
        <p:nvSpPr>
          <p:cNvPr id="7" name="Rectangle 6"/>
          <p:cNvSpPr/>
          <p:nvPr userDrawn="1"/>
        </p:nvSpPr>
        <p:spPr>
          <a:xfrm>
            <a:off x="0" y="6461125"/>
            <a:ext cx="3733800" cy="228600"/>
          </a:xfrm>
          <a:prstGeom prst="rect">
            <a:avLst/>
          </a:prstGeom>
          <a:solidFill>
            <a:srgbClr val="B4B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5867400" y="6461125"/>
            <a:ext cx="3276600" cy="228600"/>
          </a:xfrm>
          <a:prstGeom prst="rect">
            <a:avLst/>
          </a:prstGeom>
          <a:solidFill>
            <a:srgbClr val="B4B4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9" descr="clasp-primary.png"/>
          <p:cNvPicPr>
            <a:picLocks noChangeAspect="1"/>
          </p:cNvPicPr>
          <p:nvPr userDrawn="1"/>
        </p:nvPicPr>
        <p:blipFill>
          <a:blip r:embed="rId8" cstate="print"/>
          <a:stretch>
            <a:fillRect/>
          </a:stretch>
        </p:blipFill>
        <p:spPr>
          <a:xfrm>
            <a:off x="4038600" y="6072923"/>
            <a:ext cx="1538287" cy="785077"/>
          </a:xfrm>
          <a:prstGeom prst="rect">
            <a:avLst/>
          </a:prstGeom>
        </p:spPr>
      </p:pic>
      <p:sp>
        <p:nvSpPr>
          <p:cNvPr id="11" name="Rectangle 10"/>
          <p:cNvSpPr/>
          <p:nvPr userDrawn="1"/>
        </p:nvSpPr>
        <p:spPr>
          <a:xfrm flipV="1">
            <a:off x="0" y="0"/>
            <a:ext cx="9144000" cy="45719"/>
          </a:xfrm>
          <a:prstGeom prst="rect">
            <a:avLst/>
          </a:prstGeom>
          <a:solidFill>
            <a:srgbClr val="66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userDrawn="1"/>
        </p:nvSpPr>
        <p:spPr>
          <a:xfrm>
            <a:off x="152400" y="6492240"/>
            <a:ext cx="1245225" cy="153888"/>
          </a:xfrm>
          <a:prstGeom prst="rect">
            <a:avLst/>
          </a:prstGeom>
        </p:spPr>
        <p:txBody>
          <a:bodyPr wrap="square" lIns="0" tIns="0" rIns="0" b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solidFill>
                  <a:srgbClr val="660000"/>
                </a:solidFill>
                <a:latin typeface="Arial" pitchFamily="34" charset="0"/>
                <a:cs typeface="Arial" pitchFamily="34" charset="0"/>
              </a:rPr>
              <a:t>www.clasp.org</a:t>
            </a:r>
          </a:p>
        </p:txBody>
      </p:sp>
    </p:spTree>
  </p:cSld>
  <p:clrMap bg1="dk1" tx1="lt1" bg2="dk2" tx2="lt2" accent1="accent1" accent2="accent2" accent3="accent3" accent4="accent4" accent5="accent5" accent6="accent6" hlink="hlink" folHlink="folHlink"/>
  <p:sldLayoutIdLst>
    <p:sldLayoutId id="2147483687" r:id="rId1"/>
    <p:sldLayoutId id="2147483677" r:id="rId2"/>
    <p:sldLayoutId id="2147483679" r:id="rId3"/>
    <p:sldLayoutId id="2147483681" r:id="rId4"/>
    <p:sldLayoutId id="2147483683" r:id="rId5"/>
    <p:sldLayoutId id="2147483688" r:id="rId6"/>
  </p:sldLayoutIdLst>
  <p:hf hdr="0" ftr="0" dt="0"/>
  <p:txStyles>
    <p:titleStyle>
      <a:lvl1pPr algn="ctr" defTabSz="914400" rtl="0" eaLnBrk="1" latinLnBrk="0" hangingPunct="1">
        <a:spcBef>
          <a:spcPct val="0"/>
        </a:spcBef>
        <a:buNone/>
        <a:defRPr sz="4000" b="1" kern="1200">
          <a:solidFill>
            <a:schemeClr val="accent1"/>
          </a:solidFill>
          <a:effectLst>
            <a:outerShdw blurRad="50800" dist="38100" dir="2700000" algn="tl" rotWithShape="0">
              <a:prstClr val="black">
                <a:alpha val="40000"/>
              </a:prst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Font typeface="Arial" pitchFamily="34" charset="0"/>
        <a:buChar char="•"/>
        <a:defRPr sz="2800" kern="1200">
          <a:solidFill>
            <a:schemeClr val="accent1"/>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400" kern="1200">
          <a:solidFill>
            <a:schemeClr val="accent1"/>
          </a:solidFill>
          <a:latin typeface="+mn-lt"/>
          <a:ea typeface="+mn-ea"/>
          <a:cs typeface="+mn-cs"/>
        </a:defRPr>
      </a:lvl2pPr>
      <a:lvl3pPr marL="1143000" indent="-228600" algn="l" defTabSz="914400" rtl="0" eaLnBrk="1" latinLnBrk="0" hangingPunct="1">
        <a:spcBef>
          <a:spcPct val="20000"/>
        </a:spcBef>
        <a:buFont typeface="Courier New" pitchFamily="49" charset="0"/>
        <a:buChar char="o"/>
        <a:defRPr sz="2000" kern="1200">
          <a:solidFill>
            <a:schemeClr val="accent1"/>
          </a:solidFill>
          <a:latin typeface="+mn-lt"/>
          <a:ea typeface="+mn-ea"/>
          <a:cs typeface="+mn-cs"/>
        </a:defRPr>
      </a:lvl3pPr>
      <a:lvl4pPr marL="1600200" indent="-228600" algn="l" defTabSz="914400" rtl="0" eaLnBrk="1" latinLnBrk="0" hangingPunct="1">
        <a:spcBef>
          <a:spcPct val="20000"/>
        </a:spcBef>
        <a:buFont typeface="Wingdings" pitchFamily="2" charset="2"/>
        <a:buChar char="§"/>
        <a:defRPr sz="1800" kern="1200">
          <a:solidFill>
            <a:schemeClr val="accent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accen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8" Type="http://schemas.openxmlformats.org/officeDocument/2006/relationships/hyperlink" Target="http://articles.philly.com/2011-03-24/news/29181903_1_sick-days-sick-children-child-care-providers" TargetMode="External"/><Relationship Id="rId3" Type="http://schemas.openxmlformats.org/officeDocument/2006/relationships/hyperlink" Target="http://www.iwpr.org/publications/pubs/San-Fran-PSD/at_download/file" TargetMode="External"/><Relationship Id="rId7" Type="http://schemas.openxmlformats.org/officeDocument/2006/relationships/hyperlink" Target="http://www.clasp.org/admin/site/publications/files/0212.pdf" TargetMode="External"/><Relationship Id="rId2" Type="http://schemas.openxmlformats.org/officeDocument/2006/relationships/hyperlink" Target="http://www.americanprogress.org/wp-content/uploads/2012/11/CostofTurnover.pdf" TargetMode="External"/><Relationship Id="rId1" Type="http://schemas.openxmlformats.org/officeDocument/2006/relationships/slideLayout" Target="../slideLayouts/slideLayout6.xml"/><Relationship Id="rId6" Type="http://schemas.openxmlformats.org/officeDocument/2006/relationships/hyperlink" Target="http://defendingscience.org/sites/default/files/Leigh_Low-wage_Workforce.pdf" TargetMode="External"/><Relationship Id="rId5" Type="http://schemas.openxmlformats.org/officeDocument/2006/relationships/hyperlink" Target="http://www.cdc.gov/phpr/documents/science/AJPH_2011_300307v1.pdf" TargetMode="External"/><Relationship Id="rId10" Type="http://schemas.openxmlformats.org/officeDocument/2006/relationships/hyperlink" Target="http://www.sashacorp.com/turnframe.html" TargetMode="External"/><Relationship Id="rId4" Type="http://schemas.openxmlformats.org/officeDocument/2006/relationships/hyperlink" Target="http://w3.epi-data.org/temp2011/BriefingPaper319-2.pdf" TargetMode="External"/><Relationship Id="rId9" Type="http://schemas.openxmlformats.org/officeDocument/2006/relationships/hyperlink" Target="http://www.nationalpartnership.org/site/DocServer/PSD_Tracking_Doc_Nov_2011_Final.pdf?docID=1922"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886200"/>
            <a:ext cx="8839200" cy="769441"/>
          </a:xfrm>
          <a:prstGeom prst="rect">
            <a:avLst/>
          </a:prstGeom>
          <a:noFill/>
        </p:spPr>
        <p:txBody>
          <a:bodyPr wrap="square" rtlCol="0">
            <a:spAutoFit/>
          </a:bodyPr>
          <a:lstStyle/>
          <a:p>
            <a:r>
              <a:rPr lang="en-US" sz="4400" b="1" dirty="0" smtClean="0">
                <a:solidFill>
                  <a:srgbClr val="660000"/>
                </a:solidFill>
                <a:effectLst>
                  <a:outerShdw blurRad="50800" dist="38100" dir="2700000" algn="tl" rotWithShape="0">
                    <a:prstClr val="black">
                      <a:alpha val="40000"/>
                    </a:prstClr>
                  </a:outerShdw>
                </a:effectLst>
                <a:latin typeface="Arial" pitchFamily="34" charset="0"/>
                <a:cs typeface="Arial" pitchFamily="34" charset="0"/>
              </a:rPr>
              <a:t>Boosting </a:t>
            </a:r>
            <a:r>
              <a:rPr lang="en-US" sz="4400" b="1" dirty="0">
                <a:solidFill>
                  <a:srgbClr val="660000"/>
                </a:solidFill>
                <a:effectLst>
                  <a:outerShdw blurRad="50800" dist="38100" dir="2700000" algn="tl" rotWithShape="0">
                    <a:prstClr val="black">
                      <a:alpha val="40000"/>
                    </a:prstClr>
                  </a:outerShdw>
                </a:effectLst>
                <a:latin typeface="Arial" pitchFamily="34" charset="0"/>
                <a:cs typeface="Arial" pitchFamily="34" charset="0"/>
              </a:rPr>
              <a:t>Y</a:t>
            </a:r>
            <a:r>
              <a:rPr lang="en-US" sz="4400" b="1" dirty="0" smtClean="0">
                <a:solidFill>
                  <a:srgbClr val="660000"/>
                </a:solidFill>
                <a:effectLst>
                  <a:outerShdw blurRad="50800" dist="38100" dir="2700000" algn="tl" rotWithShape="0">
                    <a:prstClr val="black">
                      <a:alpha val="40000"/>
                    </a:prstClr>
                  </a:outerShdw>
                </a:effectLst>
                <a:latin typeface="Arial" pitchFamily="34" charset="0"/>
                <a:cs typeface="Arial" pitchFamily="34" charset="0"/>
              </a:rPr>
              <a:t>our Bottom Line</a:t>
            </a:r>
            <a:endParaRPr lang="en-US" sz="4400" b="1" dirty="0">
              <a:solidFill>
                <a:srgbClr val="660000"/>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3" name="TextBox 2"/>
          <p:cNvSpPr txBox="1"/>
          <p:nvPr/>
        </p:nvSpPr>
        <p:spPr>
          <a:xfrm>
            <a:off x="152400" y="4520625"/>
            <a:ext cx="8839200" cy="1077218"/>
          </a:xfrm>
          <a:prstGeom prst="rect">
            <a:avLst/>
          </a:prstGeom>
          <a:noFill/>
        </p:spPr>
        <p:txBody>
          <a:bodyPr wrap="square" rtlCol="0">
            <a:spAutoFit/>
          </a:bodyPr>
          <a:lstStyle/>
          <a:p>
            <a:r>
              <a:rPr lang="en-US" sz="3200" dirty="0" smtClean="0">
                <a:solidFill>
                  <a:srgbClr val="660000"/>
                </a:solidFill>
                <a:effectLst>
                  <a:outerShdw blurRad="50800" dist="38100" dir="2700000" algn="tl" rotWithShape="0">
                    <a:prstClr val="black">
                      <a:alpha val="40000"/>
                    </a:prstClr>
                  </a:outerShdw>
                </a:effectLst>
                <a:latin typeface="Arial" pitchFamily="34" charset="0"/>
                <a:cs typeface="Arial" pitchFamily="34" charset="0"/>
              </a:rPr>
              <a:t>Earned Sick Days Policies are Good for Business</a:t>
            </a:r>
            <a:endParaRPr lang="en-US" sz="3200" dirty="0">
              <a:solidFill>
                <a:srgbClr val="660000"/>
              </a:solidFill>
              <a:effectLst>
                <a:outerShdw blurRad="50800" dist="38100" dir="2700000" algn="tl" rotWithShape="0">
                  <a:prstClr val="black">
                    <a:alpha val="40000"/>
                  </a:prstClr>
                </a:outerShdw>
              </a:effectLst>
              <a:latin typeface="Arial" pitchFamily="34" charset="0"/>
              <a:cs typeface="Arial" pitchFamily="34" charset="0"/>
            </a:endParaRPr>
          </a:p>
        </p:txBody>
      </p:sp>
      <p:sp>
        <p:nvSpPr>
          <p:cNvPr id="6" name="TextBox 5"/>
          <p:cNvSpPr txBox="1"/>
          <p:nvPr/>
        </p:nvSpPr>
        <p:spPr>
          <a:xfrm>
            <a:off x="152400" y="6172200"/>
            <a:ext cx="8839200" cy="369332"/>
          </a:xfrm>
          <a:prstGeom prst="rect">
            <a:avLst/>
          </a:prstGeom>
          <a:noFill/>
        </p:spPr>
        <p:txBody>
          <a:bodyPr wrap="square" rtlCol="0">
            <a:spAutoFit/>
          </a:bodyPr>
          <a:lstStyle/>
          <a:p>
            <a:r>
              <a:rPr lang="en-US" b="1" dirty="0" smtClean="0">
                <a:solidFill>
                  <a:srgbClr val="660000"/>
                </a:solidFill>
                <a:latin typeface="Arial" pitchFamily="34" charset="0"/>
                <a:cs typeface="Arial" pitchFamily="34" charset="0"/>
              </a:rPr>
              <a:t>2013</a:t>
            </a:r>
            <a:endParaRPr lang="en-US" b="1" dirty="0">
              <a:solidFill>
                <a:srgbClr val="66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to Business</a:t>
            </a:r>
            <a:br>
              <a:rPr lang="en-US" dirty="0"/>
            </a:br>
            <a:r>
              <a:rPr lang="en-US" sz="3100" dirty="0" smtClean="0"/>
              <a:t>Worker Safety</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10</a:t>
            </a:fld>
            <a:endParaRPr lang="en-US" dirty="0"/>
          </a:p>
        </p:txBody>
      </p:sp>
      <p:sp>
        <p:nvSpPr>
          <p:cNvPr id="4" name="Content Placeholder 3"/>
          <p:cNvSpPr>
            <a:spLocks noGrp="1"/>
          </p:cNvSpPr>
          <p:nvPr>
            <p:ph idx="1"/>
          </p:nvPr>
        </p:nvSpPr>
        <p:spPr/>
        <p:txBody>
          <a:bodyPr>
            <a:normAutofit fontScale="85000" lnSpcReduction="20000"/>
          </a:bodyPr>
          <a:lstStyle/>
          <a:p>
            <a:r>
              <a:rPr lang="en-US" sz="2400" dirty="0" smtClean="0"/>
              <a:t>Workers with earned sick leave are 28 percent less likely that those without it to be injured on the job.</a:t>
            </a:r>
            <a:r>
              <a:rPr lang="en-US" sz="1500" baseline="30000" dirty="0" smtClean="0"/>
              <a:t>6</a:t>
            </a:r>
            <a:endParaRPr lang="en-US" sz="1500" dirty="0" smtClean="0"/>
          </a:p>
          <a:p>
            <a:r>
              <a:rPr lang="en-US" sz="2400" dirty="0" smtClean="0"/>
              <a:t>The economic costs of workplace injuries among lower-wage workers – those who are least likely to have earned sick days –   was more than $39 billion in 2010.</a:t>
            </a:r>
            <a:r>
              <a:rPr lang="en-US" sz="1500" baseline="30000" dirty="0" smtClean="0"/>
              <a:t>7</a:t>
            </a:r>
          </a:p>
          <a:p>
            <a:endParaRPr lang="en-US" sz="1500" baseline="30000" dirty="0"/>
          </a:p>
          <a:p>
            <a:pPr marL="0" indent="0" algn="r">
              <a:buNone/>
            </a:pPr>
            <a:r>
              <a:rPr lang="en-US" sz="2400" dirty="0" smtClean="0"/>
              <a:t>“</a:t>
            </a:r>
            <a:r>
              <a:rPr lang="en-US" sz="2400" dirty="0"/>
              <a:t>It could be a safety factor. </a:t>
            </a:r>
            <a:r>
              <a:rPr lang="en-US" sz="2400" b="1" dirty="0"/>
              <a:t>We don’t want someone driving a truck that’s not feeling well, especially if they may be taking some kind of medication.</a:t>
            </a:r>
            <a:r>
              <a:rPr lang="en-US" sz="2400" dirty="0"/>
              <a:t> Even </a:t>
            </a:r>
            <a:r>
              <a:rPr lang="en-US" sz="2400" dirty="0" smtClean="0"/>
              <a:t>over-the-counter </a:t>
            </a:r>
            <a:r>
              <a:rPr lang="en-US" sz="2400" dirty="0"/>
              <a:t>medication can affect your ability to coordinate yourself, much less drive a truck</a:t>
            </a:r>
            <a:r>
              <a:rPr lang="en-US" sz="2400" dirty="0" smtClean="0"/>
              <a:t>.”</a:t>
            </a:r>
          </a:p>
          <a:p>
            <a:pPr marL="0" indent="0" algn="r">
              <a:buNone/>
            </a:pPr>
            <a:r>
              <a:rPr lang="en-US" sz="2400" dirty="0" smtClean="0"/>
              <a:t> – David Hedgepath, Owner</a:t>
            </a:r>
          </a:p>
          <a:p>
            <a:pPr marL="0" indent="0" algn="r">
              <a:buNone/>
            </a:pPr>
            <a:r>
              <a:rPr lang="en-US" sz="2400" dirty="0" smtClean="0"/>
              <a:t>Hill Country Transportation Resources, Dallas, TX</a:t>
            </a:r>
          </a:p>
          <a:p>
            <a:pPr marL="0" indent="0">
              <a:buNone/>
            </a:pPr>
            <a:endParaRPr lang="en-US" sz="1100" dirty="0" smtClean="0"/>
          </a:p>
          <a:p>
            <a:pPr marL="0" indent="0">
              <a:buNone/>
            </a:pPr>
            <a:endParaRPr lang="en-US" sz="1100" dirty="0" smtClean="0"/>
          </a:p>
          <a:p>
            <a:pPr marL="0" indent="0">
              <a:buNone/>
            </a:pPr>
            <a:r>
              <a:rPr lang="en-US" sz="1100" baseline="30000" dirty="0"/>
              <a:t>7</a:t>
            </a:r>
            <a:r>
              <a:rPr lang="en-US" sz="1100" dirty="0" smtClean="0"/>
              <a:t> Asfaw</a:t>
            </a:r>
            <a:r>
              <a:rPr lang="en-US" sz="1100" dirty="0"/>
              <a:t> </a:t>
            </a:r>
            <a:r>
              <a:rPr lang="en-US" sz="1100" dirty="0" smtClean="0"/>
              <a:t>et al. “Paid Sick Leave and Nonfatal Occupational Injuries.”</a:t>
            </a:r>
          </a:p>
          <a:p>
            <a:pPr marL="0" indent="0">
              <a:buNone/>
            </a:pPr>
            <a:r>
              <a:rPr lang="en-US" sz="1100" baseline="30000" dirty="0" smtClean="0"/>
              <a:t>8</a:t>
            </a:r>
            <a:r>
              <a:rPr lang="en-US" sz="1100" dirty="0" smtClean="0"/>
              <a:t> Leigh. “Numbers and Costs of Occupational Injury and Illness in Low-Wage Occupation.”</a:t>
            </a:r>
            <a:endParaRPr lang="en-US" sz="1100" dirty="0"/>
          </a:p>
        </p:txBody>
      </p:sp>
      <p:pic>
        <p:nvPicPr>
          <p:cNvPr id="5122" name="Picture 2" descr="C:\Users\lbenishai\AppData\Local\Microsoft\Windows\Temporary Internet Files\Content.IE5\6R4848O0\MP90040489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680" y="4267200"/>
            <a:ext cx="1706880"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4891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to Business</a:t>
            </a:r>
            <a:br>
              <a:rPr lang="en-US" dirty="0"/>
            </a:br>
            <a:r>
              <a:rPr lang="en-US" sz="3100" dirty="0"/>
              <a:t>Worker </a:t>
            </a:r>
            <a:r>
              <a:rPr lang="en-US" sz="3100" dirty="0" smtClean="0"/>
              <a:t>are Consumers</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11</a:t>
            </a:fld>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When sick workers lose pay because they must take unpaid time off work or, worse yet, lose their jobs, many can’t afford to purchase goods and services in their communities. As a result, </a:t>
            </a:r>
            <a:r>
              <a:rPr lang="en-US" b="1" dirty="0" smtClean="0"/>
              <a:t>the businesses that rely on these consumers suffer</a:t>
            </a:r>
            <a:r>
              <a:rPr lang="en-US" dirty="0" smtClean="0"/>
              <a:t>. </a:t>
            </a:r>
          </a:p>
          <a:p>
            <a:r>
              <a:rPr lang="en-US" dirty="0" smtClean="0"/>
              <a:t>For families with two working parents earning $10/hr, if one parent needs to take </a:t>
            </a:r>
            <a:r>
              <a:rPr lang="en-US" b="1" dirty="0" smtClean="0"/>
              <a:t>1.4 unpaid sick days, the family exhausts the entire monthly clothing budget</a:t>
            </a:r>
            <a:r>
              <a:rPr lang="en-US" dirty="0" smtClean="0"/>
              <a:t>. </a:t>
            </a:r>
            <a:r>
              <a:rPr lang="en-US" b="1" dirty="0" smtClean="0"/>
              <a:t>If s/he needs to take 3.5 unpaid sick days, the cost is equivalent to the monthly household grocery budget</a:t>
            </a:r>
            <a:r>
              <a:rPr lang="en-US" dirty="0" smtClean="0"/>
              <a:t>.</a:t>
            </a:r>
            <a:r>
              <a:rPr lang="en-US" sz="1500" baseline="30000" dirty="0" smtClean="0"/>
              <a:t>9</a:t>
            </a:r>
            <a:r>
              <a:rPr lang="en-US" dirty="0" smtClean="0"/>
              <a:t> </a:t>
            </a:r>
          </a:p>
          <a:p>
            <a:pPr marL="0" indent="0">
              <a:buNone/>
            </a:pPr>
            <a:r>
              <a:rPr lang="en-US" sz="900" baseline="30000" dirty="0" smtClean="0"/>
              <a:t>9</a:t>
            </a:r>
            <a:r>
              <a:rPr lang="en-US" sz="900" dirty="0" smtClean="0"/>
              <a:t> Gould et al. T</a:t>
            </a:r>
            <a:r>
              <a:rPr lang="en-US" sz="900" i="1" dirty="0" smtClean="0"/>
              <a:t>he Need for Paid Sick Days. </a:t>
            </a:r>
            <a:endParaRPr lang="en-US" sz="900" dirty="0"/>
          </a:p>
        </p:txBody>
      </p:sp>
    </p:spTree>
    <p:extLst>
      <p:ext uri="{BB962C8B-B14F-4D97-AF65-F5344CB8AC3E}">
        <p14:creationId xmlns:p14="http://schemas.microsoft.com/office/powerpoint/2010/main" val="3169131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Evidence from San Francisco</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12</a:t>
            </a:fld>
            <a:endParaRPr lang="en-US" dirty="0"/>
          </a:p>
        </p:txBody>
      </p:sp>
      <p:sp>
        <p:nvSpPr>
          <p:cNvPr id="4" name="Content Placeholder 3"/>
          <p:cNvSpPr>
            <a:spLocks noGrp="1"/>
          </p:cNvSpPr>
          <p:nvPr>
            <p:ph idx="1"/>
          </p:nvPr>
        </p:nvSpPr>
        <p:spPr/>
        <p:txBody>
          <a:bodyPr>
            <a:normAutofit lnSpcReduction="10000"/>
          </a:bodyPr>
          <a:lstStyle/>
          <a:p>
            <a:r>
              <a:rPr lang="en-US" dirty="0" smtClean="0"/>
              <a:t>In 2007, San Francisco became the first city in the U.S. to pass an earned sick leave law, the </a:t>
            </a:r>
            <a:r>
              <a:rPr lang="en-US" b="1" dirty="0" smtClean="0"/>
              <a:t>Paid Sick Leave Ordinance</a:t>
            </a:r>
            <a:r>
              <a:rPr lang="en-US" dirty="0" smtClean="0"/>
              <a:t> (PSLO).</a:t>
            </a:r>
          </a:p>
          <a:p>
            <a:r>
              <a:rPr lang="en-US" b="1" dirty="0" smtClean="0"/>
              <a:t>Implementation not difficult: </a:t>
            </a:r>
            <a:r>
              <a:rPr lang="en-US" dirty="0" smtClean="0"/>
              <a:t>The majority of San Francisco employers said that understanding and administering the ordinance was “not too difficult” or “not difficult.”</a:t>
            </a:r>
          </a:p>
          <a:p>
            <a:r>
              <a:rPr lang="en-US" b="1" dirty="0" smtClean="0"/>
              <a:t>No effect on profitability: </a:t>
            </a:r>
            <a:r>
              <a:rPr lang="en-US" dirty="0" smtClean="0"/>
              <a:t>The majority of employers found the PLSO had no effect on profitability or improved </a:t>
            </a:r>
            <a:r>
              <a:rPr lang="en-US" dirty="0"/>
              <a:t>profitability.</a:t>
            </a:r>
            <a:r>
              <a:rPr lang="en-US" sz="1500" baseline="30000" dirty="0"/>
              <a:t>10</a:t>
            </a:r>
          </a:p>
          <a:p>
            <a:pPr marL="457200" lvl="1" indent="-457200">
              <a:buNone/>
            </a:pPr>
            <a:r>
              <a:rPr lang="en-US" sz="900" baseline="30000" dirty="0" smtClean="0"/>
              <a:t>10</a:t>
            </a:r>
            <a:r>
              <a:rPr lang="en-US" sz="900" dirty="0" smtClean="0"/>
              <a:t> </a:t>
            </a:r>
            <a:r>
              <a:rPr lang="en-US" sz="900" dirty="0"/>
              <a:t>Drago and Lovell. </a:t>
            </a:r>
            <a:r>
              <a:rPr lang="en-US" sz="900" i="1" dirty="0"/>
              <a:t>San Francisco's Paid Sick Leave </a:t>
            </a:r>
            <a:r>
              <a:rPr lang="en-US" sz="900" i="1" dirty="0" smtClean="0"/>
              <a:t>Ordinance.</a:t>
            </a:r>
            <a:endParaRPr lang="en-US" sz="900" i="1" dirty="0"/>
          </a:p>
          <a:p>
            <a:pPr lvl="1"/>
            <a:endParaRPr lang="en-US" dirty="0"/>
          </a:p>
        </p:txBody>
      </p:sp>
    </p:spTree>
    <p:extLst>
      <p:ext uri="{BB962C8B-B14F-4D97-AF65-F5344CB8AC3E}">
        <p14:creationId xmlns:p14="http://schemas.microsoft.com/office/powerpoint/2010/main" val="4223941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Evidence from San Francisco</a:t>
            </a:r>
          </a:p>
        </p:txBody>
      </p:sp>
      <p:sp>
        <p:nvSpPr>
          <p:cNvPr id="3" name="Slide Number Placeholder 2"/>
          <p:cNvSpPr>
            <a:spLocks noGrp="1"/>
          </p:cNvSpPr>
          <p:nvPr>
            <p:ph type="sldNum" sz="quarter" idx="12"/>
          </p:nvPr>
        </p:nvSpPr>
        <p:spPr/>
        <p:txBody>
          <a:bodyPr/>
          <a:lstStyle/>
          <a:p>
            <a:fld id="{8CC638A9-30FB-44C6-A7FD-951D92867CDD}" type="slidenum">
              <a:rPr lang="en-US" smtClean="0"/>
              <a:pPr/>
              <a:t>13</a:t>
            </a:fld>
            <a:endParaRPr lang="en-US" dirty="0"/>
          </a:p>
        </p:txBody>
      </p:sp>
      <p:sp>
        <p:nvSpPr>
          <p:cNvPr id="4" name="Content Placeholder 3"/>
          <p:cNvSpPr>
            <a:spLocks noGrp="1"/>
          </p:cNvSpPr>
          <p:nvPr>
            <p:ph idx="1"/>
          </p:nvPr>
        </p:nvSpPr>
        <p:spPr/>
        <p:txBody>
          <a:bodyPr/>
          <a:lstStyle/>
          <a:p>
            <a:r>
              <a:rPr lang="en-US" b="1" dirty="0" smtClean="0"/>
              <a:t>Employers are supportive: </a:t>
            </a:r>
            <a:r>
              <a:rPr lang="en-US" dirty="0" smtClean="0"/>
              <a:t>most employers – two out of three firms - supported the PSLO.</a:t>
            </a:r>
          </a:p>
          <a:p>
            <a:r>
              <a:rPr lang="en-US" b="1" dirty="0" smtClean="0"/>
              <a:t>Employment growth stayed high: </a:t>
            </a:r>
            <a:r>
              <a:rPr lang="en-US" dirty="0" smtClean="0"/>
              <a:t>following the introduction of earned sick days, San Francisco continued to experience stronger job growth than that of surrounding counties.</a:t>
            </a:r>
            <a:r>
              <a:rPr lang="en-US" sz="1500" baseline="30000" dirty="0" smtClean="0"/>
              <a:t>11</a:t>
            </a:r>
          </a:p>
          <a:p>
            <a:pPr marL="0" indent="0">
              <a:buNone/>
            </a:pPr>
            <a:endParaRPr lang="en-US" sz="900" baseline="30000" dirty="0" smtClean="0"/>
          </a:p>
          <a:p>
            <a:pPr marL="0" indent="0">
              <a:buNone/>
            </a:pPr>
            <a:endParaRPr lang="en-US" sz="900" baseline="30000" dirty="0"/>
          </a:p>
          <a:p>
            <a:pPr marL="0" indent="0">
              <a:buNone/>
            </a:pPr>
            <a:endParaRPr lang="en-US" sz="900" baseline="30000" dirty="0" smtClean="0"/>
          </a:p>
          <a:p>
            <a:pPr marL="0" indent="0">
              <a:buNone/>
            </a:pPr>
            <a:endParaRPr lang="en-US" sz="900" baseline="30000" dirty="0"/>
          </a:p>
          <a:p>
            <a:pPr marL="0" indent="0">
              <a:buNone/>
            </a:pPr>
            <a:endParaRPr lang="en-US" sz="900" baseline="30000" dirty="0" smtClean="0"/>
          </a:p>
          <a:p>
            <a:pPr marL="0" indent="0">
              <a:buNone/>
            </a:pPr>
            <a:endParaRPr lang="en-US" sz="900" baseline="30000" dirty="0"/>
          </a:p>
          <a:p>
            <a:pPr marL="0" indent="0">
              <a:buNone/>
            </a:pPr>
            <a:r>
              <a:rPr lang="en-US" sz="900" baseline="30000" dirty="0" smtClean="0"/>
              <a:t>11</a:t>
            </a:r>
            <a:r>
              <a:rPr lang="en-US" sz="900" dirty="0" smtClean="0"/>
              <a:t> Miller and Towne</a:t>
            </a:r>
            <a:r>
              <a:rPr lang="en-US" sz="900" dirty="0"/>
              <a:t>. </a:t>
            </a:r>
            <a:r>
              <a:rPr lang="en-US" sz="900" i="1" dirty="0"/>
              <a:t>San Francisco Employment Growth Remains Stronger with Paid Sick Days Law Than </a:t>
            </a:r>
            <a:r>
              <a:rPr lang="en-US" sz="900" i="1" dirty="0" smtClean="0"/>
              <a:t>Surrounding Counties.</a:t>
            </a:r>
            <a:endParaRPr lang="en-US" sz="900" dirty="0" smtClean="0"/>
          </a:p>
          <a:p>
            <a:endParaRPr lang="en-US" dirty="0"/>
          </a:p>
        </p:txBody>
      </p:sp>
      <p:pic>
        <p:nvPicPr>
          <p:cNvPr id="6147" name="Picture 3" descr="C:\Users\lbenishai\AppData\Local\Microsoft\Windows\Temporary Internet Files\Content.IE5\52F0D3VP\MC90028712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24600" y="4191000"/>
            <a:ext cx="2011378" cy="14908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61358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Earned Sick Days are Coming:</a:t>
            </a:r>
            <a:br>
              <a:rPr lang="en-US" dirty="0" smtClean="0"/>
            </a:br>
            <a:r>
              <a:rPr lang="en-US" dirty="0" smtClean="0"/>
              <a:t>Public Opinion Polling</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14</a:t>
            </a:fld>
            <a:endParaRPr lang="en-US" dirty="0"/>
          </a:p>
        </p:txBody>
      </p:sp>
      <p:sp>
        <p:nvSpPr>
          <p:cNvPr id="4" name="Content Placeholder 3"/>
          <p:cNvSpPr>
            <a:spLocks noGrp="1"/>
          </p:cNvSpPr>
          <p:nvPr>
            <p:ph idx="1"/>
          </p:nvPr>
        </p:nvSpPr>
        <p:spPr/>
        <p:txBody>
          <a:bodyPr>
            <a:normAutofit fontScale="92500" lnSpcReduction="10000"/>
          </a:bodyPr>
          <a:lstStyle/>
          <a:p>
            <a:r>
              <a:rPr lang="en-US" dirty="0" smtClean="0"/>
              <a:t>Recent polling shows that, across the political spectrum, the public favors earned sick days laws.</a:t>
            </a:r>
          </a:p>
          <a:p>
            <a:r>
              <a:rPr lang="en-US" b="1" dirty="0" smtClean="0"/>
              <a:t>Most American’s </a:t>
            </a:r>
            <a:r>
              <a:rPr lang="en-US" b="1" dirty="0"/>
              <a:t>(69%)</a:t>
            </a:r>
            <a:r>
              <a:rPr lang="en-US" b="1" dirty="0" smtClean="0"/>
              <a:t> believe that earned sick days are a “very important” standard for government to set to protect workers’ rights.</a:t>
            </a:r>
          </a:p>
          <a:p>
            <a:r>
              <a:rPr lang="en-US" b="1" dirty="0" smtClean="0"/>
              <a:t>Support for sick days crosses party lines. </a:t>
            </a:r>
            <a:r>
              <a:rPr lang="en-US" dirty="0" smtClean="0"/>
              <a:t>Majorities of both Democrats and Republicans agree on importance of earned sick days standards. Support is also strong across other demographic categories, including race and gender.</a:t>
            </a:r>
            <a:r>
              <a:rPr lang="en-US" baseline="30000" dirty="0"/>
              <a:t> </a:t>
            </a:r>
            <a:r>
              <a:rPr lang="en-US" baseline="30000" dirty="0" smtClean="0"/>
              <a:t>12</a:t>
            </a:r>
          </a:p>
          <a:p>
            <a:pPr marL="0" indent="0">
              <a:buNone/>
            </a:pPr>
            <a:endParaRPr lang="en-US" sz="1000" baseline="30000" dirty="0" smtClean="0"/>
          </a:p>
          <a:p>
            <a:pPr marL="0" indent="0">
              <a:buNone/>
            </a:pPr>
            <a:r>
              <a:rPr lang="en-US" sz="1000" baseline="30000" dirty="0" smtClean="0"/>
              <a:t>12</a:t>
            </a:r>
            <a:r>
              <a:rPr lang="en-US" sz="1000" dirty="0" smtClean="0"/>
              <a:t> Smith and Kim. “Paid Sick Days: Attitudes and Experiences</a:t>
            </a:r>
            <a:r>
              <a:rPr lang="en-US" sz="1000" i="1" dirty="0" smtClean="0"/>
              <a:t>.”</a:t>
            </a:r>
            <a:endParaRPr lang="en-US" sz="1000" baseline="30000" dirty="0"/>
          </a:p>
          <a:p>
            <a:endParaRPr lang="en-US" dirty="0" smtClean="0"/>
          </a:p>
          <a:p>
            <a:endParaRPr lang="en-US" dirty="0"/>
          </a:p>
        </p:txBody>
      </p:sp>
    </p:spTree>
    <p:extLst>
      <p:ext uri="{BB962C8B-B14F-4D97-AF65-F5344CB8AC3E}">
        <p14:creationId xmlns:p14="http://schemas.microsoft.com/office/powerpoint/2010/main" val="13963640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Earned Sick Days are </a:t>
            </a:r>
            <a:r>
              <a:rPr lang="en-US" dirty="0" smtClean="0"/>
              <a:t>Coming:</a:t>
            </a:r>
            <a:br>
              <a:rPr lang="en-US" dirty="0" smtClean="0"/>
            </a:br>
            <a:r>
              <a:rPr lang="en-US" dirty="0" smtClean="0"/>
              <a:t>Existing Laws and Campaigns</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15</a:t>
            </a:fld>
            <a:endParaRPr lang="en-US" dirty="0"/>
          </a:p>
        </p:txBody>
      </p:sp>
      <p:sp>
        <p:nvSpPr>
          <p:cNvPr id="4" name="Content Placeholder 3"/>
          <p:cNvSpPr>
            <a:spLocks noGrp="1"/>
          </p:cNvSpPr>
          <p:nvPr>
            <p:ph idx="1"/>
          </p:nvPr>
        </p:nvSpPr>
        <p:spPr/>
        <p:txBody>
          <a:bodyPr>
            <a:normAutofit lnSpcReduction="10000"/>
          </a:bodyPr>
          <a:lstStyle/>
          <a:p>
            <a:r>
              <a:rPr lang="en-US" sz="2400" dirty="0" smtClean="0"/>
              <a:t>Earned sick days laws have been passed in San Francisco, the District of Columbia,  Seattle, Long Beach, and Connecticut.</a:t>
            </a:r>
          </a:p>
          <a:p>
            <a:r>
              <a:rPr lang="en-US" sz="2400" dirty="0" smtClean="0"/>
              <a:t>In 2012, campaigns for earned sick days or legislation existed in Arizona, California, Colorado, Hawaii, Illinois, Iowa, Maine, Massachusetts, Miami, Michigan, Minnesota, New Jersey, New York City, New York, North Carolina, Orange County (FL), Pennsylvania, Philadelphia, Portland (OR), Vermont, Washington, and Wisconsin.</a:t>
            </a:r>
            <a:r>
              <a:rPr lang="en-US" sz="2400" baseline="30000" dirty="0"/>
              <a:t> 13</a:t>
            </a:r>
          </a:p>
          <a:p>
            <a:r>
              <a:rPr lang="en-US" sz="2400" dirty="0" smtClean="0"/>
              <a:t>Your city or state may be next!</a:t>
            </a:r>
          </a:p>
          <a:p>
            <a:pPr marL="0" indent="0">
              <a:buNone/>
            </a:pPr>
            <a:endParaRPr lang="en-US" sz="900" baseline="30000" dirty="0" smtClean="0"/>
          </a:p>
          <a:p>
            <a:pPr marL="0" indent="0">
              <a:buNone/>
            </a:pPr>
            <a:r>
              <a:rPr lang="en-US" sz="900" baseline="30000" dirty="0" smtClean="0"/>
              <a:t>13</a:t>
            </a:r>
            <a:r>
              <a:rPr lang="en-US" sz="900" dirty="0" smtClean="0"/>
              <a:t> National Partnership for Women and Families. “State and Local Action on Paid Sick Days.”</a:t>
            </a:r>
            <a:endParaRPr lang="en-US" sz="900" dirty="0"/>
          </a:p>
        </p:txBody>
      </p:sp>
    </p:spTree>
    <p:extLst>
      <p:ext uri="{BB962C8B-B14F-4D97-AF65-F5344CB8AC3E}">
        <p14:creationId xmlns:p14="http://schemas.microsoft.com/office/powerpoint/2010/main" val="2277769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Getting Down to Business:</a:t>
            </a:r>
            <a:br>
              <a:rPr lang="en-US" dirty="0" smtClean="0"/>
            </a:br>
            <a:r>
              <a:rPr lang="en-US" dirty="0" smtClean="0"/>
              <a:t>Implementation</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16</a:t>
            </a:fld>
            <a:endParaRPr lang="en-US" dirty="0"/>
          </a:p>
        </p:txBody>
      </p:sp>
      <p:sp>
        <p:nvSpPr>
          <p:cNvPr id="4" name="Content Placeholder 3"/>
          <p:cNvSpPr>
            <a:spLocks noGrp="1"/>
          </p:cNvSpPr>
          <p:nvPr>
            <p:ph idx="1"/>
          </p:nvPr>
        </p:nvSpPr>
        <p:spPr/>
        <p:txBody>
          <a:bodyPr/>
          <a:lstStyle/>
          <a:p>
            <a:r>
              <a:rPr lang="en-US" dirty="0" smtClean="0"/>
              <a:t>Once you decided to implement an earned sick days policy and/or an earned sick days law passes in your area, you will need to consider:</a:t>
            </a:r>
          </a:p>
          <a:p>
            <a:pPr lvl="1"/>
            <a:r>
              <a:rPr lang="en-US" dirty="0" smtClean="0"/>
              <a:t>What to put in to a written policy</a:t>
            </a:r>
          </a:p>
          <a:p>
            <a:pPr lvl="1"/>
            <a:r>
              <a:rPr lang="en-US" dirty="0" smtClean="0"/>
              <a:t>Methods of accrual</a:t>
            </a:r>
          </a:p>
          <a:p>
            <a:pPr lvl="1"/>
            <a:r>
              <a:rPr lang="en-US" dirty="0" smtClean="0"/>
              <a:t>Methods of tracking accrual</a:t>
            </a:r>
          </a:p>
          <a:p>
            <a:pPr lvl="1"/>
            <a:r>
              <a:rPr lang="en-US" dirty="0" smtClean="0"/>
              <a:t>Education and outreach – let your employees know what your policies are</a:t>
            </a:r>
          </a:p>
        </p:txBody>
      </p:sp>
    </p:spTree>
    <p:extLst>
      <p:ext uri="{BB962C8B-B14F-4D97-AF65-F5344CB8AC3E}">
        <p14:creationId xmlns:p14="http://schemas.microsoft.com/office/powerpoint/2010/main" val="312309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Getting Down to Business:</a:t>
            </a:r>
            <a:br>
              <a:rPr lang="en-US" dirty="0"/>
            </a:br>
            <a:r>
              <a:rPr lang="en-US" dirty="0" smtClean="0"/>
              <a:t>Abuse Not a Problem</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17</a:t>
            </a:fld>
            <a:endParaRPr lang="en-US" dirty="0"/>
          </a:p>
        </p:txBody>
      </p:sp>
      <p:sp>
        <p:nvSpPr>
          <p:cNvPr id="4" name="Content Placeholder 3"/>
          <p:cNvSpPr>
            <a:spLocks noGrp="1"/>
          </p:cNvSpPr>
          <p:nvPr>
            <p:ph idx="1"/>
          </p:nvPr>
        </p:nvSpPr>
        <p:spPr/>
        <p:txBody>
          <a:bodyPr>
            <a:normAutofit fontScale="25000" lnSpcReduction="20000"/>
          </a:bodyPr>
          <a:lstStyle/>
          <a:p>
            <a:r>
              <a:rPr lang="en-US" sz="8000" dirty="0" smtClean="0"/>
              <a:t>Both anecdotal evidence from business owners and studies of workers with earned sick days suggest that few workers abuse this benefit.</a:t>
            </a:r>
          </a:p>
          <a:p>
            <a:r>
              <a:rPr lang="en-US" sz="8000" dirty="0" smtClean="0"/>
              <a:t>In </a:t>
            </a:r>
            <a:r>
              <a:rPr lang="en-US" sz="8000" dirty="0"/>
              <a:t>San Francisco, </a:t>
            </a:r>
            <a:r>
              <a:rPr lang="en-US" sz="8000" b="1" dirty="0"/>
              <a:t>25 percent of employees did not use any sick time</a:t>
            </a:r>
            <a:r>
              <a:rPr lang="en-US" sz="8000" dirty="0"/>
              <a:t>. </a:t>
            </a:r>
            <a:r>
              <a:rPr lang="en-US" sz="8000" dirty="0" smtClean="0"/>
              <a:t>The median worker used </a:t>
            </a:r>
            <a:r>
              <a:rPr lang="en-US" sz="8000" b="1" dirty="0" smtClean="0"/>
              <a:t>three days per year</a:t>
            </a:r>
            <a:r>
              <a:rPr lang="en-US" sz="8000" dirty="0" smtClean="0"/>
              <a:t>. Nationally, covered workers use on average </a:t>
            </a:r>
            <a:r>
              <a:rPr lang="en-US" sz="8000" b="1" dirty="0" smtClean="0"/>
              <a:t>between 2.2 and 3.1 days </a:t>
            </a:r>
            <a:r>
              <a:rPr lang="en-US" sz="8000" dirty="0" smtClean="0"/>
              <a:t>per year.</a:t>
            </a:r>
            <a:r>
              <a:rPr lang="en-US" sz="8000" baseline="30000" dirty="0" smtClean="0"/>
              <a:t>14</a:t>
            </a:r>
          </a:p>
          <a:p>
            <a:r>
              <a:rPr lang="en-US" sz="8000" dirty="0"/>
              <a:t>In</a:t>
            </a:r>
            <a:r>
              <a:rPr lang="en-US" sz="8000" dirty="0" smtClean="0"/>
              <a:t> the District of Columbia:</a:t>
            </a:r>
            <a:endParaRPr lang="en-US" sz="8000" baseline="30000" dirty="0" smtClean="0"/>
          </a:p>
          <a:p>
            <a:pPr marL="341313" indent="0">
              <a:buNone/>
            </a:pPr>
            <a:r>
              <a:rPr lang="en-US" sz="8000" dirty="0" smtClean="0"/>
              <a:t>“What </a:t>
            </a:r>
            <a:r>
              <a:rPr lang="en-US" sz="8000" dirty="0"/>
              <a:t>we found is that [over] the last two years that we’ve had the sick leave policy here…only about eight percent of employees use it…which is a very insignificant amount really. And, they don’t abuse it… The fact of the matter is, </a:t>
            </a:r>
            <a:r>
              <a:rPr lang="en-US" sz="8000" b="1" dirty="0"/>
              <a:t>the overwhelming majority of people do not abuse it</a:t>
            </a:r>
            <a:r>
              <a:rPr lang="en-US" sz="8000" dirty="0" smtClean="0"/>
              <a:t>.”				</a:t>
            </a:r>
          </a:p>
          <a:p>
            <a:pPr marL="341313" indent="0">
              <a:buNone/>
            </a:pPr>
            <a:r>
              <a:rPr lang="en-US" sz="8000" dirty="0"/>
              <a:t>	</a:t>
            </a:r>
            <a:r>
              <a:rPr lang="en-US" sz="8000" dirty="0" smtClean="0"/>
              <a:t>		 – Andy </a:t>
            </a:r>
            <a:r>
              <a:rPr lang="en-US" sz="8000" dirty="0" err="1" smtClean="0"/>
              <a:t>Shallal</a:t>
            </a:r>
            <a:r>
              <a:rPr lang="en-US" sz="8000" dirty="0" smtClean="0"/>
              <a:t>, Owner</a:t>
            </a:r>
          </a:p>
          <a:p>
            <a:pPr marL="0" indent="0" algn="r">
              <a:buNone/>
            </a:pPr>
            <a:r>
              <a:rPr lang="en-US" sz="8000" dirty="0" smtClean="0"/>
              <a:t>	    Busboys and Poets Restaurants, Washington, DC</a:t>
            </a:r>
            <a:endParaRPr lang="en-US" sz="8000" dirty="0"/>
          </a:p>
          <a:p>
            <a:endParaRPr lang="en-US" sz="8000" dirty="0"/>
          </a:p>
          <a:p>
            <a:pPr marL="0" lvl="1" indent="0">
              <a:buNone/>
            </a:pPr>
            <a:endParaRPr lang="en-US" sz="2300" baseline="30000" dirty="0" smtClean="0"/>
          </a:p>
          <a:p>
            <a:pPr marL="0" lvl="1" indent="0">
              <a:buNone/>
            </a:pPr>
            <a:endParaRPr lang="en-US" sz="2300" baseline="30000" dirty="0"/>
          </a:p>
          <a:p>
            <a:pPr marL="0" lvl="1" indent="0">
              <a:buNone/>
            </a:pPr>
            <a:r>
              <a:rPr lang="en-US" sz="3600" baseline="30000" dirty="0" smtClean="0"/>
              <a:t>14 </a:t>
            </a:r>
            <a:r>
              <a:rPr lang="en-US" sz="3600" dirty="0" smtClean="0"/>
              <a:t>Drago </a:t>
            </a:r>
            <a:r>
              <a:rPr lang="en-US" sz="3600" dirty="0"/>
              <a:t>and Lovell. </a:t>
            </a:r>
            <a:r>
              <a:rPr lang="en-US" sz="3600" i="1" dirty="0"/>
              <a:t>San Francisco's Paid Sick Leave Ordinance.</a:t>
            </a:r>
          </a:p>
          <a:p>
            <a:pPr marL="0" indent="0">
              <a:buNone/>
            </a:pPr>
            <a:endParaRPr lang="en-US" sz="26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1200" y="5029200"/>
            <a:ext cx="750371" cy="920406"/>
          </a:xfrm>
          <a:prstGeom prst="rect">
            <a:avLst/>
          </a:prstGeom>
        </p:spPr>
      </p:pic>
    </p:spTree>
    <p:extLst>
      <p:ext uri="{BB962C8B-B14F-4D97-AF65-F5344CB8AC3E}">
        <p14:creationId xmlns:p14="http://schemas.microsoft.com/office/powerpoint/2010/main" val="712804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Get Involved</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18</a:t>
            </a:fld>
            <a:endParaRPr lang="en-US" dirty="0"/>
          </a:p>
        </p:txBody>
      </p:sp>
      <p:sp>
        <p:nvSpPr>
          <p:cNvPr id="4" name="Content Placeholder 3"/>
          <p:cNvSpPr>
            <a:spLocks noGrp="1"/>
          </p:cNvSpPr>
          <p:nvPr>
            <p:ph idx="1"/>
          </p:nvPr>
        </p:nvSpPr>
        <p:spPr/>
        <p:txBody>
          <a:bodyPr/>
          <a:lstStyle/>
          <a:p>
            <a:r>
              <a:rPr lang="en-US" dirty="0" smtClean="0"/>
              <a:t>Business voices are crucial to shaping and passing earned sick days legislation. </a:t>
            </a:r>
          </a:p>
          <a:p>
            <a:r>
              <a:rPr lang="en-US" dirty="0" smtClean="0"/>
              <a:t>By getting involved, you can participate in decision making processes about:</a:t>
            </a:r>
          </a:p>
          <a:p>
            <a:pPr lvl="1"/>
            <a:r>
              <a:rPr lang="en-US" dirty="0" smtClean="0"/>
              <a:t>Quantity of sick days/rates of accrual,</a:t>
            </a:r>
          </a:p>
          <a:p>
            <a:pPr lvl="1"/>
            <a:r>
              <a:rPr lang="en-US" dirty="0" smtClean="0"/>
              <a:t>Record keeping requirements,</a:t>
            </a:r>
          </a:p>
          <a:p>
            <a:pPr lvl="1"/>
            <a:r>
              <a:rPr lang="en-US" dirty="0" smtClean="0"/>
              <a:t>Who coverage extends to…and more.</a:t>
            </a:r>
          </a:p>
          <a:p>
            <a:r>
              <a:rPr lang="en-US" dirty="0" smtClean="0"/>
              <a:t>Help explain the business benefits of earned sick days to fellow business people.</a:t>
            </a:r>
            <a:endParaRPr lang="en-US" dirty="0"/>
          </a:p>
        </p:txBody>
      </p:sp>
    </p:spTree>
    <p:extLst>
      <p:ext uri="{BB962C8B-B14F-4D97-AF65-F5344CB8AC3E}">
        <p14:creationId xmlns:p14="http://schemas.microsoft.com/office/powerpoint/2010/main" val="1334617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19</a:t>
            </a:fld>
            <a:endParaRPr lang="en-US" dirty="0"/>
          </a:p>
        </p:txBody>
      </p:sp>
      <p:sp>
        <p:nvSpPr>
          <p:cNvPr id="4" name="Content Placeholder 3"/>
          <p:cNvSpPr>
            <a:spLocks noGrp="1"/>
          </p:cNvSpPr>
          <p:nvPr>
            <p:ph idx="1"/>
          </p:nvPr>
        </p:nvSpPr>
        <p:spPr/>
        <p:txBody>
          <a:bodyPr>
            <a:normAutofit fontScale="32500" lnSpcReduction="20000"/>
          </a:bodyPr>
          <a:lstStyle/>
          <a:p>
            <a:pPr marL="0" indent="230188">
              <a:buNone/>
            </a:pPr>
            <a:r>
              <a:rPr lang="en-US" dirty="0" err="1"/>
              <a:t>Asfaw</a:t>
            </a:r>
            <a:r>
              <a:rPr lang="en-US" dirty="0"/>
              <a:t>, </a:t>
            </a:r>
            <a:r>
              <a:rPr lang="en-US" dirty="0" err="1"/>
              <a:t>Abay</a:t>
            </a:r>
            <a:r>
              <a:rPr lang="en-US" dirty="0"/>
              <a:t>, Regina </a:t>
            </a:r>
            <a:r>
              <a:rPr lang="en-US" dirty="0" err="1"/>
              <a:t>Pana-Cryan</a:t>
            </a:r>
            <a:r>
              <a:rPr lang="en-US" dirty="0"/>
              <a:t>, and Roger Rosa. "Paid Sick Leave and Nonfatal Occupational Injuries." American Journal of Public Health, 102, no. 9 (2012): 59-64.</a:t>
            </a:r>
          </a:p>
          <a:p>
            <a:pPr marL="0" indent="230188">
              <a:buNone/>
            </a:pPr>
            <a:r>
              <a:rPr lang="en-US" dirty="0" err="1"/>
              <a:t>Boushey</a:t>
            </a:r>
            <a:r>
              <a:rPr lang="en-US" dirty="0"/>
              <a:t>, Heather and Sarah Jane Glynn. There are Significant Business Costs to Replacing Employees. Center for American Progress, 2012, </a:t>
            </a:r>
            <a:r>
              <a:rPr lang="en-US" dirty="0">
                <a:hlinkClick r:id="rId2"/>
              </a:rPr>
              <a:t>http://www.americanprogress.org/wp-content/uploads/2012/11/CostofTurnover.pdf</a:t>
            </a:r>
            <a:endParaRPr lang="en-US" dirty="0"/>
          </a:p>
          <a:p>
            <a:pPr marL="0" indent="230188">
              <a:buNone/>
            </a:pPr>
            <a:r>
              <a:rPr lang="en-US" dirty="0"/>
              <a:t>Cooper, Philip F. and Alan C. </a:t>
            </a:r>
            <a:r>
              <a:rPr lang="en-US" dirty="0" err="1"/>
              <a:t>Monheit</a:t>
            </a:r>
            <a:r>
              <a:rPr lang="en-US" dirty="0"/>
              <a:t>. “Does Employment Related Health Insurance Inhibit Job Mobility?” Inquiry, 30, no. 4 (1993): 400-416.</a:t>
            </a:r>
          </a:p>
          <a:p>
            <a:pPr marL="0" indent="230188">
              <a:buNone/>
            </a:pPr>
            <a:r>
              <a:rPr lang="en-US" dirty="0" err="1"/>
              <a:t>Drago</a:t>
            </a:r>
            <a:r>
              <a:rPr lang="en-US" dirty="0"/>
              <a:t>, Bob and Vicki Lovell. San Francisco's Paid Sick Leave Ordinance. Institute for Women’s Policy Research, 2011. </a:t>
            </a:r>
            <a:r>
              <a:rPr lang="en-US" dirty="0">
                <a:hlinkClick r:id="rId3"/>
              </a:rPr>
              <a:t>http://www.iwpr.org/publications/pubs/San-Fran-PSD/at_download/file</a:t>
            </a:r>
            <a:r>
              <a:rPr lang="en-US" dirty="0"/>
              <a:t> </a:t>
            </a:r>
          </a:p>
          <a:p>
            <a:pPr marL="0" indent="230188">
              <a:buNone/>
            </a:pPr>
            <a:r>
              <a:rPr lang="en-US" dirty="0"/>
              <a:t>Gould, Elise, Kai </a:t>
            </a:r>
            <a:r>
              <a:rPr lang="en-US" dirty="0" err="1"/>
              <a:t>Fillion</a:t>
            </a:r>
            <a:r>
              <a:rPr lang="en-US" dirty="0"/>
              <a:t>, and Andrew Green. The need for paid sick days: The lack of a federal policy further erodes family economic security. Economic Policy Institute,  2011, </a:t>
            </a:r>
            <a:r>
              <a:rPr lang="en-US" dirty="0">
                <a:hlinkClick r:id="rId4"/>
              </a:rPr>
              <a:t>http://w3.epi-data.org/temp2011/BriefingPaper319-2.pdf</a:t>
            </a:r>
            <a:endParaRPr lang="en-US" dirty="0"/>
          </a:p>
          <a:p>
            <a:pPr marL="0" indent="230188">
              <a:buNone/>
            </a:pPr>
            <a:r>
              <a:rPr lang="en-US" dirty="0"/>
              <a:t>Kumar, </a:t>
            </a:r>
            <a:r>
              <a:rPr lang="en-US" dirty="0" err="1"/>
              <a:t>Supriya</a:t>
            </a:r>
            <a:r>
              <a:rPr lang="en-US" dirty="0"/>
              <a:t>, et al. "The Impact of Workplace Policies and Other Social Factors on Self-Reported Influenza-Like Illness Incidence During the 2009 H1N1 Pandemic." Journal Information, 102, no. 1 (2012). </a:t>
            </a:r>
            <a:r>
              <a:rPr lang="en-US" dirty="0">
                <a:hlinkClick r:id="rId5"/>
              </a:rPr>
              <a:t>http://www.cdc.gov/phpr/documents/science/AJPH_2011_300307v1.pdf</a:t>
            </a:r>
            <a:r>
              <a:rPr lang="en-US" dirty="0"/>
              <a:t> </a:t>
            </a:r>
          </a:p>
          <a:p>
            <a:pPr marL="0" indent="230188">
              <a:buNone/>
            </a:pPr>
            <a:r>
              <a:rPr lang="en-US" dirty="0"/>
              <a:t>Leigh, J. Paul. “Numbers and Costs of Occupational Injury and Illness in Low-Wage Occupations.” Center for Poverty Research and Center for Health Care Policy and Research, University of California Davis, 2012, </a:t>
            </a:r>
            <a:r>
              <a:rPr lang="en-US" dirty="0">
                <a:hlinkClick r:id="rId6"/>
              </a:rPr>
              <a:t>http://defendingscience.org/sites/default/files/Leigh_Low-wage_Workforce.pdf</a:t>
            </a:r>
            <a:r>
              <a:rPr lang="en-US" dirty="0"/>
              <a:t>. </a:t>
            </a:r>
          </a:p>
          <a:p>
            <a:pPr marL="0" indent="230188">
              <a:buNone/>
            </a:pPr>
            <a:r>
              <a:rPr lang="en-US" dirty="0"/>
              <a:t>Levin-Epstein, Jodie. </a:t>
            </a:r>
            <a:r>
              <a:rPr lang="en-US" dirty="0" err="1"/>
              <a:t>Presenteeism</a:t>
            </a:r>
            <a:r>
              <a:rPr lang="en-US" dirty="0"/>
              <a:t> and Paid Sick Days. Center for Law and Social Policy, 2005, </a:t>
            </a:r>
            <a:r>
              <a:rPr lang="en-US" dirty="0">
                <a:hlinkClick r:id="rId7"/>
              </a:rPr>
              <a:t>http://www.clasp.org/admin/site/publications/files/0212.pdf</a:t>
            </a:r>
            <a:endParaRPr lang="en-US" dirty="0"/>
          </a:p>
          <a:p>
            <a:pPr marL="0" indent="230188">
              <a:buNone/>
            </a:pPr>
            <a:r>
              <a:rPr lang="en-US" dirty="0"/>
              <a:t>Logan, </a:t>
            </a:r>
            <a:r>
              <a:rPr lang="en-US" dirty="0" err="1"/>
              <a:t>Dewetta</a:t>
            </a:r>
            <a:r>
              <a:rPr lang="en-US" dirty="0"/>
              <a:t>. “This boss doesn’t mind sick days.” The Philadelphia Inquirer. March 24, 2011. </a:t>
            </a:r>
            <a:r>
              <a:rPr lang="en-US" dirty="0">
                <a:hlinkClick r:id="rId8"/>
              </a:rPr>
              <a:t>http://articles.philly.com/2011-03-24/news/29181903_1_sick-days-sick-children-child-care-providers</a:t>
            </a:r>
            <a:endParaRPr lang="en-US" dirty="0"/>
          </a:p>
          <a:p>
            <a:pPr marL="0" indent="230188">
              <a:buNone/>
            </a:pPr>
            <a:r>
              <a:rPr lang="en-US" dirty="0"/>
              <a:t>Meyer, Christine </a:t>
            </a:r>
            <a:r>
              <a:rPr lang="en-US" dirty="0" err="1"/>
              <a:t>Siegwarth</a:t>
            </a:r>
            <a:r>
              <a:rPr lang="en-US" dirty="0"/>
              <a:t> et al. “Work-Family Benefits: Which Ones Maximize Profits?” </a:t>
            </a:r>
            <a:r>
              <a:rPr lang="en-US" i="1" dirty="0"/>
              <a:t>Journal of Managerial Issues</a:t>
            </a:r>
            <a:r>
              <a:rPr lang="en-US" dirty="0"/>
              <a:t>, 13, no. 1 (2001): 28-44.</a:t>
            </a:r>
          </a:p>
          <a:p>
            <a:pPr marL="0" indent="230188">
              <a:buNone/>
            </a:pPr>
            <a:r>
              <a:rPr lang="en-US" dirty="0"/>
              <a:t>Miller, Kevin and Sarah Towne. San Francisco Employment Growth Remains Stronger with Paid Sick Days Law Than Surrounding Counties. Institute for Women’s Policy Research, 2011. http://www.iwpr.org/publications/pubs/san-francisco-employment-growth-remains-stronger-with-paid-sick-days-law-than-surrounding-counties/at_download/file</a:t>
            </a:r>
          </a:p>
          <a:p>
            <a:pPr marL="0" indent="230188">
              <a:buNone/>
            </a:pPr>
            <a:r>
              <a:rPr lang="en-US" dirty="0" smtClean="0"/>
              <a:t>National Partnership for Women and Families</a:t>
            </a:r>
            <a:r>
              <a:rPr lang="en-US" dirty="0"/>
              <a:t>. ““State and Local Action on Paid Sick Days.” 2012. </a:t>
            </a:r>
            <a:r>
              <a:rPr lang="en-US" dirty="0">
                <a:hlinkClick r:id="rId9"/>
              </a:rPr>
              <a:t>http://</a:t>
            </a:r>
            <a:r>
              <a:rPr lang="en-US" dirty="0" smtClean="0">
                <a:hlinkClick r:id="rId9"/>
              </a:rPr>
              <a:t>www.nationalpartnership.org/site/DocServer/PSD_Tracking_Doc_Nov_2011_Final.pdf?docID=1922</a:t>
            </a:r>
            <a:endParaRPr lang="en-US" dirty="0" smtClean="0"/>
          </a:p>
          <a:p>
            <a:pPr marL="0" indent="230188">
              <a:buNone/>
            </a:pPr>
            <a:r>
              <a:rPr lang="en-US" dirty="0" smtClean="0"/>
              <a:t>Sasha </a:t>
            </a:r>
            <a:r>
              <a:rPr lang="en-US" dirty="0"/>
              <a:t>Corporation. “Compilation of Turnover Cost Studies.” </a:t>
            </a:r>
            <a:r>
              <a:rPr lang="en-US" dirty="0">
                <a:hlinkClick r:id="rId10"/>
              </a:rPr>
              <a:t>http://www.sashacorp.com/turnframe.html</a:t>
            </a:r>
            <a:endParaRPr lang="en-US" dirty="0"/>
          </a:p>
          <a:p>
            <a:pPr marL="0" indent="230188">
              <a:buNone/>
            </a:pPr>
            <a:r>
              <a:rPr lang="en-US" dirty="0"/>
              <a:t>Smith, Tom W., and </a:t>
            </a:r>
            <a:r>
              <a:rPr lang="en-US" dirty="0" err="1"/>
              <a:t>Jibum</a:t>
            </a:r>
            <a:r>
              <a:rPr lang="en-US" dirty="0"/>
              <a:t> Kim. "Paid Sick Days: Attitudes and Experiences." NORC/University of Chicago (2010).</a:t>
            </a:r>
          </a:p>
          <a:p>
            <a:pPr marL="0" indent="230188">
              <a:buNone/>
            </a:pPr>
            <a:r>
              <a:rPr lang="en-US" dirty="0"/>
              <a:t>Stewart, Walter F., et al. "Lost productive work time costs from health conditions in the United States: results from the American Productivity Audit." Journal of Occupational and Environmental Medicine, 45, no. 12 (2003): 1234-1246.</a:t>
            </a:r>
          </a:p>
          <a:p>
            <a:pPr marL="0" indent="230188">
              <a:buNone/>
            </a:pPr>
            <a:endParaRPr lang="en-US" dirty="0"/>
          </a:p>
        </p:txBody>
      </p:sp>
    </p:spTree>
    <p:extLst>
      <p:ext uri="{BB962C8B-B14F-4D97-AF65-F5344CB8AC3E}">
        <p14:creationId xmlns:p14="http://schemas.microsoft.com/office/powerpoint/2010/main" val="666188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2</a:t>
            </a:fld>
            <a:endParaRPr lang="en-US" dirty="0"/>
          </a:p>
        </p:txBody>
      </p:sp>
      <p:sp>
        <p:nvSpPr>
          <p:cNvPr id="4" name="Content Placeholder 3"/>
          <p:cNvSpPr>
            <a:spLocks noGrp="1"/>
          </p:cNvSpPr>
          <p:nvPr>
            <p:ph idx="1"/>
          </p:nvPr>
        </p:nvSpPr>
        <p:spPr/>
        <p:txBody>
          <a:bodyPr>
            <a:normAutofit/>
          </a:bodyPr>
          <a:lstStyle/>
          <a:p>
            <a:r>
              <a:rPr lang="en-US" dirty="0" smtClean="0"/>
              <a:t>What are earned sick days?</a:t>
            </a:r>
          </a:p>
          <a:p>
            <a:r>
              <a:rPr lang="en-US" dirty="0" smtClean="0"/>
              <a:t>Benefits of earned sick days for businesses</a:t>
            </a:r>
          </a:p>
          <a:p>
            <a:r>
              <a:rPr lang="en-US" dirty="0" smtClean="0"/>
              <a:t>Business experiences: The Evidence from San Francisco</a:t>
            </a:r>
          </a:p>
          <a:p>
            <a:r>
              <a:rPr lang="en-US" dirty="0" smtClean="0"/>
              <a:t>Getting down to Business</a:t>
            </a:r>
          </a:p>
          <a:p>
            <a:r>
              <a:rPr lang="en-US" dirty="0" smtClean="0"/>
              <a:t>Get involved</a:t>
            </a:r>
          </a:p>
        </p:txBody>
      </p:sp>
      <p:sp>
        <p:nvSpPr>
          <p:cNvPr id="5" name="TextBox 4"/>
          <p:cNvSpPr txBox="1"/>
          <p:nvPr/>
        </p:nvSpPr>
        <p:spPr>
          <a:xfrm>
            <a:off x="5029200" y="3505200"/>
            <a:ext cx="3733800" cy="2800767"/>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600" b="1" dirty="0" smtClean="0"/>
              <a:t>Note to advocates</a:t>
            </a:r>
            <a:r>
              <a:rPr lang="en-US" sz="1600" dirty="0" smtClean="0"/>
              <a:t>: Feel free to remove CLASP’s template and logo and insert your own! Pick and choose elements of the presentation that are relevant to your work. Don’t forget to insert your organization’s name and contact info at the end of the presentation</a:t>
            </a:r>
            <a:r>
              <a:rPr lang="en-US" sz="1600" b="1" dirty="0" smtClean="0"/>
              <a:t>. </a:t>
            </a:r>
            <a:r>
              <a:rPr lang="en-US" sz="1600" b="1" dirty="0" smtClean="0">
                <a:solidFill>
                  <a:srgbClr val="FFFF00"/>
                </a:solidFill>
              </a:rPr>
              <a:t>For questions or assistance with your business outreach strategy, contact Liz Ben-Ishai, lbenishai@clasp.org.</a:t>
            </a:r>
            <a:endParaRPr lang="en-US" sz="1600" b="1"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20</a:t>
            </a:fld>
            <a:endParaRPr lang="en-US" dirty="0"/>
          </a:p>
        </p:txBody>
      </p:sp>
      <p:sp>
        <p:nvSpPr>
          <p:cNvPr id="4" name="Content Placeholder 3"/>
          <p:cNvSpPr>
            <a:spLocks noGrp="1"/>
          </p:cNvSpPr>
          <p:nvPr>
            <p:ph idx="1"/>
          </p:nvPr>
        </p:nvSpPr>
        <p:spPr/>
        <p:txBody>
          <a:bodyPr/>
          <a:lstStyle/>
          <a:p>
            <a:pPr marL="0" indent="0" algn="ctr">
              <a:buNone/>
            </a:pPr>
            <a:r>
              <a:rPr lang="en-US" dirty="0" smtClean="0"/>
              <a:t>&lt;&lt;Insert your organization’s contact information here&gt;&gt;</a:t>
            </a:r>
            <a:endParaRPr lang="en-US" dirty="0"/>
          </a:p>
        </p:txBody>
      </p:sp>
    </p:spTree>
    <p:extLst>
      <p:ext uri="{BB962C8B-B14F-4D97-AF65-F5344CB8AC3E}">
        <p14:creationId xmlns:p14="http://schemas.microsoft.com/office/powerpoint/2010/main" val="642799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Earned Sick Days?</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3</a:t>
            </a:fld>
            <a:endParaRPr lang="en-US" dirty="0"/>
          </a:p>
        </p:txBody>
      </p:sp>
      <p:sp>
        <p:nvSpPr>
          <p:cNvPr id="7" name="Content Placeholder 6"/>
          <p:cNvSpPr>
            <a:spLocks noGrp="1"/>
          </p:cNvSpPr>
          <p:nvPr>
            <p:ph idx="1"/>
          </p:nvPr>
        </p:nvSpPr>
        <p:spPr/>
        <p:txBody>
          <a:bodyPr/>
          <a:lstStyle/>
          <a:p>
            <a:r>
              <a:rPr lang="en-US" dirty="0" smtClean="0"/>
              <a:t>Earned sick days allow workers to acquire paid time off for use when they are sick, need to care for sick family members, or need to see the doctor.</a:t>
            </a:r>
          </a:p>
          <a:p>
            <a:r>
              <a:rPr lang="en-US" dirty="0" smtClean="0"/>
              <a:t>When workers have earned sick days, they are able to recover from illness or care for loved ones without fear of job loss or lost wages.</a:t>
            </a:r>
            <a:endParaRPr lang="en-US" dirty="0"/>
          </a:p>
        </p:txBody>
      </p:sp>
      <p:pic>
        <p:nvPicPr>
          <p:cNvPr id="3074" name="Picture 2" descr="C:\Users\lbenishai\AppData\Local\Microsoft\Windows\Temporary Internet Files\Content.IE5\WV52AEG5\MC90024034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9000" y="4572000"/>
            <a:ext cx="1822399" cy="13359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to Business</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4</a:t>
            </a:fld>
            <a:endParaRPr lang="en-US" dirty="0"/>
          </a:p>
        </p:txBody>
      </p:sp>
      <p:sp>
        <p:nvSpPr>
          <p:cNvPr id="4" name="Content Placeholder 3"/>
          <p:cNvSpPr>
            <a:spLocks noGrp="1"/>
          </p:cNvSpPr>
          <p:nvPr>
            <p:ph idx="1"/>
          </p:nvPr>
        </p:nvSpPr>
        <p:spPr/>
        <p:txBody>
          <a:bodyPr>
            <a:normAutofit/>
          </a:bodyPr>
          <a:lstStyle/>
          <a:p>
            <a:r>
              <a:rPr lang="en-US" sz="2400" dirty="0" smtClean="0"/>
              <a:t>Businesses are increasingly realizing that providing workers with earned sick days is not only the right thing to do, but the profitable thing to do. </a:t>
            </a:r>
          </a:p>
          <a:p>
            <a:pPr marL="0" indent="0">
              <a:buNone/>
            </a:pPr>
            <a:endParaRPr lang="en-US" sz="2400" dirty="0" smtClean="0"/>
          </a:p>
          <a:p>
            <a:pPr marL="0" indent="0" algn="r">
              <a:buNone/>
            </a:pPr>
            <a:r>
              <a:rPr lang="en-US" sz="2400" dirty="0" smtClean="0"/>
              <a:t>“</a:t>
            </a:r>
            <a:r>
              <a:rPr lang="en-US" sz="2400" i="1" dirty="0"/>
              <a:t>We’ve experienced since 2007 double digit </a:t>
            </a:r>
            <a:r>
              <a:rPr lang="en-US" sz="2400" i="1" dirty="0" smtClean="0"/>
              <a:t>growth </a:t>
            </a:r>
            <a:r>
              <a:rPr lang="en-US" sz="2400" i="1" dirty="0"/>
              <a:t>through some of the worst economic times in this country</a:t>
            </a:r>
            <a:r>
              <a:rPr lang="en-US" sz="2400" dirty="0"/>
              <a:t>, and I really feel that a lot of it is a result of </a:t>
            </a:r>
            <a:r>
              <a:rPr lang="en-US" sz="2400" b="1" dirty="0"/>
              <a:t>a happy staff</a:t>
            </a:r>
            <a:r>
              <a:rPr lang="en-US" sz="2400" dirty="0"/>
              <a:t>, and a happy staff creates a happy guest, and a happy guest comes back.” </a:t>
            </a:r>
            <a:endParaRPr lang="en-US" sz="2400" dirty="0" smtClean="0"/>
          </a:p>
          <a:p>
            <a:pPr marL="0" indent="0" algn="r">
              <a:buNone/>
            </a:pPr>
            <a:r>
              <a:rPr lang="en-US" sz="2400" dirty="0" smtClean="0"/>
              <a:t>– Sam Mogannam, Owner, </a:t>
            </a:r>
          </a:p>
          <a:p>
            <a:pPr marL="0" indent="0" algn="r">
              <a:buNone/>
            </a:pPr>
            <a:r>
              <a:rPr lang="en-US" sz="2400" dirty="0" smtClean="0"/>
              <a:t>Bi-Rite Market, San Francisco, CA</a:t>
            </a:r>
            <a:endParaRPr lang="en-US" sz="2400" dirty="0"/>
          </a:p>
          <a:p>
            <a:endParaRPr lang="en-US" sz="2400" dirty="0"/>
          </a:p>
        </p:txBody>
      </p:sp>
      <p:pic>
        <p:nvPicPr>
          <p:cNvPr id="4099" name="Picture 3" descr="C:\Users\lbenishai\AppData\Local\Microsoft\Windows\Temporary Internet Files\Content.IE5\6R4848O0\MC90033593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1550" y="4953000"/>
            <a:ext cx="1783465" cy="137456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609600" y="2971801"/>
            <a:ext cx="7481450" cy="461665"/>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b="1" dirty="0" smtClean="0"/>
              <a:t>Note to advocates: If possible, replace with a quote from  a local business here. Whenever possible, do the same throughout the presentation where you see quotes from business owners.</a:t>
            </a:r>
            <a:endParaRPr lang="en-US" sz="1200" dirty="0"/>
          </a:p>
        </p:txBody>
      </p:sp>
    </p:spTree>
    <p:extLst>
      <p:ext uri="{BB962C8B-B14F-4D97-AF65-F5344CB8AC3E}">
        <p14:creationId xmlns:p14="http://schemas.microsoft.com/office/powerpoint/2010/main" val="4018730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to Business</a:t>
            </a:r>
            <a:br>
              <a:rPr lang="en-US" dirty="0"/>
            </a:br>
            <a:r>
              <a:rPr lang="en-US" sz="3100" dirty="0"/>
              <a:t>Workforce Stability</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5</a:t>
            </a:fld>
            <a:endParaRPr lang="en-US" dirty="0"/>
          </a:p>
        </p:txBody>
      </p:sp>
      <p:sp>
        <p:nvSpPr>
          <p:cNvPr id="4" name="Content Placeholder 3"/>
          <p:cNvSpPr>
            <a:spLocks noGrp="1"/>
          </p:cNvSpPr>
          <p:nvPr>
            <p:ph idx="1"/>
          </p:nvPr>
        </p:nvSpPr>
        <p:spPr/>
        <p:txBody>
          <a:bodyPr>
            <a:normAutofit fontScale="85000" lnSpcReduction="20000"/>
          </a:bodyPr>
          <a:lstStyle/>
          <a:p>
            <a:endParaRPr lang="en-US" dirty="0" smtClean="0"/>
          </a:p>
          <a:p>
            <a:r>
              <a:rPr lang="en-US" dirty="0" smtClean="0"/>
              <a:t>Employers that provide earned sick days see </a:t>
            </a:r>
            <a:r>
              <a:rPr lang="en-US" b="1" dirty="0" smtClean="0"/>
              <a:t>lower levels of turnover</a:t>
            </a:r>
            <a:r>
              <a:rPr lang="en-US" dirty="0" smtClean="0"/>
              <a:t>.</a:t>
            </a:r>
            <a:r>
              <a:rPr lang="en-US" sz="1800" baseline="30000" dirty="0" smtClean="0"/>
              <a:t>1</a:t>
            </a:r>
          </a:p>
          <a:p>
            <a:pPr marL="0" indent="0">
              <a:buNone/>
            </a:pPr>
            <a:endParaRPr lang="en-US" sz="1800" baseline="30000" dirty="0"/>
          </a:p>
          <a:p>
            <a:r>
              <a:rPr lang="en-US" dirty="0" smtClean="0"/>
              <a:t>A recent review of studies on </a:t>
            </a:r>
            <a:r>
              <a:rPr lang="en-US" b="1" dirty="0" smtClean="0"/>
              <a:t>turnover costs </a:t>
            </a:r>
            <a:r>
              <a:rPr lang="en-US" dirty="0" smtClean="0"/>
              <a:t>found the typical cost of turnover to be about 21% of an employee’s annual salary.</a:t>
            </a:r>
            <a:r>
              <a:rPr lang="en-US" sz="1800" baseline="30000" dirty="0"/>
              <a:t>2</a:t>
            </a:r>
            <a:r>
              <a:rPr lang="en-US" sz="1800" dirty="0" smtClean="0"/>
              <a:t> </a:t>
            </a:r>
            <a:r>
              <a:rPr lang="en-US" dirty="0"/>
              <a:t>Other reports cite turnover costs ranging up to 200 percent of employees’ annual </a:t>
            </a:r>
            <a:r>
              <a:rPr lang="en-US" dirty="0" smtClean="0"/>
              <a:t>salaries.</a:t>
            </a:r>
            <a:r>
              <a:rPr lang="en-US" sz="1800" baseline="30000" dirty="0" smtClean="0"/>
              <a:t>3</a:t>
            </a:r>
            <a:endParaRPr lang="en-US" sz="1800" baseline="30000" dirty="0"/>
          </a:p>
          <a:p>
            <a:endParaRPr lang="en-US" sz="1800" baseline="30000" dirty="0"/>
          </a:p>
          <a:p>
            <a:endParaRPr lang="en-US" sz="1800" baseline="30000" dirty="0" smtClean="0"/>
          </a:p>
          <a:p>
            <a:endParaRPr lang="en-US" sz="1800" baseline="30000" dirty="0" smtClean="0"/>
          </a:p>
          <a:p>
            <a:endParaRPr lang="en-US" sz="1800" baseline="30000" dirty="0"/>
          </a:p>
          <a:p>
            <a:endParaRPr lang="en-US" sz="1800" baseline="30000" dirty="0" smtClean="0"/>
          </a:p>
          <a:p>
            <a:pPr marL="0" indent="0">
              <a:buNone/>
            </a:pPr>
            <a:r>
              <a:rPr lang="en-US" sz="1100" baseline="30000" dirty="0" smtClean="0"/>
              <a:t>1 </a:t>
            </a:r>
            <a:r>
              <a:rPr lang="en-US" sz="1100" dirty="0" smtClean="0"/>
              <a:t>Cooper </a:t>
            </a:r>
            <a:r>
              <a:rPr lang="en-US" sz="1100" dirty="0"/>
              <a:t>and </a:t>
            </a:r>
            <a:r>
              <a:rPr lang="en-US" sz="1100" dirty="0" smtClean="0"/>
              <a:t>Monheit</a:t>
            </a:r>
            <a:r>
              <a:rPr lang="en-US" sz="1100" dirty="0"/>
              <a:t>. “Does </a:t>
            </a:r>
            <a:r>
              <a:rPr lang="en-US" sz="1100" dirty="0" smtClean="0"/>
              <a:t>Employment </a:t>
            </a:r>
            <a:r>
              <a:rPr lang="en-US" sz="1100" dirty="0"/>
              <a:t>Related Health Insurance </a:t>
            </a:r>
            <a:r>
              <a:rPr lang="en-US" sz="1100" dirty="0" smtClean="0"/>
              <a:t>Inhibit </a:t>
            </a:r>
            <a:r>
              <a:rPr lang="en-US" sz="1100" dirty="0"/>
              <a:t>Job Mobility?” </a:t>
            </a:r>
            <a:r>
              <a:rPr lang="en-US" sz="1100" dirty="0" smtClean="0"/>
              <a:t>28-44.</a:t>
            </a:r>
            <a:endParaRPr lang="en-US" sz="1100" baseline="30000" dirty="0" smtClean="0"/>
          </a:p>
          <a:p>
            <a:pPr marL="0" indent="0">
              <a:buNone/>
            </a:pPr>
            <a:r>
              <a:rPr lang="en-US" sz="1100" baseline="30000" dirty="0" smtClean="0"/>
              <a:t>2 </a:t>
            </a:r>
            <a:r>
              <a:rPr lang="en-US" sz="1100" dirty="0" smtClean="0"/>
              <a:t>Boushey and Glynn. </a:t>
            </a:r>
            <a:r>
              <a:rPr lang="en-US" sz="1100" i="1" dirty="0" smtClean="0"/>
              <a:t>There are Significant Business Costs to Replacing Employees.</a:t>
            </a:r>
            <a:r>
              <a:rPr lang="en-US" sz="1100" dirty="0" smtClean="0"/>
              <a:t> </a:t>
            </a:r>
          </a:p>
          <a:p>
            <a:pPr marL="0" indent="0">
              <a:buNone/>
            </a:pPr>
            <a:r>
              <a:rPr lang="en-US" sz="1100" baseline="30000" dirty="0" smtClean="0"/>
              <a:t>3 </a:t>
            </a:r>
            <a:r>
              <a:rPr lang="en-US" sz="1100" dirty="0"/>
              <a:t>Sasha Corporation. “Compilation of Turnover Cost Studies</a:t>
            </a:r>
            <a:r>
              <a:rPr lang="en-US" sz="1100" dirty="0" smtClean="0"/>
              <a:t>.”</a:t>
            </a:r>
            <a:endParaRPr lang="en-US" sz="1100" dirty="0"/>
          </a:p>
        </p:txBody>
      </p:sp>
      <p:pic>
        <p:nvPicPr>
          <p:cNvPr id="2050" name="Picture 2" descr="C:\Users\lbenishai\AppData\Local\Microsoft\Windows\Temporary Internet Files\Content.IE5\6R4848O0\MC900441459[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4038600"/>
            <a:ext cx="1753453" cy="1753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870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to Business</a:t>
            </a:r>
            <a:br>
              <a:rPr lang="en-US" dirty="0" smtClean="0"/>
            </a:br>
            <a:r>
              <a:rPr lang="en-US" sz="3100" dirty="0" smtClean="0"/>
              <a:t>Workforce Stability</a:t>
            </a:r>
            <a:endParaRPr lang="en-US" sz="3100"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6</a:t>
            </a:fld>
            <a:endParaRPr lang="en-US" dirty="0"/>
          </a:p>
        </p:txBody>
      </p:sp>
      <p:sp>
        <p:nvSpPr>
          <p:cNvPr id="4" name="Content Placeholder 3"/>
          <p:cNvSpPr>
            <a:spLocks noGrp="1"/>
          </p:cNvSpPr>
          <p:nvPr>
            <p:ph idx="1"/>
          </p:nvPr>
        </p:nvSpPr>
        <p:spPr/>
        <p:txBody>
          <a:bodyPr/>
          <a:lstStyle/>
          <a:p>
            <a:pPr marL="0" indent="0" algn="r">
              <a:buNone/>
            </a:pPr>
            <a:r>
              <a:rPr lang="en-US" sz="2400" dirty="0"/>
              <a:t>If we want to engage our employees and make this a great place to work…that means we have to worry about their whole life, about their family, about their health…so this is really part of having long term employees. </a:t>
            </a:r>
            <a:r>
              <a:rPr lang="en-US" sz="2400" b="1" i="1" dirty="0"/>
              <a:t>I think having turnover would be far more expensive than having </a:t>
            </a:r>
            <a:r>
              <a:rPr lang="en-US" sz="2400" b="1" i="1" dirty="0" smtClean="0"/>
              <a:t>an </a:t>
            </a:r>
            <a:r>
              <a:rPr lang="en-US" sz="2400" b="1" i="1" dirty="0"/>
              <a:t>employee be sick a few days a year</a:t>
            </a:r>
            <a:r>
              <a:rPr lang="en-US" sz="2400" dirty="0"/>
              <a:t>.</a:t>
            </a:r>
            <a:r>
              <a:rPr lang="en-US" dirty="0"/>
              <a:t> </a:t>
            </a:r>
            <a:endParaRPr lang="en-US" dirty="0" smtClean="0"/>
          </a:p>
          <a:p>
            <a:pPr marL="0" indent="0">
              <a:buNone/>
            </a:pPr>
            <a:endParaRPr lang="en-US" dirty="0" smtClean="0"/>
          </a:p>
          <a:p>
            <a:pPr marL="0" indent="0" algn="r">
              <a:buNone/>
            </a:pPr>
            <a:r>
              <a:rPr lang="en-US" sz="2000" dirty="0" smtClean="0"/>
              <a:t>– Vincent Siciliano, President and CEO</a:t>
            </a:r>
          </a:p>
          <a:p>
            <a:pPr marL="0" indent="0" algn="r">
              <a:buNone/>
            </a:pPr>
            <a:r>
              <a:rPr lang="en-US" sz="2000" dirty="0" smtClean="0"/>
              <a:t>New Resource Bank, San Francisco, CA</a:t>
            </a:r>
            <a:endParaRPr lang="en-US" sz="2000" dirty="0"/>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648200"/>
            <a:ext cx="1104900" cy="1123950"/>
          </a:xfrm>
          <a:prstGeom prst="rect">
            <a:avLst/>
          </a:prstGeom>
        </p:spPr>
      </p:pic>
    </p:spTree>
    <p:extLst>
      <p:ext uri="{BB962C8B-B14F-4D97-AF65-F5344CB8AC3E}">
        <p14:creationId xmlns:p14="http://schemas.microsoft.com/office/powerpoint/2010/main" val="2157818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Benefits to Business</a:t>
            </a:r>
            <a:br>
              <a:rPr lang="en-US" dirty="0"/>
            </a:br>
            <a:r>
              <a:rPr lang="en-US" sz="3100" dirty="0" smtClean="0"/>
              <a:t>Productivity</a:t>
            </a:r>
            <a:endParaRPr lang="en-US" dirty="0"/>
          </a:p>
        </p:txBody>
      </p:sp>
      <p:sp>
        <p:nvSpPr>
          <p:cNvPr id="3" name="Slide Number Placeholder 2"/>
          <p:cNvSpPr>
            <a:spLocks noGrp="1"/>
          </p:cNvSpPr>
          <p:nvPr>
            <p:ph type="sldNum" sz="quarter" idx="12"/>
          </p:nvPr>
        </p:nvSpPr>
        <p:spPr/>
        <p:txBody>
          <a:bodyPr/>
          <a:lstStyle/>
          <a:p>
            <a:fld id="{8CC638A9-30FB-44C6-A7FD-951D92867CDD}" type="slidenum">
              <a:rPr lang="en-US" smtClean="0"/>
              <a:pPr/>
              <a:t>7</a:t>
            </a:fld>
            <a:endParaRPr lang="en-US" dirty="0"/>
          </a:p>
        </p:txBody>
      </p:sp>
      <p:sp>
        <p:nvSpPr>
          <p:cNvPr id="4" name="Content Placeholder 3"/>
          <p:cNvSpPr>
            <a:spLocks noGrp="1"/>
          </p:cNvSpPr>
          <p:nvPr>
            <p:ph idx="1"/>
          </p:nvPr>
        </p:nvSpPr>
        <p:spPr/>
        <p:txBody>
          <a:bodyPr>
            <a:normAutofit/>
          </a:bodyPr>
          <a:lstStyle/>
          <a:p>
            <a:r>
              <a:rPr lang="en-US" dirty="0" smtClean="0"/>
              <a:t>Sick workers are unproductive workers.</a:t>
            </a:r>
          </a:p>
          <a:p>
            <a:r>
              <a:rPr lang="en-US" dirty="0" smtClean="0"/>
              <a:t>One study estimates that the cost to the economy of lost productivity due to workers’ or their families’ health-related issues amounts to $250 billion annually. Of this cost, 71 percent – close to $180 billion – was a result of lost productivity at work.</a:t>
            </a:r>
            <a:r>
              <a:rPr lang="en-US" sz="1500" baseline="30000" dirty="0" smtClean="0"/>
              <a:t>4</a:t>
            </a:r>
          </a:p>
          <a:p>
            <a:endParaRPr lang="en-US" sz="2400" baseline="30000" dirty="0"/>
          </a:p>
          <a:p>
            <a:pPr marL="0" indent="0">
              <a:buNone/>
            </a:pPr>
            <a:endParaRPr lang="en-US" sz="900" baseline="30000" dirty="0" smtClean="0"/>
          </a:p>
          <a:p>
            <a:pPr marL="0" indent="0">
              <a:buNone/>
            </a:pPr>
            <a:endParaRPr lang="en-US" sz="900" baseline="30000" dirty="0"/>
          </a:p>
          <a:p>
            <a:pPr marL="0" indent="0">
              <a:buNone/>
            </a:pPr>
            <a:endParaRPr lang="en-US" sz="900" baseline="30000" dirty="0" smtClean="0"/>
          </a:p>
          <a:p>
            <a:pPr marL="0" indent="0">
              <a:buNone/>
            </a:pPr>
            <a:r>
              <a:rPr lang="en-US" sz="900" baseline="30000" dirty="0" smtClean="0"/>
              <a:t>4 </a:t>
            </a:r>
            <a:r>
              <a:rPr lang="en-US" sz="900" dirty="0"/>
              <a:t>Levin-Epstein. </a:t>
            </a:r>
            <a:r>
              <a:rPr lang="en-US" sz="900" dirty="0" smtClean="0"/>
              <a:t>“Presente</a:t>
            </a:r>
            <a:r>
              <a:rPr lang="en-US" sz="900" dirty="0"/>
              <a:t>eis</a:t>
            </a:r>
            <a:r>
              <a:rPr lang="en-US" sz="900" dirty="0" smtClean="0"/>
              <a:t>m and Paid Sick Days.”; Stewart et. al. “Lost Productive Work Time Costs From Health Conditions in the United States: Results From the American Productivity Audit.” </a:t>
            </a:r>
            <a:endParaRPr lang="en-US" sz="900" dirty="0"/>
          </a:p>
        </p:txBody>
      </p:sp>
    </p:spTree>
    <p:extLst>
      <p:ext uri="{BB962C8B-B14F-4D97-AF65-F5344CB8AC3E}">
        <p14:creationId xmlns:p14="http://schemas.microsoft.com/office/powerpoint/2010/main" val="592018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Slide Number Placeholder 2"/>
          <p:cNvSpPr>
            <a:spLocks noGrp="1"/>
          </p:cNvSpPr>
          <p:nvPr>
            <p:ph type="sldNum" sz="quarter" idx="12"/>
          </p:nvPr>
        </p:nvSpPr>
        <p:spPr/>
        <p:txBody>
          <a:bodyPr/>
          <a:lstStyle/>
          <a:p>
            <a:fld id="{8CC638A9-30FB-44C6-A7FD-951D92867CDD}" type="slidenum">
              <a:rPr lang="en-US" smtClean="0"/>
              <a:pPr/>
              <a:t>8</a:t>
            </a:fld>
            <a:endParaRPr lang="en-US" dirty="0"/>
          </a:p>
        </p:txBody>
      </p:sp>
      <p:sp>
        <p:nvSpPr>
          <p:cNvPr id="4" name="Content Placeholder 3"/>
          <p:cNvSpPr>
            <a:spLocks noGrp="1"/>
          </p:cNvSpPr>
          <p:nvPr>
            <p:ph idx="1"/>
          </p:nvPr>
        </p:nvSpPr>
        <p:spPr/>
        <p:txBody>
          <a:bodyPr>
            <a:normAutofit lnSpcReduction="10000"/>
          </a:bodyPr>
          <a:lstStyle/>
          <a:p>
            <a:r>
              <a:rPr lang="en-US" dirty="0" smtClean="0"/>
              <a:t>Coming to work sick puts both customers and workers’ colleagues at risk – effects that reduce customer satisfaction, worker productivity, and harm the public health.</a:t>
            </a:r>
          </a:p>
          <a:p>
            <a:endParaRPr lang="en-US" dirty="0" smtClean="0"/>
          </a:p>
          <a:p>
            <a:r>
              <a:rPr lang="en-US" dirty="0" smtClean="0"/>
              <a:t>One study found that during the H1N1 outbreak in 2009, lack of access to workplace policies like paid sick leave may have fueled an addition 5 million cases of influenza-like illness.</a:t>
            </a:r>
            <a:r>
              <a:rPr lang="en-US" sz="1500" baseline="30000" dirty="0" smtClean="0"/>
              <a:t>5</a:t>
            </a:r>
          </a:p>
          <a:p>
            <a:pPr marL="0" indent="0">
              <a:buNone/>
            </a:pPr>
            <a:endParaRPr lang="en-US" sz="1500" baseline="30000" dirty="0"/>
          </a:p>
          <a:p>
            <a:pPr marL="0" indent="0">
              <a:buNone/>
            </a:pPr>
            <a:r>
              <a:rPr lang="en-US" sz="900" baseline="30000" dirty="0" smtClean="0"/>
              <a:t>5 </a:t>
            </a:r>
            <a:r>
              <a:rPr lang="en-US" sz="1000" dirty="0"/>
              <a:t>Kumar et al. “The Impact of Workplace Policies and Other Social Factors on Self-Reported Influenza-Like Illness Incidence During the 2009 H1N1 Pandemic.”</a:t>
            </a:r>
          </a:p>
        </p:txBody>
      </p:sp>
      <p:sp>
        <p:nvSpPr>
          <p:cNvPr id="5" name="Title 1"/>
          <p:cNvSpPr txBox="1">
            <a:spLocks/>
          </p:cNvSpPr>
          <p:nvPr/>
        </p:nvSpPr>
        <p:spPr>
          <a:xfrm>
            <a:off x="641412" y="228600"/>
            <a:ext cx="8229600" cy="1143000"/>
          </a:xfrm>
          <a:prstGeom prst="rect">
            <a:avLst/>
          </a:prstGeom>
        </p:spPr>
        <p:txBody>
          <a:bodyPr vert="horz" lIns="91440" tIns="45720" rIns="91440" bIns="45720" rtlCol="0" anchor="ctr">
            <a:normAutofit fontScale="97500"/>
            <a:scene3d>
              <a:camera prst="orthographicFront"/>
              <a:lightRig rig="threePt" dir="t"/>
            </a:scene3d>
            <a:sp3d extrusionH="57150">
              <a:bevelT w="38100" h="38100"/>
            </a:sp3d>
          </a:bodyPr>
          <a:lstStyle>
            <a:lvl1pPr algn="ctr" defTabSz="914400" rtl="0" eaLnBrk="1" latinLnBrk="0" hangingPunct="1">
              <a:spcBef>
                <a:spcPct val="0"/>
              </a:spcBef>
              <a:buNone/>
              <a:defRPr sz="4000" b="1" kern="1200">
                <a:solidFill>
                  <a:schemeClr val="accent1"/>
                </a:solidFill>
                <a:effectLst>
                  <a:outerShdw blurRad="50800" dist="38100" dir="2700000" algn="tl" rotWithShape="0">
                    <a:prstClr val="black">
                      <a:alpha val="40000"/>
                    </a:prstClr>
                  </a:outerShdw>
                </a:effectLst>
                <a:latin typeface="Arial" pitchFamily="34" charset="0"/>
                <a:ea typeface="+mj-ea"/>
                <a:cs typeface="Arial" pitchFamily="34" charset="0"/>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t>Benefits to Business</a:t>
            </a:r>
            <a:br>
              <a:rPr lang="en-US" dirty="0" smtClean="0"/>
            </a:br>
            <a:r>
              <a:rPr lang="en-US" sz="3100" dirty="0" smtClean="0"/>
              <a:t>Illness Prevention</a:t>
            </a:r>
            <a:endParaRPr lang="en-US" dirty="0"/>
          </a:p>
        </p:txBody>
      </p:sp>
      <p:pic>
        <p:nvPicPr>
          <p:cNvPr id="1026" name="Picture 2" descr="C:\Users\lbenishai\AppData\Local\Microsoft\Windows\Temporary Internet Files\Content.IE5\WV52AEG5\MC900347477[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56212" y="2971799"/>
            <a:ext cx="1217454" cy="1001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946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1036638"/>
          </a:xfrm>
        </p:spPr>
        <p:txBody>
          <a:bodyPr>
            <a:normAutofit fontScale="90000"/>
          </a:bodyPr>
          <a:lstStyle/>
          <a:p>
            <a:r>
              <a:rPr lang="en-US" sz="4300" dirty="0"/>
              <a:t>Benefits to Business</a:t>
            </a:r>
            <a:r>
              <a:rPr lang="en-US" dirty="0"/>
              <a:t/>
            </a:r>
            <a:br>
              <a:rPr lang="en-US" dirty="0"/>
            </a:br>
            <a:r>
              <a:rPr lang="en-US" sz="3300" dirty="0"/>
              <a:t>Illness Prevention</a:t>
            </a:r>
          </a:p>
        </p:txBody>
      </p:sp>
      <p:sp>
        <p:nvSpPr>
          <p:cNvPr id="3" name="Slide Number Placeholder 2"/>
          <p:cNvSpPr>
            <a:spLocks noGrp="1"/>
          </p:cNvSpPr>
          <p:nvPr>
            <p:ph type="sldNum" sz="quarter" idx="12"/>
          </p:nvPr>
        </p:nvSpPr>
        <p:spPr/>
        <p:txBody>
          <a:bodyPr/>
          <a:lstStyle/>
          <a:p>
            <a:fld id="{8CC638A9-30FB-44C6-A7FD-951D92867CDD}" type="slidenum">
              <a:rPr lang="en-US" smtClean="0"/>
              <a:pPr/>
              <a:t>9</a:t>
            </a:fld>
            <a:endParaRPr lang="en-US" dirty="0"/>
          </a:p>
        </p:txBody>
      </p:sp>
      <p:sp>
        <p:nvSpPr>
          <p:cNvPr id="4" name="Content Placeholder 3"/>
          <p:cNvSpPr>
            <a:spLocks noGrp="1"/>
          </p:cNvSpPr>
          <p:nvPr>
            <p:ph idx="1"/>
          </p:nvPr>
        </p:nvSpPr>
        <p:spPr/>
        <p:txBody>
          <a:bodyPr>
            <a:normAutofit fontScale="92500" lnSpcReduction="10000"/>
          </a:bodyPr>
          <a:lstStyle/>
          <a:p>
            <a:pPr marL="0" indent="0" algn="r">
              <a:buNone/>
            </a:pPr>
            <a:r>
              <a:rPr lang="en-US" dirty="0" smtClean="0"/>
              <a:t>“</a:t>
            </a:r>
            <a:r>
              <a:rPr lang="en-US" i="1" dirty="0" smtClean="0"/>
              <a:t>The </a:t>
            </a:r>
            <a:r>
              <a:rPr lang="en-US" i="1" dirty="0"/>
              <a:t>children in our care are the top priority for my business, so it doesn't make sense to have one of our employees working while sick.</a:t>
            </a:r>
            <a:r>
              <a:rPr lang="en-US" dirty="0"/>
              <a:t> When members of my staff aren't feeling well, they can't give the children their full attention. Furthermore, coughs and colds can spread quickly among children, and </a:t>
            </a:r>
            <a:r>
              <a:rPr lang="en-US" b="1" dirty="0"/>
              <a:t>I don't want to be responsible for sickening a child who started the day healthy</a:t>
            </a:r>
            <a:r>
              <a:rPr lang="en-US" dirty="0" smtClean="0"/>
              <a:t>.” </a:t>
            </a:r>
          </a:p>
          <a:p>
            <a:pPr marL="0" indent="0" algn="r">
              <a:buNone/>
            </a:pPr>
            <a:r>
              <a:rPr lang="en-US" sz="2600" dirty="0" smtClean="0"/>
              <a:t>– Dewetta Logan, Owner</a:t>
            </a:r>
          </a:p>
          <a:p>
            <a:pPr marL="0" indent="0" algn="r">
              <a:buNone/>
            </a:pPr>
            <a:r>
              <a:rPr lang="en-US" sz="2600" dirty="0" smtClean="0"/>
              <a:t>Smart </a:t>
            </a:r>
            <a:r>
              <a:rPr lang="en-US" sz="2600" dirty="0"/>
              <a:t>Beginnings Early Learning </a:t>
            </a:r>
            <a:r>
              <a:rPr lang="en-US" sz="2600" dirty="0" smtClean="0"/>
              <a:t>Center, West Philadelphia</a:t>
            </a:r>
            <a:r>
              <a:rPr lang="en-US" sz="1600" baseline="30000" dirty="0" smtClean="0"/>
              <a:t>6</a:t>
            </a:r>
          </a:p>
          <a:p>
            <a:pPr marL="0" indent="0">
              <a:buNone/>
            </a:pPr>
            <a:endParaRPr lang="en-US" sz="1000" dirty="0" smtClean="0"/>
          </a:p>
          <a:p>
            <a:pPr marL="0" indent="0">
              <a:buNone/>
            </a:pPr>
            <a:r>
              <a:rPr lang="en-US" sz="1000" baseline="30000" dirty="0" smtClean="0"/>
              <a:t>6 </a:t>
            </a:r>
            <a:r>
              <a:rPr lang="en-US" sz="1000" dirty="0" smtClean="0"/>
              <a:t>Logan, “This boss doesn’t mind sick days.”</a:t>
            </a:r>
            <a:endParaRPr lang="en-US" sz="1000" dirty="0"/>
          </a:p>
        </p:txBody>
      </p:sp>
    </p:spTree>
    <p:extLst>
      <p:ext uri="{BB962C8B-B14F-4D97-AF65-F5344CB8AC3E}">
        <p14:creationId xmlns:p14="http://schemas.microsoft.com/office/powerpoint/2010/main" val="1599307121"/>
      </p:ext>
    </p:extLst>
  </p:cSld>
  <p:clrMapOvr>
    <a:masterClrMapping/>
  </p:clrMapOvr>
</p:sld>
</file>

<file path=ppt/theme/theme1.xml><?xml version="1.0" encoding="utf-8"?>
<a:theme xmlns:a="http://schemas.openxmlformats.org/drawingml/2006/main" name="CLASPStyleSet">
  <a:themeElements>
    <a:clrScheme name="powerpoint">
      <a:dk1>
        <a:srgbClr val="FFFFFF"/>
      </a:dk1>
      <a:lt1>
        <a:srgbClr val="560000"/>
      </a:lt1>
      <a:dk2>
        <a:srgbClr val="E6E3D9"/>
      </a:dk2>
      <a:lt2>
        <a:srgbClr val="701400"/>
      </a:lt2>
      <a:accent1>
        <a:srgbClr val="701400"/>
      </a:accent1>
      <a:accent2>
        <a:srgbClr val="9B5338"/>
      </a:accent2>
      <a:accent3>
        <a:srgbClr val="CB9C87"/>
      </a:accent3>
      <a:accent4>
        <a:srgbClr val="D0CAB7"/>
      </a:accent4>
      <a:accent5>
        <a:srgbClr val="E6E3D9"/>
      </a:accent5>
      <a:accent6>
        <a:srgbClr val="FFFFFF"/>
      </a:accent6>
      <a:hlink>
        <a:srgbClr val="701400"/>
      </a:hlink>
      <a:folHlink>
        <a:srgbClr val="56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CLASPStyleSet</Template>
  <TotalTime>1400</TotalTime>
  <Words>1826</Words>
  <Application>Microsoft Office PowerPoint</Application>
  <PresentationFormat>On-screen Show (4:3)</PresentationFormat>
  <Paragraphs>165</Paragraphs>
  <Slides>20</Slides>
  <Notes>3</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CLASPStyleSet</vt:lpstr>
      <vt:lpstr>PowerPoint Presentation</vt:lpstr>
      <vt:lpstr>Overview</vt:lpstr>
      <vt:lpstr>What Are Earned Sick Days?</vt:lpstr>
      <vt:lpstr>Benefits to Business</vt:lpstr>
      <vt:lpstr>Benefits to Business Workforce Stability</vt:lpstr>
      <vt:lpstr>Benefits to Business Workforce Stability</vt:lpstr>
      <vt:lpstr>Benefits to Business Productivity</vt:lpstr>
      <vt:lpstr> </vt:lpstr>
      <vt:lpstr>Benefits to Business Illness Prevention</vt:lpstr>
      <vt:lpstr>Benefits to Business Worker Safety</vt:lpstr>
      <vt:lpstr>Benefits to Business Worker are Consumers</vt:lpstr>
      <vt:lpstr>The Evidence from San Francisco</vt:lpstr>
      <vt:lpstr>The Evidence from San Francisco</vt:lpstr>
      <vt:lpstr>Earned Sick Days are Coming: Public Opinion Polling</vt:lpstr>
      <vt:lpstr>Earned Sick Days are Coming: Existing Laws and Campaigns</vt:lpstr>
      <vt:lpstr>Getting Down to Business: Implementation</vt:lpstr>
      <vt:lpstr>Getting Down to Business: Abuse Not a Problem</vt:lpstr>
      <vt:lpstr>Get Involved</vt:lpstr>
      <vt:lpstr>References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jrobinson</dc:creator>
  <cp:lastModifiedBy>Liz Ben-Ishai</cp:lastModifiedBy>
  <cp:revision>104</cp:revision>
  <dcterms:created xsi:type="dcterms:W3CDTF">2009-09-01T20:03:38Z</dcterms:created>
  <dcterms:modified xsi:type="dcterms:W3CDTF">2013-02-26T19:31:17Z</dcterms:modified>
</cp:coreProperties>
</file>