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286" r:id="rId2"/>
    <p:sldId id="323" r:id="rId3"/>
    <p:sldId id="327" r:id="rId4"/>
    <p:sldId id="342" r:id="rId5"/>
    <p:sldId id="345" r:id="rId6"/>
    <p:sldId id="334" r:id="rId7"/>
    <p:sldId id="343" r:id="rId8"/>
    <p:sldId id="283" r:id="rId9"/>
    <p:sldId id="346" r:id="rId10"/>
    <p:sldId id="336" r:id="rId11"/>
    <p:sldId id="330" r:id="rId12"/>
    <p:sldId id="347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00"/>
    <a:srgbClr val="E6E1D6"/>
    <a:srgbClr val="B4B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3" autoAdjust="0"/>
    <p:restoredTop sz="81790" autoAdjust="0"/>
  </p:normalViewPr>
  <p:slideViewPr>
    <p:cSldViewPr>
      <p:cViewPr>
        <p:scale>
          <a:sx n="65" d="100"/>
          <a:sy n="65" d="100"/>
        </p:scale>
        <p:origin x="-234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206" y="-84"/>
      </p:cViewPr>
      <p:guideLst>
        <p:guide orient="horz" pos="2880"/>
        <p:guide orient="horz" pos="2932"/>
        <p:guide pos="2160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A1F0AC6-9154-435C-AC13-2B767C0EB605}" type="datetimeFigureOut">
              <a:rPr lang="en-US" smtClean="0"/>
              <a:pPr/>
              <a:t>6/26/2017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111DDE9-566C-49C1-99C4-DCF48E618A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5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988BF6F-79B2-48B7-9945-8A512FE11D23}" type="datetimeFigureOut">
              <a:rPr lang="en-US" smtClean="0"/>
              <a:pPr/>
              <a:t>6/26/2017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633233F-3B14-482B-BB33-EB6D669980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94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95657-5903-4A23-B6FC-34DD4AA583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4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95657-5903-4A23-B6FC-34DD4AA583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4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6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95657-5903-4A23-B6FC-34DD4AA5832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4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40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62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AF3E0-8B1A-486A-9B3D-29BEB9E531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1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33800"/>
            <a:ext cx="9144000" cy="31242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22675"/>
            <a:ext cx="3352800" cy="171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 userDrawn="1"/>
        </p:nvSpPr>
        <p:spPr>
          <a:xfrm flipV="1">
            <a:off x="0" y="6812283"/>
            <a:ext cx="9144000" cy="45719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04800" y="40386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4925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2"/>
            <a:ext cx="2133600" cy="2889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2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6CE9004A-E75A-4776-BB53-78DB4E78034D}" type="datetime1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371600"/>
            <a:ext cx="301752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2"/>
            <a:ext cx="2133600" cy="365125"/>
          </a:xfrm>
        </p:spPr>
        <p:txBody>
          <a:bodyPr/>
          <a:lstStyle>
            <a:lvl1pPr>
              <a:defRPr>
                <a:solidFill>
                  <a:srgbClr val="660000"/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304800" y="1752602"/>
            <a:ext cx="85344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800"/>
              </a:spcBef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1pPr>
            <a:lvl2pPr>
              <a:spcBef>
                <a:spcPts val="800"/>
              </a:spcBef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2pPr>
            <a:lvl3pPr>
              <a:spcBef>
                <a:spcPts val="800"/>
              </a:spcBef>
              <a:buFont typeface="Courier New" pitchFamily="49" charset="0"/>
              <a:buChar char="o"/>
              <a:defRPr sz="2000">
                <a:latin typeface="Arial" pitchFamily="34" charset="0"/>
                <a:cs typeface="Arial" pitchFamily="34" charset="0"/>
              </a:defRPr>
            </a:lvl3pPr>
            <a:lvl4pPr>
              <a:spcBef>
                <a:spcPts val="800"/>
              </a:spcBef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4pPr>
            <a:lvl5pPr>
              <a:spcBef>
                <a:spcPts val="8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38A9-30FB-44C6-A7FD-951D92867C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61125"/>
            <a:ext cx="37338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867400" y="6461125"/>
            <a:ext cx="32766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lasp-primary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4038601" y="6072925"/>
            <a:ext cx="1538287" cy="78507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flipV="1">
            <a:off x="0" y="2"/>
            <a:ext cx="9144000" cy="45719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52401" y="6492240"/>
            <a:ext cx="1245225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 smtClean="0">
                <a:solidFill>
                  <a:srgbClr val="660000"/>
                </a:solidFill>
                <a:latin typeface="Arial" pitchFamily="34" charset="0"/>
                <a:cs typeface="Arial" pitchFamily="34" charset="0"/>
              </a:rPr>
              <a:t>www.clasp.org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9" r:id="rId3"/>
    <p:sldLayoutId id="2147483681" r:id="rId4"/>
    <p:sldLayoutId id="2147483683" r:id="rId5"/>
    <p:sldLayoutId id="2147483688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2.ed.gov/about/overview/focus/early-learning-teacher-and-parent-resource-guide.pdf" TargetMode="External"/><Relationship Id="rId3" Type="http://schemas.openxmlformats.org/officeDocument/2006/relationships/hyperlink" Target="http://www.clasp.org/resources-and-publications/publication-1/Five-Reasons-Immigration-Enforcement-Orders-Harm-Children.pdf" TargetMode="External"/><Relationship Id="rId7" Type="http://schemas.openxmlformats.org/officeDocument/2006/relationships/hyperlink" Target="http://www.aft.org/our-community/immigr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LJcyTbZTJzzduYF9wCLm3g" TargetMode="External"/><Relationship Id="rId5" Type="http://schemas.openxmlformats.org/officeDocument/2006/relationships/hyperlink" Target="https://www.womensrefugeecommission.org/rights/gbv/resources/1409-resources-for-families-facing-deportation-separation" TargetMode="External"/><Relationship Id="rId10" Type="http://schemas.openxmlformats.org/officeDocument/2006/relationships/image" Target="../media/image10.tiff"/><Relationship Id="rId4" Type="http://schemas.openxmlformats.org/officeDocument/2006/relationships/hyperlink" Target="http://www.appleseednetwork.org/deportationmanual" TargetMode="External"/><Relationship Id="rId9" Type="http://schemas.openxmlformats.org/officeDocument/2006/relationships/hyperlink" Target="https://www2.ed.gov/about/overview/focus/supporting-undocumented-youth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sp.org/" TargetMode="External"/><Relationship Id="rId2" Type="http://schemas.openxmlformats.org/officeDocument/2006/relationships/hyperlink" Target="mailto:wcervantes@clasp.or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048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66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Trauma and Resilience:</a:t>
            </a:r>
          </a:p>
          <a:p>
            <a:pPr algn="ctr"/>
            <a:r>
              <a:rPr lang="en-US" sz="2800" b="1" dirty="0" smtClean="0">
                <a:solidFill>
                  <a:srgbClr val="66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Supporting Immigrant Children, Their Families, and Our Communities through Collaboration</a:t>
            </a:r>
            <a:endParaRPr lang="en-US" sz="2800" b="1" dirty="0">
              <a:solidFill>
                <a:srgbClr val="66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540827"/>
            <a:ext cx="5507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Wendy </a:t>
            </a:r>
            <a:r>
              <a:rPr lang="en-US" b="1" dirty="0"/>
              <a:t>Cervantes, </a:t>
            </a:r>
            <a:r>
              <a:rPr lang="en-US" b="1" dirty="0" smtClean="0"/>
              <a:t>Senior Policy Analyst, CLASP</a:t>
            </a:r>
            <a:r>
              <a:rPr lang="en-US" b="1" dirty="0"/>
              <a:t> 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05200" y="240120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June 15, 2017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886197"/>
            <a:ext cx="1924553" cy="2829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34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Needed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Targeted </a:t>
            </a:r>
            <a:r>
              <a:rPr lang="en-US" b="1" dirty="0" smtClean="0"/>
              <a:t>dissemination of safety planning materials </a:t>
            </a:r>
            <a:r>
              <a:rPr lang="en-US" dirty="0" smtClean="0"/>
              <a:t>to help parents prepare for deportation and how to talk to their children about deportation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Support groups </a:t>
            </a:r>
            <a:r>
              <a:rPr lang="en-US" dirty="0" smtClean="0"/>
              <a:t>for children and parents in school and community-based settings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Training of educators and service providers </a:t>
            </a:r>
            <a:r>
              <a:rPr lang="en-US" dirty="0" smtClean="0"/>
              <a:t>on how to identify symptoms of trauma &amp; utilize trauma-informed approaches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Education of stakeholders on the range of policy issues impacting children’s mental health </a:t>
            </a:r>
            <a:r>
              <a:rPr lang="en-US" dirty="0" smtClean="0"/>
              <a:t>(educators, pediatricians, child care and early education providers, program administrators)</a:t>
            </a:r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6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Examples of Resources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56388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>
                <a:hlinkClick r:id="rId3"/>
              </a:rPr>
              <a:t>CLASP Five Reasons Trump’s Immigration Orders Harm Children</a:t>
            </a:r>
            <a:endParaRPr lang="en-US" sz="6400" dirty="0" smtClean="0">
              <a:hlinkClick r:id="rId4"/>
            </a:endParaRPr>
          </a:p>
          <a:p>
            <a:endParaRPr lang="en-US" sz="6400" dirty="0">
              <a:hlinkClick r:id="rId4"/>
            </a:endParaRPr>
          </a:p>
          <a:p>
            <a:r>
              <a:rPr lang="en-US" sz="6400" dirty="0" smtClean="0">
                <a:hlinkClick r:id="rId4"/>
              </a:rPr>
              <a:t>Appleseed Protecting Assets and Child Custody in the Face of Deportation</a:t>
            </a:r>
            <a:endParaRPr lang="en-US" sz="6400" dirty="0" smtClean="0"/>
          </a:p>
          <a:p>
            <a:endParaRPr lang="en-US" sz="6400" dirty="0" smtClean="0"/>
          </a:p>
          <a:p>
            <a:r>
              <a:rPr lang="en-US" sz="6400" dirty="0">
                <a:hlinkClick r:id="rId5"/>
              </a:rPr>
              <a:t>Women’s Refugee Commission Resources for families facing </a:t>
            </a:r>
            <a:r>
              <a:rPr lang="en-US" sz="6400" dirty="0" smtClean="0">
                <a:hlinkClick r:id="rId5"/>
              </a:rPr>
              <a:t>deportation</a:t>
            </a:r>
            <a:endParaRPr lang="en-US" sz="6400" dirty="0" smtClean="0"/>
          </a:p>
          <a:p>
            <a:endParaRPr lang="en-US" sz="6400" dirty="0" smtClean="0"/>
          </a:p>
          <a:p>
            <a:r>
              <a:rPr lang="en-US" sz="6400" dirty="0">
                <a:hlinkClick r:id="rId6"/>
              </a:rPr>
              <a:t>American Psychological Association  webinar series </a:t>
            </a:r>
            <a:endParaRPr lang="en-US" sz="6400" dirty="0" smtClean="0"/>
          </a:p>
          <a:p>
            <a:endParaRPr lang="en-US" sz="6400" dirty="0" smtClean="0"/>
          </a:p>
          <a:p>
            <a:r>
              <a:rPr lang="en-US" sz="6400" dirty="0">
                <a:hlinkClick r:id="rId7"/>
              </a:rPr>
              <a:t>AFT “Protecting Our Students” </a:t>
            </a:r>
            <a:r>
              <a:rPr lang="en-US" sz="6400" dirty="0" smtClean="0">
                <a:hlinkClick r:id="rId7"/>
              </a:rPr>
              <a:t>Resources</a:t>
            </a:r>
            <a:endParaRPr lang="en-US" sz="6400" dirty="0" smtClean="0"/>
          </a:p>
          <a:p>
            <a:endParaRPr lang="en-US" sz="6400" dirty="0"/>
          </a:p>
          <a:p>
            <a:pPr marL="285750" indent="-285750">
              <a:buFont typeface="Arial" charset="0"/>
              <a:buChar char="•"/>
            </a:pPr>
            <a:r>
              <a:rPr lang="en-US" sz="6400" dirty="0">
                <a:hlinkClick r:id="rId8"/>
              </a:rPr>
              <a:t>Department of Education Resource Guide: Building a Bright Future for </a:t>
            </a:r>
            <a:r>
              <a:rPr lang="en-US" sz="6400" dirty="0" smtClean="0">
                <a:hlinkClick r:id="rId8"/>
              </a:rPr>
              <a:t>All</a:t>
            </a:r>
            <a:endParaRPr lang="en-US" sz="6400" dirty="0" smtClean="0"/>
          </a:p>
          <a:p>
            <a:pPr marL="285750" indent="-285750">
              <a:buFont typeface="Arial" charset="0"/>
              <a:buChar char="•"/>
            </a:pPr>
            <a:endParaRPr lang="en-US" sz="6400" dirty="0"/>
          </a:p>
          <a:p>
            <a:pPr marL="285750" indent="-285750">
              <a:buFont typeface="Arial" charset="0"/>
              <a:buChar char="•"/>
            </a:pPr>
            <a:r>
              <a:rPr lang="en-US" sz="6400" dirty="0" smtClean="0">
                <a:hlinkClick r:id="rId9"/>
              </a:rPr>
              <a:t>Department </a:t>
            </a:r>
            <a:r>
              <a:rPr lang="en-US" sz="6400" dirty="0">
                <a:hlinkClick r:id="rId9"/>
              </a:rPr>
              <a:t>of Education Resource Guide: Supporting Undocumented Youth</a:t>
            </a:r>
            <a:endParaRPr lang="en-US" sz="64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48400" y="1981200"/>
            <a:ext cx="2692400" cy="41275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27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Wendy D. Cervantes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2"/>
              </a:rPr>
              <a:t>wcervantes@clasp.org</a:t>
            </a:r>
            <a:endParaRPr lang="en-US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Office: 202-906-8059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Mobile: 317-627-5593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www.clasp.org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3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Anti-Immigrant Policies Impact Children’s Mental Health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752600"/>
            <a:ext cx="5791200" cy="437356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tress related to unauthorized status (parent, youth, or child)</a:t>
            </a:r>
          </a:p>
          <a:p>
            <a:r>
              <a:rPr lang="en-US" dirty="0" smtClean="0"/>
              <a:t>Immigration enforcement/family separation </a:t>
            </a:r>
          </a:p>
          <a:p>
            <a:r>
              <a:rPr lang="en-US" dirty="0" smtClean="0"/>
              <a:t>Policies that fail to meet the needs of unaccompanied &amp; other asylum-seeking children </a:t>
            </a:r>
          </a:p>
          <a:p>
            <a:r>
              <a:rPr lang="en-US" dirty="0"/>
              <a:t>P</a:t>
            </a:r>
            <a:r>
              <a:rPr lang="en-US" dirty="0" smtClean="0"/>
              <a:t>olicies that restrict immigrant and their families’ access to critical health and nutrition assistance, education, and income supports, including leaked “public charge” EO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52600"/>
            <a:ext cx="2566416" cy="384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Immigration EOs: Key Policy Changes Impacting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533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600" dirty="0">
                <a:latin typeface="Arial" charset="0"/>
              </a:rPr>
              <a:t>Anyone without </a:t>
            </a:r>
            <a:r>
              <a:rPr lang="en-US" altLang="en-US" sz="2600" dirty="0" smtClean="0">
                <a:latin typeface="Arial" charset="0"/>
              </a:rPr>
              <a:t>authorization</a:t>
            </a:r>
            <a:r>
              <a:rPr lang="en-US" altLang="en-US" sz="2600" dirty="0">
                <a:latin typeface="Arial" charset="0"/>
              </a:rPr>
              <a:t> </a:t>
            </a:r>
            <a:r>
              <a:rPr lang="en-US" altLang="en-US" sz="2600" dirty="0" smtClean="0">
                <a:latin typeface="Arial" charset="0"/>
              </a:rPr>
              <a:t>now a priority for deportation, including parents &amp; legal guardians of U.S. citizen children</a:t>
            </a:r>
            <a:endParaRPr lang="en-US" altLang="en-US" sz="2600" dirty="0">
              <a:latin typeface="Arial" charset="0"/>
            </a:endParaRPr>
          </a:p>
          <a:p>
            <a:r>
              <a:rPr lang="en-US" altLang="en-US" sz="2600" dirty="0" smtClean="0">
                <a:latin typeface="Arial" charset="0"/>
              </a:rPr>
              <a:t>Massive </a:t>
            </a:r>
            <a:r>
              <a:rPr lang="en-US" altLang="en-US" sz="2600" dirty="0">
                <a:latin typeface="Arial" charset="0"/>
              </a:rPr>
              <a:t>increase in </a:t>
            </a:r>
            <a:r>
              <a:rPr lang="en-US" altLang="en-US" sz="2600" dirty="0" smtClean="0">
                <a:latin typeface="Arial" charset="0"/>
              </a:rPr>
              <a:t>immigration enforcement</a:t>
            </a:r>
          </a:p>
          <a:p>
            <a:r>
              <a:rPr lang="en-US" altLang="en-US" sz="2600" dirty="0">
                <a:latin typeface="Arial" charset="0"/>
              </a:rPr>
              <a:t>Increased involvement of police in immigration enforcement </a:t>
            </a:r>
            <a:endParaRPr lang="en-US" altLang="en-US" sz="2600" dirty="0" smtClean="0">
              <a:latin typeface="Arial" charset="0"/>
            </a:endParaRPr>
          </a:p>
          <a:p>
            <a:r>
              <a:rPr lang="en-US" altLang="en-US" sz="2600" dirty="0" smtClean="0">
                <a:latin typeface="Arial" charset="0"/>
              </a:rPr>
              <a:t>Faster deportations for certain immigrants</a:t>
            </a:r>
          </a:p>
          <a:p>
            <a:r>
              <a:rPr lang="en-US" altLang="en-US" sz="2600" dirty="0" smtClean="0">
                <a:latin typeface="Arial" charset="0"/>
              </a:rPr>
              <a:t>Weakened protections for unaccompanied children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905000"/>
            <a:ext cx="3193689" cy="41148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900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17638"/>
          </a:xfrm>
        </p:spPr>
        <p:txBody>
          <a:bodyPr>
            <a:normAutofit/>
          </a:bodyPr>
          <a:lstStyle/>
          <a:p>
            <a:r>
              <a:rPr lang="en-US" dirty="0"/>
              <a:t>Impact </a:t>
            </a:r>
            <a:r>
              <a:rPr lang="en-US" dirty="0" smtClean="0"/>
              <a:t>on </a:t>
            </a:r>
            <a:r>
              <a:rPr lang="en-US" dirty="0"/>
              <a:t>U.S. Citizen Children in Mixed-Status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839200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dirty="0"/>
              <a:t>More than 5 million children in the U.S. live in a mixed-status family with unauthorized parents, and 4.1 million are U.S. citizens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Increased risk of losing a parent to deportation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Toxic stress associated with fear of enforcement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Restricted access to health care, nutrition assistance,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and other critical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Anti-immigrant climate in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schools </a:t>
            </a:r>
            <a:r>
              <a:rPr lang="en-US" smtClean="0"/>
              <a:t>and communities</a:t>
            </a:r>
            <a:endParaRPr lang="en-US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267200"/>
            <a:ext cx="3606800" cy="216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2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2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Fear of immigration enforcement harms a child’s mental health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639" y="1533939"/>
            <a:ext cx="4566139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5920407"/>
            <a:ext cx="6432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</a:rPr>
              <a:t>Source: Sara </a:t>
            </a:r>
            <a:r>
              <a:rPr lang="en-US" sz="1000" dirty="0" err="1" smtClean="0">
                <a:latin typeface="Calibri" panose="020F0502020204030204" pitchFamily="34" charset="0"/>
              </a:rPr>
              <a:t>Satinsky</a:t>
            </a:r>
            <a:r>
              <a:rPr lang="en-US" sz="1000" dirty="0" smtClean="0">
                <a:latin typeface="Calibri" panose="020F0502020204030204" pitchFamily="34" charset="0"/>
              </a:rPr>
              <a:t>, Alice Hu, Jonathan Heller, Lili </a:t>
            </a:r>
            <a:r>
              <a:rPr lang="en-US" sz="1000" dirty="0" err="1" smtClean="0">
                <a:latin typeface="Calibri" panose="020F0502020204030204" pitchFamily="34" charset="0"/>
              </a:rPr>
              <a:t>Farhang</a:t>
            </a:r>
            <a:r>
              <a:rPr lang="en-US" sz="1000" dirty="0" smtClean="0">
                <a:latin typeface="Calibri" panose="020F0502020204030204" pitchFamily="34" charset="0"/>
              </a:rPr>
              <a:t>, </a:t>
            </a:r>
            <a:r>
              <a:rPr lang="en-US" sz="1000" i="1" dirty="0" smtClean="0">
                <a:latin typeface="Calibri" panose="020F0502020204030204" pitchFamily="34" charset="0"/>
              </a:rPr>
              <a:t>Family Unity, Family Health</a:t>
            </a:r>
            <a:r>
              <a:rPr lang="en-US" sz="1000" dirty="0" smtClean="0">
                <a:latin typeface="Calibri" panose="020F0502020204030204" pitchFamily="34" charset="0"/>
              </a:rPr>
              <a:t>, Human Impact Partners, 2013.</a:t>
            </a:r>
            <a:endParaRPr 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Impact on Dreamers and DACAmented Youth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Less than</a:t>
            </a:r>
            <a:r>
              <a:rPr lang="en-US" sz="2400" b="1" dirty="0"/>
              <a:t> </a:t>
            </a:r>
            <a:r>
              <a:rPr lang="en-US" sz="2400" b="1" dirty="0" smtClean="0"/>
              <a:t>1 million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unauthorized children (0-18)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living in the U.S.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b="1" dirty="0" smtClean="0"/>
              <a:t>More than 787,000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beneficiaries to date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DACA exempt from 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January executive orders, but several beneficiaries detained,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and one DACA beneficiary was deported in April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Increased uncertainty and stress for DACA and other Dreamer youth, including threats to </a:t>
            </a:r>
            <a:r>
              <a:rPr lang="en-US" sz="2400" i="1" dirty="0" err="1" smtClean="0"/>
              <a:t>Plyler</a:t>
            </a:r>
            <a:r>
              <a:rPr lang="en-US" sz="2400" i="1" smtClean="0"/>
              <a:t> v. </a:t>
            </a:r>
            <a:r>
              <a:rPr lang="en-US" sz="2400" i="1" dirty="0" smtClean="0"/>
              <a:t>Doe </a:t>
            </a:r>
            <a:r>
              <a:rPr lang="en-US" sz="2400" dirty="0" smtClean="0"/>
              <a:t>implementation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64109"/>
            <a:ext cx="4343400" cy="238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17638"/>
          </a:xfrm>
        </p:spPr>
        <p:txBody>
          <a:bodyPr>
            <a:normAutofit/>
          </a:bodyPr>
          <a:lstStyle/>
          <a:p>
            <a:r>
              <a:rPr lang="en-US" dirty="0"/>
              <a:t>Impact </a:t>
            </a:r>
            <a:r>
              <a:rPr lang="en-US" dirty="0" smtClean="0"/>
              <a:t>on Unaccompanied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6021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/>
              <a:t>More than 68,000 unaccompanied children entered the U.S. in 2014</a:t>
            </a:r>
            <a:r>
              <a:rPr lang="en-US" dirty="0"/>
              <a:t>, with high numbers since</a:t>
            </a:r>
          </a:p>
          <a:p>
            <a:pPr lvl="1"/>
            <a:r>
              <a:rPr lang="en-US" dirty="0" smtClean="0"/>
              <a:t>Executive orders and federal legislative proposals call for:</a:t>
            </a:r>
          </a:p>
          <a:p>
            <a:pPr lvl="2"/>
            <a:r>
              <a:rPr lang="en-US" sz="2400" dirty="0" smtClean="0"/>
              <a:t>weakened protections for unaccompanied children</a:t>
            </a:r>
          </a:p>
          <a:p>
            <a:pPr lvl="2"/>
            <a:r>
              <a:rPr lang="en-US" sz="2400" dirty="0" smtClean="0"/>
              <a:t>faster deportations</a:t>
            </a:r>
          </a:p>
          <a:p>
            <a:pPr lvl="2"/>
            <a:r>
              <a:rPr lang="en-US" sz="2400" dirty="0"/>
              <a:t>c</a:t>
            </a:r>
            <a:r>
              <a:rPr lang="en-US" sz="2400" dirty="0" smtClean="0"/>
              <a:t>riminalization of parents </a:t>
            </a:r>
          </a:p>
          <a:p>
            <a:pPr lvl="1"/>
            <a:r>
              <a:rPr lang="en-US" dirty="0" smtClean="0"/>
              <a:t>“Trauma upon trauma upon trauma”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(pre-migration trauma, in-transit trauma, post-migration 	trauma)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Impact on </a:t>
            </a:r>
            <a:r>
              <a:rPr lang="en-US" dirty="0"/>
              <a:t>A</a:t>
            </a:r>
            <a:r>
              <a:rPr lang="en-US" dirty="0" smtClean="0"/>
              <a:t>ccompanied Children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EOs and other policy proposals would put asylum-seeking children and families at greater risk, such as turning them away at the border</a:t>
            </a:r>
          </a:p>
          <a:p>
            <a:r>
              <a:rPr lang="en-US" sz="2400" dirty="0" smtClean="0"/>
              <a:t>Family detention (pilot family case </a:t>
            </a:r>
            <a:r>
              <a:rPr lang="en-US" sz="2400" dirty="0"/>
              <a:t>management program terminated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Children in family detention: 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Confused—”We’re not criminals”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Increased </a:t>
            </a:r>
            <a:r>
              <a:rPr lang="en-US" sz="2000" dirty="0" smtClean="0">
                <a:solidFill>
                  <a:schemeClr val="tx2"/>
                </a:solidFill>
              </a:rPr>
              <a:t>depression 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Disrupted </a:t>
            </a:r>
            <a:r>
              <a:rPr lang="en-US" sz="2000" dirty="0" smtClean="0">
                <a:solidFill>
                  <a:schemeClr val="tx2"/>
                </a:solidFill>
              </a:rPr>
              <a:t>attachments</a:t>
            </a:r>
            <a:r>
              <a:rPr lang="en-US" sz="2000" dirty="0">
                <a:solidFill>
                  <a:schemeClr val="tx2"/>
                </a:solidFill>
              </a:rPr>
              <a:t>,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   parent-child relationship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81400"/>
            <a:ext cx="3593588" cy="246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72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Refugee Children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38A9-30FB-44C6-A7FD-951D92867CD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Reduced capacity/funding of </a:t>
            </a:r>
            <a:r>
              <a:rPr lang="en-US" dirty="0"/>
              <a:t>refugee resettlement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Trump administration challenging Muslim ban injunction</a:t>
            </a:r>
          </a:p>
          <a:p>
            <a:pPr lvl="0">
              <a:spcBef>
                <a:spcPts val="0"/>
              </a:spcBef>
              <a:defRPr/>
            </a:pPr>
            <a:r>
              <a:rPr lang="en-US" dirty="0" smtClean="0"/>
              <a:t>Southern Poverty Law Center school survey on post-election “Trump </a:t>
            </a:r>
            <a:r>
              <a:rPr lang="en-US" dirty="0"/>
              <a:t>Effect</a:t>
            </a:r>
            <a:r>
              <a:rPr lang="en-US" dirty="0" smtClean="0"/>
              <a:t>”: 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dirty="0" smtClean="0"/>
              <a:t>80 </a:t>
            </a:r>
            <a:r>
              <a:rPr lang="en-US" dirty="0"/>
              <a:t>percent report heightened anxiety among marginalized students, including immigrants, Muslims, African Americans, and LGBT students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Forty percent have heard derogatory comments directed at students of color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7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StyleSet">
  <a:themeElements>
    <a:clrScheme name="powerpoint">
      <a:dk1>
        <a:srgbClr val="FFFFFF"/>
      </a:dk1>
      <a:lt1>
        <a:srgbClr val="560000"/>
      </a:lt1>
      <a:dk2>
        <a:srgbClr val="E6E3D9"/>
      </a:dk2>
      <a:lt2>
        <a:srgbClr val="701400"/>
      </a:lt2>
      <a:accent1>
        <a:srgbClr val="701400"/>
      </a:accent1>
      <a:accent2>
        <a:srgbClr val="9B5338"/>
      </a:accent2>
      <a:accent3>
        <a:srgbClr val="CB9C87"/>
      </a:accent3>
      <a:accent4>
        <a:srgbClr val="D0CAB7"/>
      </a:accent4>
      <a:accent5>
        <a:srgbClr val="E6E3D9"/>
      </a:accent5>
      <a:accent6>
        <a:srgbClr val="FFFFFF"/>
      </a:accent6>
      <a:hlink>
        <a:srgbClr val="701400"/>
      </a:hlink>
      <a:folHlink>
        <a:srgbClr val="56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4713</TotalTime>
  <Words>644</Words>
  <Application>Microsoft Office PowerPoint</Application>
  <PresentationFormat>On-screen Show (4:3)</PresentationFormat>
  <Paragraphs>112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CLASPStyleSet</vt:lpstr>
      <vt:lpstr>PowerPoint Presentation</vt:lpstr>
      <vt:lpstr>How Anti-Immigrant Policies Impact Children’s Mental Health </vt:lpstr>
      <vt:lpstr>Immigration EOs: Key Policy Changes Impacting Children</vt:lpstr>
      <vt:lpstr>Impact on U.S. Citizen Children in Mixed-Status Families</vt:lpstr>
      <vt:lpstr>Fear of immigration enforcement harms a child’s mental health</vt:lpstr>
      <vt:lpstr>Impact on Dreamers and DACAmented Youth</vt:lpstr>
      <vt:lpstr>Impact on Unaccompanied Children</vt:lpstr>
      <vt:lpstr>Impact on Accompanied Children</vt:lpstr>
      <vt:lpstr>Impact on Refugee Children</vt:lpstr>
      <vt:lpstr>Resources Needed</vt:lpstr>
      <vt:lpstr>Examples of Resources 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jrobinson</dc:creator>
  <cp:lastModifiedBy>Anitha Mohan</cp:lastModifiedBy>
  <cp:revision>176</cp:revision>
  <cp:lastPrinted>2017-06-02T21:04:21Z</cp:lastPrinted>
  <dcterms:created xsi:type="dcterms:W3CDTF">2009-09-01T20:03:38Z</dcterms:created>
  <dcterms:modified xsi:type="dcterms:W3CDTF">2017-06-26T13:36:41Z</dcterms:modified>
</cp:coreProperties>
</file>