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2"/>
  </p:notesMasterIdLst>
  <p:sldIdLst>
    <p:sldId id="256" r:id="rId2"/>
    <p:sldId id="257" r:id="rId3"/>
    <p:sldId id="258" r:id="rId4"/>
    <p:sldId id="259" r:id="rId5"/>
    <p:sldId id="260" r:id="rId6"/>
    <p:sldId id="262" r:id="rId7"/>
    <p:sldId id="261" r:id="rId8"/>
    <p:sldId id="263" r:id="rId9"/>
    <p:sldId id="265" r:id="rId10"/>
    <p:sldId id="264"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1728" y="-5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a:pPr>
            <a:r>
              <a:rPr lang="en-US" sz="1600" dirty="0" smtClean="0"/>
              <a:t>Black Males in Special</a:t>
            </a:r>
            <a:r>
              <a:rPr lang="en-US" sz="1600" baseline="0" dirty="0" smtClean="0"/>
              <a:t> Education</a:t>
            </a:r>
            <a:endParaRPr lang="en-US" sz="1600" dirty="0"/>
          </a:p>
        </c:rich>
      </c:tx>
      <c:layout/>
    </c:title>
    <c:plotArea>
      <c:layout/>
      <c:barChart>
        <c:barDir val="col"/>
        <c:grouping val="clustered"/>
        <c:ser>
          <c:idx val="0"/>
          <c:order val="0"/>
          <c:tx>
            <c:strRef>
              <c:f>Sheet1!$A$2</c:f>
              <c:strCache>
                <c:ptCount val="1"/>
                <c:pt idx="0">
                  <c:v>K-12 Population</c:v>
                </c:pt>
              </c:strCache>
            </c:strRef>
          </c:tx>
          <c:dLbls>
            <c:txPr>
              <a:bodyPr/>
              <a:lstStyle/>
              <a:p>
                <a:pPr>
                  <a:defRPr sz="1400"/>
                </a:pPr>
                <a:endParaRPr lang="en-US"/>
              </a:p>
            </c:txPr>
            <c:dLblPos val="inEnd"/>
            <c:showVal val="1"/>
          </c:dLbls>
          <c:cat>
            <c:strRef>
              <c:f>Sheet1!$B$1</c:f>
              <c:strCache>
                <c:ptCount val="1"/>
                <c:pt idx="0">
                  <c:v>Black Males</c:v>
                </c:pt>
              </c:strCache>
            </c:strRef>
          </c:cat>
          <c:val>
            <c:numRef>
              <c:f>Sheet1!$B$2</c:f>
              <c:numCache>
                <c:formatCode>General</c:formatCode>
                <c:ptCount val="1"/>
                <c:pt idx="0">
                  <c:v>8.7100000000000009</c:v>
                </c:pt>
              </c:numCache>
            </c:numRef>
          </c:val>
        </c:ser>
        <c:ser>
          <c:idx val="1"/>
          <c:order val="1"/>
          <c:tx>
            <c:strRef>
              <c:f>Sheet1!$A$3</c:f>
              <c:strCache>
                <c:ptCount val="1"/>
                <c:pt idx="0">
                  <c:v>Mental Retardation</c:v>
                </c:pt>
              </c:strCache>
            </c:strRef>
          </c:tx>
          <c:dLbls>
            <c:txPr>
              <a:bodyPr/>
              <a:lstStyle/>
              <a:p>
                <a:pPr>
                  <a:defRPr sz="1400"/>
                </a:pPr>
                <a:endParaRPr lang="en-US"/>
              </a:p>
            </c:txPr>
            <c:dLblPos val="inEnd"/>
            <c:showVal val="1"/>
          </c:dLbls>
          <c:cat>
            <c:strRef>
              <c:f>Sheet1!$B$1</c:f>
              <c:strCache>
                <c:ptCount val="1"/>
                <c:pt idx="0">
                  <c:v>Black Males</c:v>
                </c:pt>
              </c:strCache>
            </c:strRef>
          </c:cat>
          <c:val>
            <c:numRef>
              <c:f>Sheet1!$B$3</c:f>
              <c:numCache>
                <c:formatCode>General</c:formatCode>
                <c:ptCount val="1"/>
                <c:pt idx="0">
                  <c:v>19.21</c:v>
                </c:pt>
              </c:numCache>
            </c:numRef>
          </c:val>
        </c:ser>
        <c:ser>
          <c:idx val="2"/>
          <c:order val="2"/>
          <c:tx>
            <c:strRef>
              <c:f>Sheet1!$A$4</c:f>
              <c:strCache>
                <c:ptCount val="1"/>
                <c:pt idx="0">
                  <c:v>Emotionally Disturbed</c:v>
                </c:pt>
              </c:strCache>
            </c:strRef>
          </c:tx>
          <c:dLbls>
            <c:txPr>
              <a:bodyPr/>
              <a:lstStyle/>
              <a:p>
                <a:pPr>
                  <a:defRPr sz="1400"/>
                </a:pPr>
                <a:endParaRPr lang="en-US"/>
              </a:p>
            </c:txPr>
            <c:dLblPos val="inEnd"/>
            <c:showVal val="1"/>
          </c:dLbls>
          <c:cat>
            <c:strRef>
              <c:f>Sheet1!$B$1</c:f>
              <c:strCache>
                <c:ptCount val="1"/>
                <c:pt idx="0">
                  <c:v>Black Males</c:v>
                </c:pt>
              </c:strCache>
            </c:strRef>
          </c:cat>
          <c:val>
            <c:numRef>
              <c:f>Sheet1!$B$4</c:f>
              <c:numCache>
                <c:formatCode>General</c:formatCode>
                <c:ptCount val="1"/>
                <c:pt idx="0">
                  <c:v>21.99</c:v>
                </c:pt>
              </c:numCache>
            </c:numRef>
          </c:val>
        </c:ser>
        <c:ser>
          <c:idx val="3"/>
          <c:order val="3"/>
          <c:tx>
            <c:strRef>
              <c:f>Sheet1!$A$5</c:f>
              <c:strCache>
                <c:ptCount val="1"/>
                <c:pt idx="0">
                  <c:v>Specific Learning Disorder</c:v>
                </c:pt>
              </c:strCache>
            </c:strRef>
          </c:tx>
          <c:dLbls>
            <c:txPr>
              <a:bodyPr/>
              <a:lstStyle/>
              <a:p>
                <a:pPr>
                  <a:defRPr sz="1400"/>
                </a:pPr>
                <a:endParaRPr lang="en-US"/>
              </a:p>
            </c:txPr>
            <c:dLblPos val="inEnd"/>
            <c:showVal val="1"/>
          </c:dLbls>
          <c:cat>
            <c:strRef>
              <c:f>Sheet1!$B$1</c:f>
              <c:strCache>
                <c:ptCount val="1"/>
                <c:pt idx="0">
                  <c:v>Black Males</c:v>
                </c:pt>
              </c:strCache>
            </c:strRef>
          </c:cat>
          <c:val>
            <c:numRef>
              <c:f>Sheet1!$B$5</c:f>
              <c:numCache>
                <c:formatCode>General</c:formatCode>
                <c:ptCount val="1"/>
                <c:pt idx="0">
                  <c:v>13.27</c:v>
                </c:pt>
              </c:numCache>
            </c:numRef>
          </c:val>
        </c:ser>
        <c:ser>
          <c:idx val="4"/>
          <c:order val="4"/>
          <c:tx>
            <c:strRef>
              <c:f>Sheet1!$A$6</c:f>
              <c:strCache>
                <c:ptCount val="1"/>
                <c:pt idx="0">
                  <c:v>Developmental Delay</c:v>
                </c:pt>
              </c:strCache>
            </c:strRef>
          </c:tx>
          <c:dLbls>
            <c:txPr>
              <a:bodyPr/>
              <a:lstStyle/>
              <a:p>
                <a:pPr>
                  <a:defRPr sz="1400"/>
                </a:pPr>
                <a:endParaRPr lang="en-US"/>
              </a:p>
            </c:txPr>
            <c:dLblPos val="inEnd"/>
            <c:showVal val="1"/>
          </c:dLbls>
          <c:cat>
            <c:strRef>
              <c:f>Sheet1!$B$1</c:f>
              <c:strCache>
                <c:ptCount val="1"/>
                <c:pt idx="0">
                  <c:v>Black Males</c:v>
                </c:pt>
              </c:strCache>
            </c:strRef>
          </c:cat>
          <c:val>
            <c:numRef>
              <c:f>Sheet1!$B$6</c:f>
              <c:numCache>
                <c:formatCode>General</c:formatCode>
                <c:ptCount val="1"/>
                <c:pt idx="0">
                  <c:v>15.25</c:v>
                </c:pt>
              </c:numCache>
            </c:numRef>
          </c:val>
        </c:ser>
        <c:dLbls>
          <c:showVal val="1"/>
        </c:dLbls>
        <c:axId val="108514688"/>
        <c:axId val="108082304"/>
      </c:barChart>
      <c:catAx>
        <c:axId val="108514688"/>
        <c:scaling>
          <c:orientation val="minMax"/>
        </c:scaling>
        <c:axPos val="b"/>
        <c:tickLblPos val="nextTo"/>
        <c:txPr>
          <a:bodyPr/>
          <a:lstStyle/>
          <a:p>
            <a:pPr>
              <a:defRPr sz="1200"/>
            </a:pPr>
            <a:endParaRPr lang="en-US"/>
          </a:p>
        </c:txPr>
        <c:crossAx val="108082304"/>
        <c:crosses val="autoZero"/>
        <c:auto val="1"/>
        <c:lblAlgn val="ctr"/>
        <c:lblOffset val="100"/>
      </c:catAx>
      <c:valAx>
        <c:axId val="108082304"/>
        <c:scaling>
          <c:orientation val="minMax"/>
        </c:scaling>
        <c:axPos val="l"/>
        <c:title>
          <c:tx>
            <c:rich>
              <a:bodyPr rot="-5400000" vert="horz"/>
              <a:lstStyle/>
              <a:p>
                <a:pPr>
                  <a:defRPr sz="1200"/>
                </a:pPr>
                <a:r>
                  <a:rPr lang="en-US" sz="1200" dirty="0" smtClean="0"/>
                  <a:t>Percent</a:t>
                </a:r>
              </a:p>
            </c:rich>
          </c:tx>
          <c:layout/>
        </c:title>
        <c:numFmt formatCode="General" sourceLinked="1"/>
        <c:tickLblPos val="nextTo"/>
        <c:crossAx val="108514688"/>
        <c:crosses val="autoZero"/>
        <c:crossBetween val="between"/>
      </c:valAx>
    </c:plotArea>
    <c:legend>
      <c:legendPos val="b"/>
      <c:layout>
        <c:manualLayout>
          <c:xMode val="edge"/>
          <c:yMode val="edge"/>
          <c:x val="9.70472440944882E-2"/>
          <c:y val="0.8533535915572481"/>
          <c:w val="0.84678601495567773"/>
          <c:h val="0.13100103686517678"/>
        </c:manualLayout>
      </c:layout>
      <c:txPr>
        <a:bodyPr/>
        <a:lstStyle/>
        <a:p>
          <a:pPr>
            <a:defRPr sz="1000"/>
          </a:pPr>
          <a:endParaRPr lang="en-US"/>
        </a:p>
      </c:txP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600" dirty="0" smtClean="0"/>
              <a:t>Gifted/Talented</a:t>
            </a:r>
            <a:r>
              <a:rPr lang="en-US" sz="1600" baseline="0" dirty="0" smtClean="0"/>
              <a:t> Program Participation, by Race</a:t>
            </a:r>
            <a:endParaRPr lang="en-US" sz="1600" dirty="0"/>
          </a:p>
        </c:rich>
      </c:tx>
      <c:layout/>
    </c:title>
    <c:plotArea>
      <c:layout/>
      <c:barChart>
        <c:barDir val="col"/>
        <c:grouping val="clustered"/>
        <c:ser>
          <c:idx val="0"/>
          <c:order val="0"/>
          <c:tx>
            <c:strRef>
              <c:f>Sheet1!$A$2</c:f>
              <c:strCache>
                <c:ptCount val="1"/>
                <c:pt idx="0">
                  <c:v>K-12 Population</c:v>
                </c:pt>
              </c:strCache>
            </c:strRef>
          </c:tx>
          <c:dLbls>
            <c:txPr>
              <a:bodyPr/>
              <a:lstStyle/>
              <a:p>
                <a:pPr>
                  <a:defRPr sz="1000"/>
                </a:pPr>
                <a:endParaRPr lang="en-US"/>
              </a:p>
            </c:txPr>
            <c:dLblPos val="inEnd"/>
            <c:showVal val="1"/>
          </c:dLbls>
          <c:cat>
            <c:strRef>
              <c:f>Sheet1!$B$1:$C$1</c:f>
              <c:strCache>
                <c:ptCount val="2"/>
                <c:pt idx="0">
                  <c:v>Black Males</c:v>
                </c:pt>
                <c:pt idx="1">
                  <c:v>White Males</c:v>
                </c:pt>
              </c:strCache>
            </c:strRef>
          </c:cat>
          <c:val>
            <c:numRef>
              <c:f>Sheet1!$B$2:$C$2</c:f>
              <c:numCache>
                <c:formatCode>0.00</c:formatCode>
                <c:ptCount val="2"/>
                <c:pt idx="0">
                  <c:v>8.58</c:v>
                </c:pt>
                <c:pt idx="1">
                  <c:v>30.130000000000006</c:v>
                </c:pt>
              </c:numCache>
            </c:numRef>
          </c:val>
        </c:ser>
        <c:ser>
          <c:idx val="1"/>
          <c:order val="1"/>
          <c:tx>
            <c:strRef>
              <c:f>Sheet1!$A$3</c:f>
              <c:strCache>
                <c:ptCount val="1"/>
                <c:pt idx="0">
                  <c:v>Gifted and Talented</c:v>
                </c:pt>
              </c:strCache>
            </c:strRef>
          </c:tx>
          <c:dLbls>
            <c:txPr>
              <a:bodyPr/>
              <a:lstStyle/>
              <a:p>
                <a:pPr>
                  <a:defRPr sz="1000"/>
                </a:pPr>
                <a:endParaRPr lang="en-US"/>
              </a:p>
            </c:txPr>
            <c:dLblPos val="inEnd"/>
            <c:showVal val="1"/>
          </c:dLbls>
          <c:cat>
            <c:strRef>
              <c:f>Sheet1!$B$1:$C$1</c:f>
              <c:strCache>
                <c:ptCount val="2"/>
                <c:pt idx="0">
                  <c:v>Black Males</c:v>
                </c:pt>
                <c:pt idx="1">
                  <c:v>White Males</c:v>
                </c:pt>
              </c:strCache>
            </c:strRef>
          </c:cat>
          <c:val>
            <c:numRef>
              <c:f>Sheet1!$B$3:$C$3</c:f>
              <c:numCache>
                <c:formatCode>0.00</c:formatCode>
                <c:ptCount val="2"/>
                <c:pt idx="0">
                  <c:v>3.8899999999999997</c:v>
                </c:pt>
                <c:pt idx="1">
                  <c:v>34.46</c:v>
                </c:pt>
              </c:numCache>
            </c:numRef>
          </c:val>
        </c:ser>
        <c:dLbls>
          <c:showVal val="1"/>
        </c:dLbls>
        <c:axId val="108085248"/>
        <c:axId val="108086784"/>
      </c:barChart>
      <c:catAx>
        <c:axId val="108085248"/>
        <c:scaling>
          <c:orientation val="minMax"/>
        </c:scaling>
        <c:axPos val="b"/>
        <c:tickLblPos val="nextTo"/>
        <c:txPr>
          <a:bodyPr/>
          <a:lstStyle/>
          <a:p>
            <a:pPr>
              <a:defRPr sz="1200"/>
            </a:pPr>
            <a:endParaRPr lang="en-US"/>
          </a:p>
        </c:txPr>
        <c:crossAx val="108086784"/>
        <c:crosses val="autoZero"/>
        <c:auto val="1"/>
        <c:lblAlgn val="ctr"/>
        <c:lblOffset val="100"/>
      </c:catAx>
      <c:valAx>
        <c:axId val="108086784"/>
        <c:scaling>
          <c:orientation val="minMax"/>
        </c:scaling>
        <c:axPos val="l"/>
        <c:title>
          <c:tx>
            <c:rich>
              <a:bodyPr rot="-5400000" vert="horz"/>
              <a:lstStyle/>
              <a:p>
                <a:pPr>
                  <a:defRPr sz="1200"/>
                </a:pPr>
                <a:r>
                  <a:rPr lang="en-US" sz="1200" dirty="0" smtClean="0"/>
                  <a:t>Percent</a:t>
                </a:r>
                <a:endParaRPr lang="en-US" sz="1200" dirty="0"/>
              </a:p>
            </c:rich>
          </c:tx>
          <c:layout/>
        </c:title>
        <c:numFmt formatCode="0" sourceLinked="0"/>
        <c:tickLblPos val="nextTo"/>
        <c:crossAx val="108085248"/>
        <c:crosses val="autoZero"/>
        <c:crossBetween val="between"/>
      </c:valAx>
    </c:plotArea>
    <c:legend>
      <c:legendPos val="b"/>
      <c:layout/>
      <c:txPr>
        <a:bodyPr/>
        <a:lstStyle/>
        <a:p>
          <a:pPr>
            <a:defRPr sz="1000"/>
          </a:pPr>
          <a:endParaRPr lang="en-US"/>
        </a:p>
      </c:txPr>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dirty="0" smtClean="0"/>
              <a:t>Suspension and Expulsion,</a:t>
            </a:r>
            <a:endParaRPr lang="en-US" sz="1600" baseline="0" dirty="0" smtClean="0"/>
          </a:p>
          <a:p>
            <a:pPr>
              <a:defRPr sz="1600"/>
            </a:pPr>
            <a:r>
              <a:rPr lang="en-US" sz="1600" baseline="0" dirty="0" smtClean="0"/>
              <a:t>by Race</a:t>
            </a:r>
            <a:endParaRPr lang="en-US" sz="1600" dirty="0"/>
          </a:p>
        </c:rich>
      </c:tx>
      <c:layout/>
    </c:title>
    <c:plotArea>
      <c:layout/>
      <c:barChart>
        <c:barDir val="col"/>
        <c:grouping val="clustered"/>
        <c:ser>
          <c:idx val="0"/>
          <c:order val="0"/>
          <c:tx>
            <c:strRef>
              <c:f>Sheet1!$A$2</c:f>
              <c:strCache>
                <c:ptCount val="1"/>
                <c:pt idx="0">
                  <c:v>K-12 Population</c:v>
                </c:pt>
              </c:strCache>
            </c:strRef>
          </c:tx>
          <c:dLbls>
            <c:numFmt formatCode="#,##0.0" sourceLinked="0"/>
            <c:txPr>
              <a:bodyPr/>
              <a:lstStyle/>
              <a:p>
                <a:pPr>
                  <a:defRPr sz="1000"/>
                </a:pPr>
                <a:endParaRPr lang="en-US"/>
              </a:p>
            </c:txPr>
            <c:dLblPos val="inEnd"/>
            <c:showVal val="1"/>
          </c:dLbls>
          <c:cat>
            <c:strRef>
              <c:f>Sheet1!$B$1:$D$1</c:f>
              <c:strCache>
                <c:ptCount val="3"/>
                <c:pt idx="0">
                  <c:v>Black Males</c:v>
                </c:pt>
                <c:pt idx="1">
                  <c:v>White Males</c:v>
                </c:pt>
                <c:pt idx="2">
                  <c:v>Hispanic Males</c:v>
                </c:pt>
              </c:strCache>
            </c:strRef>
          </c:cat>
          <c:val>
            <c:numRef>
              <c:f>Sheet1!$B$2:$D$2</c:f>
              <c:numCache>
                <c:formatCode>General</c:formatCode>
                <c:ptCount val="3"/>
                <c:pt idx="0">
                  <c:v>8.7100000000000009</c:v>
                </c:pt>
                <c:pt idx="1">
                  <c:v>29.09</c:v>
                </c:pt>
                <c:pt idx="2">
                  <c:v>10.46</c:v>
                </c:pt>
              </c:numCache>
            </c:numRef>
          </c:val>
        </c:ser>
        <c:ser>
          <c:idx val="1"/>
          <c:order val="1"/>
          <c:tx>
            <c:strRef>
              <c:f>Sheet1!$A$3</c:f>
              <c:strCache>
                <c:ptCount val="1"/>
                <c:pt idx="0">
                  <c:v>Suspension</c:v>
                </c:pt>
              </c:strCache>
            </c:strRef>
          </c:tx>
          <c:dLbls>
            <c:numFmt formatCode="#,##0.0" sourceLinked="0"/>
            <c:txPr>
              <a:bodyPr/>
              <a:lstStyle/>
              <a:p>
                <a:pPr>
                  <a:defRPr sz="1000"/>
                </a:pPr>
                <a:endParaRPr lang="en-US"/>
              </a:p>
            </c:txPr>
            <c:dLblPos val="inEnd"/>
            <c:showVal val="1"/>
          </c:dLbls>
          <c:cat>
            <c:strRef>
              <c:f>Sheet1!$B$1:$D$1</c:f>
              <c:strCache>
                <c:ptCount val="3"/>
                <c:pt idx="0">
                  <c:v>Black Males</c:v>
                </c:pt>
                <c:pt idx="1">
                  <c:v>White Males</c:v>
                </c:pt>
                <c:pt idx="2">
                  <c:v>Hispanic Males</c:v>
                </c:pt>
              </c:strCache>
            </c:strRef>
          </c:cat>
          <c:val>
            <c:numRef>
              <c:f>Sheet1!$B$3:$D$3</c:f>
              <c:numCache>
                <c:formatCode>General</c:formatCode>
                <c:ptCount val="3"/>
                <c:pt idx="0">
                  <c:v>23.68</c:v>
                </c:pt>
                <c:pt idx="1">
                  <c:v>28.23</c:v>
                </c:pt>
                <c:pt idx="2">
                  <c:v>13.99</c:v>
                </c:pt>
              </c:numCache>
            </c:numRef>
          </c:val>
        </c:ser>
        <c:ser>
          <c:idx val="2"/>
          <c:order val="2"/>
          <c:tx>
            <c:strRef>
              <c:f>Sheet1!$A$4</c:f>
              <c:strCache>
                <c:ptCount val="1"/>
                <c:pt idx="0">
                  <c:v>Expulsion</c:v>
                </c:pt>
              </c:strCache>
            </c:strRef>
          </c:tx>
          <c:dLbls>
            <c:numFmt formatCode="#,##0.0" sourceLinked="0"/>
            <c:txPr>
              <a:bodyPr/>
              <a:lstStyle/>
              <a:p>
                <a:pPr>
                  <a:defRPr sz="1000"/>
                </a:pPr>
                <a:endParaRPr lang="en-US"/>
              </a:p>
            </c:txPr>
            <c:dLblPos val="inEnd"/>
            <c:showVal val="1"/>
          </c:dLbls>
          <c:cat>
            <c:strRef>
              <c:f>Sheet1!$B$1:$D$1</c:f>
              <c:strCache>
                <c:ptCount val="3"/>
                <c:pt idx="0">
                  <c:v>Black Males</c:v>
                </c:pt>
                <c:pt idx="1">
                  <c:v>White Males</c:v>
                </c:pt>
                <c:pt idx="2">
                  <c:v>Hispanic Males</c:v>
                </c:pt>
              </c:strCache>
            </c:strRef>
          </c:cat>
          <c:val>
            <c:numRef>
              <c:f>Sheet1!$B$4:$D$4</c:f>
              <c:numCache>
                <c:formatCode>General</c:formatCode>
                <c:ptCount val="3"/>
                <c:pt idx="0">
                  <c:v>26.7</c:v>
                </c:pt>
                <c:pt idx="1">
                  <c:v>28.25</c:v>
                </c:pt>
                <c:pt idx="2">
                  <c:v>17.3</c:v>
                </c:pt>
              </c:numCache>
            </c:numRef>
          </c:val>
        </c:ser>
        <c:dLbls>
          <c:showVal val="1"/>
        </c:dLbls>
        <c:axId val="108673280"/>
        <c:axId val="108687360"/>
      </c:barChart>
      <c:catAx>
        <c:axId val="108673280"/>
        <c:scaling>
          <c:orientation val="minMax"/>
        </c:scaling>
        <c:axPos val="b"/>
        <c:tickLblPos val="nextTo"/>
        <c:txPr>
          <a:bodyPr/>
          <a:lstStyle/>
          <a:p>
            <a:pPr>
              <a:defRPr sz="1200"/>
            </a:pPr>
            <a:endParaRPr lang="en-US"/>
          </a:p>
        </c:txPr>
        <c:crossAx val="108687360"/>
        <c:crosses val="autoZero"/>
        <c:auto val="1"/>
        <c:lblAlgn val="ctr"/>
        <c:lblOffset val="100"/>
      </c:catAx>
      <c:valAx>
        <c:axId val="108687360"/>
        <c:scaling>
          <c:orientation val="minMax"/>
        </c:scaling>
        <c:axPos val="l"/>
        <c:majorGridlines/>
        <c:title>
          <c:tx>
            <c:rich>
              <a:bodyPr rot="-5400000" vert="horz"/>
              <a:lstStyle/>
              <a:p>
                <a:pPr>
                  <a:defRPr sz="1200"/>
                </a:pPr>
                <a:r>
                  <a:rPr lang="en-US" sz="1200" dirty="0" smtClean="0"/>
                  <a:t>Percent</a:t>
                </a:r>
                <a:endParaRPr lang="en-US" sz="1200" dirty="0"/>
              </a:p>
            </c:rich>
          </c:tx>
          <c:layout/>
        </c:title>
        <c:numFmt formatCode="General" sourceLinked="1"/>
        <c:tickLblPos val="nextTo"/>
        <c:crossAx val="108673280"/>
        <c:crosses val="autoZero"/>
        <c:crossBetween val="between"/>
      </c:valAx>
    </c:plotArea>
    <c:legend>
      <c:legendPos val="b"/>
      <c:layout/>
      <c:txPr>
        <a:bodyPr/>
        <a:lstStyle/>
        <a:p>
          <a:pPr>
            <a:defRPr sz="1000"/>
          </a:pPr>
          <a:endParaRPr lang="en-US"/>
        </a:p>
      </c:txPr>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a:pPr>
            <a:r>
              <a:rPr lang="en-US" sz="1600" dirty="0" smtClean="0"/>
              <a:t>Male</a:t>
            </a:r>
            <a:r>
              <a:rPr lang="en-US" sz="1600" baseline="0" dirty="0" smtClean="0"/>
              <a:t> Students Lacking Basic Reading and Math Skills,</a:t>
            </a:r>
          </a:p>
          <a:p>
            <a:pPr>
              <a:defRPr sz="1600"/>
            </a:pPr>
            <a:r>
              <a:rPr lang="en-US" sz="1600" baseline="0" dirty="0" smtClean="0"/>
              <a:t>by Race</a:t>
            </a:r>
            <a:endParaRPr lang="en-US" sz="1600" dirty="0"/>
          </a:p>
        </c:rich>
      </c:tx>
      <c:layout/>
    </c:title>
    <c:plotArea>
      <c:layout/>
      <c:barChart>
        <c:barDir val="col"/>
        <c:grouping val="clustered"/>
        <c:ser>
          <c:idx val="0"/>
          <c:order val="0"/>
          <c:tx>
            <c:strRef>
              <c:f>Sheet1!$B$1</c:f>
              <c:strCache>
                <c:ptCount val="1"/>
                <c:pt idx="0">
                  <c:v>Black Males</c:v>
                </c:pt>
              </c:strCache>
            </c:strRef>
          </c:tx>
          <c:dLbls>
            <c:txPr>
              <a:bodyPr/>
              <a:lstStyle/>
              <a:p>
                <a:pPr>
                  <a:defRPr sz="1000"/>
                </a:pPr>
                <a:endParaRPr lang="en-US"/>
              </a:p>
            </c:txPr>
            <c:dLblPos val="inEnd"/>
            <c:showVal val="1"/>
          </c:dLbls>
          <c:cat>
            <c:strRef>
              <c:f>Sheet1!$A$2:$A$5</c:f>
              <c:strCache>
                <c:ptCount val="4"/>
                <c:pt idx="0">
                  <c:v>4th Grade Reading</c:v>
                </c:pt>
                <c:pt idx="1">
                  <c:v>4th Grade Math</c:v>
                </c:pt>
                <c:pt idx="2">
                  <c:v>8th Grade Reading</c:v>
                </c:pt>
                <c:pt idx="3">
                  <c:v>8th Grade Math</c:v>
                </c:pt>
              </c:strCache>
            </c:strRef>
          </c:cat>
          <c:val>
            <c:numRef>
              <c:f>Sheet1!$B$2:$B$5</c:f>
              <c:numCache>
                <c:formatCode>General</c:formatCode>
                <c:ptCount val="4"/>
                <c:pt idx="0">
                  <c:v>58</c:v>
                </c:pt>
                <c:pt idx="1">
                  <c:v>38</c:v>
                </c:pt>
                <c:pt idx="2">
                  <c:v>50</c:v>
                </c:pt>
                <c:pt idx="3">
                  <c:v>52</c:v>
                </c:pt>
              </c:numCache>
            </c:numRef>
          </c:val>
        </c:ser>
        <c:ser>
          <c:idx val="1"/>
          <c:order val="1"/>
          <c:tx>
            <c:strRef>
              <c:f>Sheet1!$C$1</c:f>
              <c:strCache>
                <c:ptCount val="1"/>
                <c:pt idx="0">
                  <c:v>White Males</c:v>
                </c:pt>
              </c:strCache>
            </c:strRef>
          </c:tx>
          <c:dLbls>
            <c:txPr>
              <a:bodyPr/>
              <a:lstStyle/>
              <a:p>
                <a:pPr>
                  <a:defRPr sz="1000"/>
                </a:pPr>
                <a:endParaRPr lang="en-US"/>
              </a:p>
            </c:txPr>
            <c:dLblPos val="inEnd"/>
            <c:showVal val="1"/>
          </c:dLbls>
          <c:cat>
            <c:strRef>
              <c:f>Sheet1!$A$2:$A$5</c:f>
              <c:strCache>
                <c:ptCount val="4"/>
                <c:pt idx="0">
                  <c:v>4th Grade Reading</c:v>
                </c:pt>
                <c:pt idx="1">
                  <c:v>4th Grade Math</c:v>
                </c:pt>
                <c:pt idx="2">
                  <c:v>8th Grade Reading</c:v>
                </c:pt>
                <c:pt idx="3">
                  <c:v>8th Grade Math</c:v>
                </c:pt>
              </c:strCache>
            </c:strRef>
          </c:cat>
          <c:val>
            <c:numRef>
              <c:f>Sheet1!$C$2:$C$5</c:f>
              <c:numCache>
                <c:formatCode>General</c:formatCode>
                <c:ptCount val="4"/>
                <c:pt idx="0">
                  <c:v>25</c:v>
                </c:pt>
                <c:pt idx="1">
                  <c:v>9</c:v>
                </c:pt>
                <c:pt idx="2">
                  <c:v>19</c:v>
                </c:pt>
                <c:pt idx="3">
                  <c:v>17</c:v>
                </c:pt>
              </c:numCache>
            </c:numRef>
          </c:val>
        </c:ser>
        <c:ser>
          <c:idx val="2"/>
          <c:order val="2"/>
          <c:tx>
            <c:strRef>
              <c:f>Sheet1!$D$1</c:f>
              <c:strCache>
                <c:ptCount val="1"/>
                <c:pt idx="0">
                  <c:v>Hispanic Males</c:v>
                </c:pt>
              </c:strCache>
            </c:strRef>
          </c:tx>
          <c:dLbls>
            <c:txPr>
              <a:bodyPr/>
              <a:lstStyle/>
              <a:p>
                <a:pPr>
                  <a:defRPr sz="1000"/>
                </a:pPr>
                <a:endParaRPr lang="en-US"/>
              </a:p>
            </c:txPr>
            <c:dLblPos val="inEnd"/>
            <c:showVal val="1"/>
          </c:dLbls>
          <c:cat>
            <c:strRef>
              <c:f>Sheet1!$A$2:$A$5</c:f>
              <c:strCache>
                <c:ptCount val="4"/>
                <c:pt idx="0">
                  <c:v>4th Grade Reading</c:v>
                </c:pt>
                <c:pt idx="1">
                  <c:v>4th Grade Math</c:v>
                </c:pt>
                <c:pt idx="2">
                  <c:v>8th Grade Reading</c:v>
                </c:pt>
                <c:pt idx="3">
                  <c:v>8th Grade Math</c:v>
                </c:pt>
              </c:strCache>
            </c:strRef>
          </c:cat>
          <c:val>
            <c:numRef>
              <c:f>Sheet1!$D$2:$D$5</c:f>
              <c:numCache>
                <c:formatCode>General</c:formatCode>
                <c:ptCount val="4"/>
                <c:pt idx="0">
                  <c:v>54</c:v>
                </c:pt>
                <c:pt idx="1">
                  <c:v>29</c:v>
                </c:pt>
                <c:pt idx="2">
                  <c:v>44</c:v>
                </c:pt>
                <c:pt idx="3">
                  <c:v>41</c:v>
                </c:pt>
              </c:numCache>
            </c:numRef>
          </c:val>
        </c:ser>
        <c:dLbls>
          <c:showVal val="1"/>
        </c:dLbls>
        <c:axId val="110666880"/>
        <c:axId val="110668416"/>
      </c:barChart>
      <c:catAx>
        <c:axId val="110666880"/>
        <c:scaling>
          <c:orientation val="minMax"/>
        </c:scaling>
        <c:axPos val="b"/>
        <c:tickLblPos val="nextTo"/>
        <c:txPr>
          <a:bodyPr/>
          <a:lstStyle/>
          <a:p>
            <a:pPr>
              <a:defRPr sz="1000"/>
            </a:pPr>
            <a:endParaRPr lang="en-US"/>
          </a:p>
        </c:txPr>
        <c:crossAx val="110668416"/>
        <c:crosses val="autoZero"/>
        <c:auto val="1"/>
        <c:lblAlgn val="ctr"/>
        <c:lblOffset val="100"/>
      </c:catAx>
      <c:valAx>
        <c:axId val="110668416"/>
        <c:scaling>
          <c:orientation val="minMax"/>
        </c:scaling>
        <c:axPos val="l"/>
        <c:title>
          <c:tx>
            <c:rich>
              <a:bodyPr rot="-5400000" vert="horz"/>
              <a:lstStyle/>
              <a:p>
                <a:pPr>
                  <a:defRPr sz="1200"/>
                </a:pPr>
                <a:r>
                  <a:rPr lang="en-US" sz="1200" dirty="0" smtClean="0"/>
                  <a:t>Percent</a:t>
                </a:r>
                <a:endParaRPr lang="en-US" sz="1200" dirty="0"/>
              </a:p>
            </c:rich>
          </c:tx>
          <c:layout/>
        </c:title>
        <c:numFmt formatCode="General" sourceLinked="1"/>
        <c:tickLblPos val="nextTo"/>
        <c:txPr>
          <a:bodyPr/>
          <a:lstStyle/>
          <a:p>
            <a:pPr>
              <a:defRPr sz="1000"/>
            </a:pPr>
            <a:endParaRPr lang="en-US"/>
          </a:p>
        </c:txPr>
        <c:crossAx val="110666880"/>
        <c:crosses val="autoZero"/>
        <c:crossBetween val="between"/>
      </c:valAx>
    </c:plotArea>
    <c:legend>
      <c:legendPos val="b"/>
      <c:layout/>
      <c:txPr>
        <a:bodyPr/>
        <a:lstStyle/>
        <a:p>
          <a:pPr>
            <a:defRPr sz="1000"/>
          </a:pPr>
          <a:endParaRPr lang="en-US"/>
        </a:p>
      </c:txPr>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583" b="0" i="0" u="none" strike="noStrike" baseline="0">
                <a:solidFill>
                  <a:srgbClr val="000000"/>
                </a:solidFill>
                <a:latin typeface="Calibri"/>
                <a:ea typeface="Calibri"/>
                <a:cs typeface="Calibri"/>
              </a:defRPr>
            </a:pPr>
            <a:r>
              <a:rPr lang="en-US" sz="1400" b="1" i="0" u="none" strike="noStrike" baseline="0" dirty="0" smtClean="0">
                <a:solidFill>
                  <a:srgbClr val="000000"/>
                </a:solidFill>
                <a:latin typeface="+mn-lt"/>
              </a:rPr>
              <a:t>High </a:t>
            </a:r>
            <a:r>
              <a:rPr lang="en-US" sz="1400" b="1" i="0" u="none" strike="noStrike" baseline="0" dirty="0">
                <a:solidFill>
                  <a:srgbClr val="000000"/>
                </a:solidFill>
                <a:latin typeface="+mn-lt"/>
              </a:rPr>
              <a:t>School Graduation Rate of Black Males in Key </a:t>
            </a:r>
            <a:r>
              <a:rPr lang="en-US" sz="1400" b="1" i="0" u="none" strike="noStrike" baseline="0" dirty="0" smtClean="0">
                <a:solidFill>
                  <a:srgbClr val="000000"/>
                </a:solidFill>
                <a:latin typeface="+mn-lt"/>
              </a:rPr>
              <a:t>Communities, 2005-06 School Year</a:t>
            </a:r>
            <a:endParaRPr lang="en-US" sz="1400" b="1" i="0" u="none" strike="noStrike" baseline="0" dirty="0">
              <a:solidFill>
                <a:srgbClr val="000000"/>
              </a:solidFill>
              <a:latin typeface="+mn-lt"/>
            </a:endParaRPr>
          </a:p>
        </c:rich>
      </c:tx>
      <c:layout>
        <c:manualLayout>
          <c:xMode val="edge"/>
          <c:yMode val="edge"/>
          <c:x val="0.11180555555555557"/>
          <c:y val="0"/>
        </c:manualLayout>
      </c:layout>
    </c:title>
    <c:plotArea>
      <c:layout>
        <c:manualLayout>
          <c:layoutTarget val="inner"/>
          <c:xMode val="edge"/>
          <c:yMode val="edge"/>
          <c:x val="0.228826552930883"/>
          <c:y val="0.1763465214996274"/>
          <c:w val="0.68425282983655522"/>
          <c:h val="0.7098235997885427"/>
        </c:manualLayout>
      </c:layout>
      <c:barChart>
        <c:barDir val="bar"/>
        <c:grouping val="clustered"/>
        <c:ser>
          <c:idx val="0"/>
          <c:order val="0"/>
          <c:tx>
            <c:strRef>
              <c:f>Sheet1!$B$1</c:f>
              <c:strCache>
                <c:ptCount val="1"/>
                <c:pt idx="0">
                  <c:v>Black Male grad rate</c:v>
                </c:pt>
              </c:strCache>
            </c:strRef>
          </c:tx>
          <c:spPr>
            <a:solidFill>
              <a:schemeClr val="accent1"/>
            </a:solidFill>
          </c:spPr>
          <c:dLbls>
            <c:txPr>
              <a:bodyPr/>
              <a:lstStyle/>
              <a:p>
                <a:pPr>
                  <a:defRPr sz="1000"/>
                </a:pPr>
                <a:endParaRPr lang="en-US"/>
              </a:p>
            </c:txPr>
            <c:showVal val="1"/>
          </c:dLbls>
          <c:cat>
            <c:strRef>
              <c:f>Sheet1!$A$2:$A$11</c:f>
              <c:strCache>
                <c:ptCount val="10"/>
                <c:pt idx="0">
                  <c:v>National</c:v>
                </c:pt>
                <c:pt idx="1">
                  <c:v>Atlanta</c:v>
                </c:pt>
                <c:pt idx="2">
                  <c:v>Baltimore City</c:v>
                </c:pt>
                <c:pt idx="3">
                  <c:v>Chicago</c:v>
                </c:pt>
                <c:pt idx="4">
                  <c:v>Cleveland</c:v>
                </c:pt>
                <c:pt idx="5">
                  <c:v>District of Columbia</c:v>
                </c:pt>
                <c:pt idx="6">
                  <c:v>Los Angeles</c:v>
                </c:pt>
                <c:pt idx="7">
                  <c:v>New York</c:v>
                </c:pt>
                <c:pt idx="8">
                  <c:v>Oakland</c:v>
                </c:pt>
                <c:pt idx="9">
                  <c:v>Philadelphia</c:v>
                </c:pt>
              </c:strCache>
            </c:strRef>
          </c:cat>
          <c:val>
            <c:numRef>
              <c:f>Sheet1!$B$2:$B$11</c:f>
              <c:numCache>
                <c:formatCode>General</c:formatCode>
                <c:ptCount val="10"/>
                <c:pt idx="0">
                  <c:v>47</c:v>
                </c:pt>
                <c:pt idx="1">
                  <c:v>34</c:v>
                </c:pt>
                <c:pt idx="2">
                  <c:v>31</c:v>
                </c:pt>
                <c:pt idx="3">
                  <c:v>37</c:v>
                </c:pt>
                <c:pt idx="4">
                  <c:v>34</c:v>
                </c:pt>
                <c:pt idx="5">
                  <c:v>55</c:v>
                </c:pt>
                <c:pt idx="6">
                  <c:v>41</c:v>
                </c:pt>
                <c:pt idx="7">
                  <c:v>32</c:v>
                </c:pt>
                <c:pt idx="8">
                  <c:v>43</c:v>
                </c:pt>
                <c:pt idx="9">
                  <c:v>46</c:v>
                </c:pt>
              </c:numCache>
            </c:numRef>
          </c:val>
        </c:ser>
        <c:dLbls>
          <c:showVal val="1"/>
        </c:dLbls>
        <c:axId val="110574208"/>
        <c:axId val="110584192"/>
      </c:barChart>
      <c:catAx>
        <c:axId val="110574208"/>
        <c:scaling>
          <c:orientation val="minMax"/>
        </c:scaling>
        <c:axPos val="l"/>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10584192"/>
        <c:crosses val="autoZero"/>
        <c:auto val="1"/>
        <c:lblAlgn val="ctr"/>
        <c:lblOffset val="100"/>
      </c:catAx>
      <c:valAx>
        <c:axId val="110584192"/>
        <c:scaling>
          <c:orientation val="minMax"/>
        </c:scaling>
        <c:axPos val="b"/>
        <c:majorGridlines/>
        <c:title>
          <c:tx>
            <c:rich>
              <a:bodyPr/>
              <a:lstStyle/>
              <a:p>
                <a:pPr>
                  <a:defRPr/>
                </a:pPr>
                <a:r>
                  <a:rPr lang="en-US"/>
                  <a:t>Percent</a:t>
                </a:r>
              </a:p>
            </c:rich>
          </c:tx>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10574208"/>
        <c:crosses val="autoZero"/>
        <c:crossBetween val="between"/>
      </c:valAx>
    </c:plotArea>
    <c:plotVisOnly val="1"/>
    <c:dispBlanksAs val="gap"/>
  </c:chart>
  <c:txPr>
    <a:bodyPr/>
    <a:lstStyle/>
    <a:p>
      <a:pPr>
        <a:defRPr sz="1258" b="0" i="0" u="none" strike="noStrike" baseline="0">
          <a:solidFill>
            <a:srgbClr val="000000"/>
          </a:solidFill>
          <a:latin typeface="Calibri"/>
          <a:ea typeface="Calibri"/>
          <a:cs typeface="Calibri"/>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A7C627-74C5-4420-8442-9358BA272FAA}" type="datetimeFigureOut">
              <a:rPr lang="en-US" smtClean="0"/>
              <a:pPr/>
              <a:t>12/1/2011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BA4883-8559-49F9-ABF7-1095CDECEEE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658368" marR="0" lvl="1" indent="-246888" algn="l" defTabSz="914400" rtl="0" eaLnBrk="1" fontAlgn="auto" latinLnBrk="0" hangingPunct="1">
              <a:lnSpc>
                <a:spcPct val="100000"/>
              </a:lnSpc>
              <a:spcBef>
                <a:spcPts val="0"/>
              </a:spcBef>
              <a:spcAft>
                <a:spcPts val="0"/>
              </a:spcAft>
              <a:buClrTx/>
              <a:buSzTx/>
              <a:buFont typeface="Georgia"/>
              <a:buChar char="▫"/>
              <a:tabLst/>
              <a:defRPr/>
            </a:pPr>
            <a:r>
              <a:rPr lang="en-US" dirty="0" smtClean="0"/>
              <a:t>Black students are diagnosed later than white students for legitimate special needs. Early identification is key to successful intervention.</a:t>
            </a:r>
          </a:p>
          <a:p>
            <a:pPr marL="658368" lvl="1" indent="-246888" eaLnBrk="1" fontAlgn="auto" hangingPunct="1">
              <a:spcAft>
                <a:spcPts val="0"/>
              </a:spcAft>
              <a:buFont typeface="Georgia"/>
              <a:buChar char="▫"/>
              <a:defRPr/>
            </a:pPr>
            <a:endParaRPr lang="en-US" dirty="0" smtClean="0"/>
          </a:p>
          <a:p>
            <a:pPr marL="658368" lvl="1" indent="-246888" eaLnBrk="1" fontAlgn="auto" hangingPunct="1">
              <a:spcAft>
                <a:spcPts val="0"/>
              </a:spcAft>
              <a:buFont typeface="Georgia"/>
              <a:buChar char="▫"/>
              <a:defRPr/>
            </a:pPr>
            <a:r>
              <a:rPr lang="en-US" dirty="0" smtClean="0"/>
              <a:t>Definitions of MMR, LD, and ED are ambiguous, leaving a lot of room for subjectivity in assessment.</a:t>
            </a:r>
          </a:p>
          <a:p>
            <a:pPr marL="658368" lvl="1" indent="-246888" eaLnBrk="1" fontAlgn="auto" hangingPunct="1">
              <a:spcAft>
                <a:spcPts val="0"/>
              </a:spcAft>
              <a:buFont typeface="Georgia"/>
              <a:buChar char="▫"/>
              <a:defRPr/>
            </a:pPr>
            <a:r>
              <a:rPr lang="en-US" dirty="0" smtClean="0"/>
              <a:t>Many low-income black students enter school unprepared due to lack of quality child care, and are categorized as LD as a result.</a:t>
            </a:r>
          </a:p>
          <a:p>
            <a:pPr marL="658368" lvl="1" indent="-246888" eaLnBrk="1" fontAlgn="auto" hangingPunct="1">
              <a:spcAft>
                <a:spcPts val="0"/>
              </a:spcAft>
              <a:buFont typeface="Georgia"/>
              <a:buChar char="▫"/>
              <a:defRPr/>
            </a:pPr>
            <a:r>
              <a:rPr lang="en-US" dirty="0" smtClean="0"/>
              <a:t>Black students are more likely to face traumas in family life that result in behavioral issues and are categorized as ED. Black students are less likely to receive regular treatment because of barriers to access.</a:t>
            </a:r>
          </a:p>
          <a:p>
            <a:pPr marL="658368" lvl="1" indent="-246888" eaLnBrk="1" fontAlgn="auto" hangingPunct="1">
              <a:spcAft>
                <a:spcPts val="0"/>
              </a:spcAft>
              <a:buFont typeface="Georgia"/>
              <a:buChar char="▫"/>
              <a:defRPr/>
            </a:pPr>
            <a:r>
              <a:rPr lang="en-US" dirty="0" smtClean="0"/>
              <a:t>Only 10 percent of black boys who enter special education ever return to the mainstream classroom setting (</a:t>
            </a:r>
            <a:r>
              <a:rPr lang="en-US" dirty="0" err="1" smtClean="0"/>
              <a:t>Kunjufu</a:t>
            </a:r>
            <a:r>
              <a:rPr lang="en-US" dirty="0" smtClean="0"/>
              <a:t>, 2005)</a:t>
            </a:r>
          </a:p>
        </p:txBody>
      </p:sp>
      <p:sp>
        <p:nvSpPr>
          <p:cNvPr id="4" name="Slide Number Placeholder 3"/>
          <p:cNvSpPr>
            <a:spLocks noGrp="1"/>
          </p:cNvSpPr>
          <p:nvPr>
            <p:ph type="sldNum" sz="quarter" idx="10"/>
          </p:nvPr>
        </p:nvSpPr>
        <p:spPr/>
        <p:txBody>
          <a:bodyPr/>
          <a:lstStyle/>
          <a:p>
            <a:fld id="{0BBA4883-8559-49F9-ABF7-1095CDECEEE5}"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Zero tolerance policies lead  to harsh penalties for minor infractions. These are most prevalent in urban communities where being “tough on crime” is highly regarded.</a:t>
            </a:r>
          </a:p>
          <a:p>
            <a:endParaRPr lang="en-US" dirty="0"/>
          </a:p>
        </p:txBody>
      </p:sp>
      <p:sp>
        <p:nvSpPr>
          <p:cNvPr id="4" name="Slide Number Placeholder 3"/>
          <p:cNvSpPr>
            <a:spLocks noGrp="1"/>
          </p:cNvSpPr>
          <p:nvPr>
            <p:ph type="sldNum" sz="quarter" idx="10"/>
          </p:nvPr>
        </p:nvSpPr>
        <p:spPr/>
        <p:txBody>
          <a:bodyPr/>
          <a:lstStyle/>
          <a:p>
            <a:fld id="{0BBA4883-8559-49F9-ABF7-1095CDECEEE5}"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1" name="Rounded Rectangle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2" name="Rounded Rectangle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smtClean="0"/>
              <a:t>Click to edit Master title style</a:t>
            </a:r>
            <a:endParaRPr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7" name="Date Placeholder 27"/>
          <p:cNvSpPr>
            <a:spLocks noGrp="1"/>
          </p:cNvSpPr>
          <p:nvPr>
            <p:ph type="dt" sz="half" idx="10"/>
          </p:nvPr>
        </p:nvSpPr>
        <p:spPr>
          <a:xfrm>
            <a:off x="6705600" y="4206875"/>
            <a:ext cx="960438" cy="457200"/>
          </a:xfrm>
        </p:spPr>
        <p:txBody>
          <a:bodyPr/>
          <a:lstStyle>
            <a:lvl1pPr>
              <a:defRPr/>
            </a:lvl1pPr>
          </a:lstStyle>
          <a:p>
            <a:pPr>
              <a:defRPr/>
            </a:pPr>
            <a:fld id="{B265BE0C-680D-455E-B71F-7FACB1789ECE}" type="datetimeFigureOut">
              <a:rPr lang="en-US"/>
              <a:pPr>
                <a:defRPr/>
              </a:pPr>
              <a:t>12/1/2011</a:t>
            </a:fld>
            <a:endParaRPr lang="en-US"/>
          </a:p>
        </p:txBody>
      </p:sp>
      <p:sp>
        <p:nvSpPr>
          <p:cNvPr id="18" name="Footer Placeholder 16"/>
          <p:cNvSpPr>
            <a:spLocks noGrp="1"/>
          </p:cNvSpPr>
          <p:nvPr>
            <p:ph type="ftr" sz="quarter" idx="11"/>
          </p:nvPr>
        </p:nvSpPr>
        <p:spPr>
          <a:xfrm>
            <a:off x="5410200" y="4205288"/>
            <a:ext cx="1295400" cy="457200"/>
          </a:xfrm>
        </p:spPr>
        <p:txBody>
          <a:bodyPr/>
          <a:lstStyle>
            <a:lvl1pPr>
              <a:defRPr/>
            </a:lvl1pPr>
          </a:lstStyle>
          <a:p>
            <a:pPr>
              <a:defRPr/>
            </a:pPr>
            <a:endParaRPr lang="en-US"/>
          </a:p>
        </p:txBody>
      </p:sp>
      <p:sp>
        <p:nvSpPr>
          <p:cNvPr id="19" name="Slide Number Placeholder 28"/>
          <p:cNvSpPr>
            <a:spLocks noGrp="1"/>
          </p:cNvSpPr>
          <p:nvPr>
            <p:ph type="sldNum" sz="quarter" idx="12"/>
          </p:nvPr>
        </p:nvSpPr>
        <p:spPr>
          <a:xfrm>
            <a:off x="8320088" y="1588"/>
            <a:ext cx="747712" cy="365125"/>
          </a:xfrm>
        </p:spPr>
        <p:txBody>
          <a:bodyPr/>
          <a:lstStyle>
            <a:lvl1pPr algn="r">
              <a:defRPr sz="1800">
                <a:solidFill>
                  <a:schemeClr val="bg1"/>
                </a:solidFill>
              </a:defRPr>
            </a:lvl1pPr>
          </a:lstStyle>
          <a:p>
            <a:pPr>
              <a:defRPr/>
            </a:pPr>
            <a:fld id="{A27C62BC-A830-419D-B1DB-2C774978A28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E3A54B6-4460-4D3C-A483-400DC0909153}" type="datetimeFigureOut">
              <a:rPr lang="en-US"/>
              <a:pPr>
                <a:defRPr/>
              </a:pPr>
              <a:t>12/1/2011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C10222F-604C-45F7-9771-05D19F27140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E77A184-A7AB-4374-9D3E-C5C6E9DAAB7D}" type="datetimeFigureOut">
              <a:rPr lang="en-US"/>
              <a:pPr>
                <a:defRPr/>
              </a:pPr>
              <a:t>12/1/2011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05EC4DA-0322-4869-A33F-C3421924F78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E92CFE9-EAAF-441D-AB5A-6D802D69B008}" type="datetimeFigureOut">
              <a:rPr lang="en-US"/>
              <a:pPr>
                <a:defRPr/>
              </a:pPr>
              <a:t>12/1/2011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D6ED7F3-708B-4E0C-A5DC-7048FBDE154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0535C272-5A26-47D4-B420-1266811CF050}" type="datetimeFigureOut">
              <a:rPr lang="en-US"/>
              <a:pPr>
                <a:defRPr/>
              </a:pPr>
              <a:t>12/1/2011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82E94A0-32A5-49E8-BC0F-28613A8DF9F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A4C880B3-0879-469D-B631-241B3F685244}" type="datetimeFigureOut">
              <a:rPr lang="en-US"/>
              <a:pPr>
                <a:defRPr/>
              </a:pPr>
              <a:t>12/1/2011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0694714E-40D3-4622-88B0-A4726E608A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5"/>
          <p:cNvSpPr>
            <a:spLocks noGrp="1"/>
          </p:cNvSpPr>
          <p:nvPr>
            <p:ph type="dt" sz="half" idx="10"/>
          </p:nvPr>
        </p:nvSpPr>
        <p:spPr/>
        <p:txBody>
          <a:bodyPr rtlCol="0"/>
          <a:lstStyle>
            <a:lvl1pPr>
              <a:defRPr/>
            </a:lvl1pPr>
          </a:lstStyle>
          <a:p>
            <a:pPr>
              <a:defRPr/>
            </a:pPr>
            <a:fld id="{0E51F6A1-BD9F-4235-8E40-E436F39F8B37}" type="datetimeFigureOut">
              <a:rPr lang="en-US"/>
              <a:pPr>
                <a:defRPr/>
              </a:pPr>
              <a:t>12/1/2011</a:t>
            </a:fld>
            <a:endParaRPr lang="en-US"/>
          </a:p>
        </p:txBody>
      </p:sp>
      <p:sp>
        <p:nvSpPr>
          <p:cNvPr id="8" name="Slide Number Placeholder 26"/>
          <p:cNvSpPr>
            <a:spLocks noGrp="1"/>
          </p:cNvSpPr>
          <p:nvPr>
            <p:ph type="sldNum" sz="quarter" idx="11"/>
          </p:nvPr>
        </p:nvSpPr>
        <p:spPr/>
        <p:txBody>
          <a:bodyPr rtlCol="0"/>
          <a:lstStyle>
            <a:lvl1pPr>
              <a:defRPr/>
            </a:lvl1pPr>
          </a:lstStyle>
          <a:p>
            <a:pPr>
              <a:defRPr/>
            </a:pPr>
            <a:fld id="{7C9666EF-E022-4F27-97F7-62EA1FFF99C4}" type="slidenum">
              <a:rPr lang="en-US"/>
              <a:pPr>
                <a:defRPr/>
              </a:pPr>
              <a:t>‹#›</a:t>
            </a:fld>
            <a:endParaRPr lang="en-US"/>
          </a:p>
        </p:txBody>
      </p:sp>
      <p:sp>
        <p:nvSpPr>
          <p:cNvPr id="9" name="Footer Placeholder 2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fld id="{C5F97EA9-56C0-4FC1-A770-1C11A55B6F17}" type="datetimeFigureOut">
              <a:rPr lang="en-US"/>
              <a:pPr>
                <a:defRPr/>
              </a:pPr>
              <a:t>12/1/2011</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5A0603A3-E940-4ECA-AFAA-9484F3F4335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30E1F8B2-F679-46ED-8F7E-736A98FE641A}" type="datetimeFigureOut">
              <a:rPr lang="en-US"/>
              <a:pPr>
                <a:defRPr/>
              </a:pPr>
              <a:t>12/1/2011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F2CC89A3-127A-4AB4-9F22-EF0CBA288BF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8EB51C1-9AE3-4974-859D-4C916E755ED8}" type="datetimeFigureOut">
              <a:rPr lang="en-US"/>
              <a:pPr>
                <a:defRPr/>
              </a:pPr>
              <a:t>12/1/2011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1D0B8043-A5DA-413C-AE0E-82197505F46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23A4EC0F-291B-4F21-9391-CD2BC380B05F}" type="datetimeFigureOut">
              <a:rPr lang="en-US"/>
              <a:pPr>
                <a:defRPr/>
              </a:pPr>
              <a:t>12/1/2011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D386DA49-3146-4D94-BE47-1ED684B6AB7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39" name="Title Placeholder 21"/>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Text Placeholder 12"/>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chemeClr val="accent2"/>
                </a:solidFill>
                <a:latin typeface="+mn-lt"/>
              </a:defRPr>
            </a:lvl1pPr>
          </a:lstStyle>
          <a:p>
            <a:pPr>
              <a:defRPr/>
            </a:pPr>
            <a:fld id="{E77BA304-C8D9-4513-B041-A814701CEC49}" type="datetimeFigureOut">
              <a:rPr lang="en-US"/>
              <a:pPr>
                <a:defRPr/>
              </a:pPr>
              <a:t>12/1/2011</a:t>
            </a:fld>
            <a:endParaRPr lang="en-US"/>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chemeClr val="accent2"/>
                </a:solidFill>
                <a:latin typeface="+mn-lt"/>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a:solidFill>
                  <a:srgbClr val="FFFFFF"/>
                </a:solidFill>
                <a:latin typeface="+mn-lt"/>
              </a:defRPr>
            </a:lvl1pPr>
          </a:lstStyle>
          <a:p>
            <a:pPr>
              <a:defRPr/>
            </a:pPr>
            <a:fld id="{5E3D318E-4A2A-4ECA-956D-B65B61D210B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13" r:id="rId1"/>
    <p:sldLayoutId id="2147483905" r:id="rId2"/>
    <p:sldLayoutId id="2147483906" r:id="rId3"/>
    <p:sldLayoutId id="2147483907" r:id="rId4"/>
    <p:sldLayoutId id="2147483914" r:id="rId5"/>
    <p:sldLayoutId id="2147483915" r:id="rId6"/>
    <p:sldLayoutId id="2147483908" r:id="rId7"/>
    <p:sldLayoutId id="2147483909" r:id="rId8"/>
    <p:sldLayoutId id="2147483910" r:id="rId9"/>
    <p:sldLayoutId id="2147483911" r:id="rId10"/>
    <p:sldLayoutId id="2147483912"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tsoiafatt@clasp.org"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57200" y="2401888"/>
            <a:ext cx="8458200" cy="1470025"/>
          </a:xfrm>
        </p:spPr>
        <p:txBody>
          <a:bodyPr/>
          <a:lstStyle/>
          <a:p>
            <a:pPr algn="ctr" eaLnBrk="1" hangingPunct="1"/>
            <a:r>
              <a:rPr lang="en-US" dirty="0" smtClean="0"/>
              <a:t>K-12 Education and the Plight of Black Boys</a:t>
            </a:r>
          </a:p>
        </p:txBody>
      </p:sp>
      <p:sp>
        <p:nvSpPr>
          <p:cNvPr id="3" name="Subtitle 2"/>
          <p:cNvSpPr>
            <a:spLocks noGrp="1"/>
          </p:cNvSpPr>
          <p:nvPr>
            <p:ph type="subTitle" idx="1"/>
          </p:nvPr>
        </p:nvSpPr>
        <p:spPr>
          <a:xfrm>
            <a:off x="722313" y="3684588"/>
            <a:ext cx="7772400" cy="2182812"/>
          </a:xfrm>
        </p:spPr>
        <p:txBody>
          <a:bodyPr>
            <a:normAutofit fontScale="70000" lnSpcReduction="20000"/>
          </a:bodyPr>
          <a:lstStyle/>
          <a:p>
            <a:pPr eaLnBrk="1" fontAlgn="auto" hangingPunct="1">
              <a:spcAft>
                <a:spcPts val="0"/>
              </a:spcAft>
              <a:buClr>
                <a:schemeClr val="accent3"/>
              </a:buClr>
              <a:buFont typeface="Georgia"/>
              <a:buNone/>
              <a:defRPr/>
            </a:pPr>
            <a:endParaRPr lang="en-US" dirty="0" smtClean="0"/>
          </a:p>
          <a:p>
            <a:pPr eaLnBrk="1" fontAlgn="auto" hangingPunct="1">
              <a:spcAft>
                <a:spcPts val="0"/>
              </a:spcAft>
              <a:buClr>
                <a:schemeClr val="accent3"/>
              </a:buClr>
              <a:buFont typeface="Georgia"/>
              <a:buNone/>
              <a:defRPr/>
            </a:pPr>
            <a:r>
              <a:rPr lang="en-US" sz="1700" dirty="0" smtClean="0"/>
              <a:t>Presented by Rhonda Tsoi-A-Fatt</a:t>
            </a:r>
          </a:p>
          <a:p>
            <a:pPr eaLnBrk="1" fontAlgn="auto" hangingPunct="1">
              <a:spcAft>
                <a:spcPts val="0"/>
              </a:spcAft>
              <a:buClr>
                <a:schemeClr val="accent3"/>
              </a:buClr>
              <a:buFont typeface="Georgia"/>
              <a:buNone/>
              <a:defRPr/>
            </a:pPr>
            <a:r>
              <a:rPr lang="en-US" sz="1700" dirty="0" smtClean="0"/>
              <a:t>Senior Policy Analyst</a:t>
            </a:r>
          </a:p>
          <a:p>
            <a:pPr eaLnBrk="1" fontAlgn="auto" hangingPunct="1">
              <a:spcAft>
                <a:spcPts val="0"/>
              </a:spcAft>
              <a:buClr>
                <a:schemeClr val="accent3"/>
              </a:buClr>
              <a:buFont typeface="Georgia"/>
              <a:buNone/>
              <a:defRPr/>
            </a:pPr>
            <a:r>
              <a:rPr lang="en-US" sz="1700" dirty="0" smtClean="0"/>
              <a:t>Center for Law and Social Policy</a:t>
            </a:r>
          </a:p>
          <a:p>
            <a:pPr eaLnBrk="1" fontAlgn="auto" hangingPunct="1">
              <a:spcAft>
                <a:spcPts val="0"/>
              </a:spcAft>
              <a:buClr>
                <a:schemeClr val="accent3"/>
              </a:buClr>
              <a:buFont typeface="Georgia"/>
              <a:buNone/>
              <a:defRPr/>
            </a:pPr>
            <a:endParaRPr lang="en-US" sz="1700" dirty="0" smtClean="0"/>
          </a:p>
          <a:p>
            <a:pPr eaLnBrk="1" fontAlgn="auto" hangingPunct="1">
              <a:spcAft>
                <a:spcPts val="0"/>
              </a:spcAft>
              <a:buClr>
                <a:schemeClr val="accent3"/>
              </a:buClr>
              <a:buFont typeface="Georgia"/>
              <a:buNone/>
              <a:defRPr/>
            </a:pPr>
            <a:endParaRPr lang="en-US" dirty="0" smtClean="0"/>
          </a:p>
          <a:p>
            <a:pPr eaLnBrk="1" fontAlgn="auto" hangingPunct="1">
              <a:spcAft>
                <a:spcPts val="0"/>
              </a:spcAft>
              <a:buClr>
                <a:schemeClr val="accent3"/>
              </a:buClr>
              <a:buFont typeface="Georgia"/>
              <a:buNone/>
              <a:defRPr/>
            </a:pPr>
            <a:endParaRPr lang="en-US" dirty="0" smtClean="0"/>
          </a:p>
          <a:p>
            <a:pPr algn="ctr" eaLnBrk="1" fontAlgn="auto" hangingPunct="1">
              <a:spcAft>
                <a:spcPts val="0"/>
              </a:spcAft>
              <a:buClr>
                <a:schemeClr val="accent3"/>
              </a:buClr>
              <a:buFont typeface="Georgia"/>
              <a:buNone/>
              <a:defRPr/>
            </a:pPr>
            <a:r>
              <a:rPr lang="en-US" sz="1500" dirty="0" smtClean="0">
                <a:solidFill>
                  <a:schemeClr val="accent1">
                    <a:lumMod val="60000"/>
                    <a:lumOff val="40000"/>
                  </a:schemeClr>
                </a:solidFill>
              </a:rPr>
              <a:t>National Legal Aid &amp; Defender Association</a:t>
            </a:r>
          </a:p>
          <a:p>
            <a:pPr algn="ctr" eaLnBrk="1" fontAlgn="auto" hangingPunct="1">
              <a:spcAft>
                <a:spcPts val="0"/>
              </a:spcAft>
              <a:buClr>
                <a:schemeClr val="accent3"/>
              </a:buClr>
              <a:buFont typeface="Georgia"/>
              <a:buNone/>
              <a:defRPr/>
            </a:pPr>
            <a:r>
              <a:rPr lang="en-US" sz="1500" dirty="0" smtClean="0">
                <a:solidFill>
                  <a:schemeClr val="accent1">
                    <a:lumMod val="60000"/>
                    <a:lumOff val="40000"/>
                  </a:schemeClr>
                </a:solidFill>
              </a:rPr>
              <a:t>Litigators and Advocacy Directors Conference</a:t>
            </a:r>
          </a:p>
          <a:p>
            <a:pPr algn="ctr" eaLnBrk="1" fontAlgn="auto" hangingPunct="1">
              <a:spcAft>
                <a:spcPts val="0"/>
              </a:spcAft>
              <a:buClr>
                <a:schemeClr val="accent3"/>
              </a:buClr>
              <a:buFont typeface="Georgia"/>
              <a:buNone/>
              <a:defRPr/>
            </a:pPr>
            <a:r>
              <a:rPr lang="en-US" sz="1500" dirty="0" smtClean="0">
                <a:solidFill>
                  <a:schemeClr val="accent1">
                    <a:lumMod val="60000"/>
                    <a:lumOff val="40000"/>
                  </a:schemeClr>
                </a:solidFill>
              </a:rPr>
              <a:t>July 2010</a:t>
            </a:r>
            <a:endParaRPr lang="en-US" sz="1500" dirty="0">
              <a:solidFill>
                <a:schemeClr val="accent1">
                  <a:lumMod val="60000"/>
                  <a:lumOff val="40000"/>
                </a:schemeClr>
              </a:solidFill>
            </a:endParaRPr>
          </a:p>
        </p:txBody>
      </p:sp>
      <p:pic>
        <p:nvPicPr>
          <p:cNvPr id="5124" name="Picture 3" descr="primary_logo.jpg"/>
          <p:cNvPicPr>
            <a:picLocks noChangeAspect="1"/>
          </p:cNvPicPr>
          <p:nvPr/>
        </p:nvPicPr>
        <p:blipFill>
          <a:blip r:embed="rId2" cstate="print"/>
          <a:srcRect/>
          <a:stretch>
            <a:fillRect/>
          </a:stretch>
        </p:blipFill>
        <p:spPr bwMode="auto">
          <a:xfrm>
            <a:off x="7391400" y="5943600"/>
            <a:ext cx="1484313" cy="757238"/>
          </a:xfrm>
          <a:prstGeom prst="rect">
            <a:avLst/>
          </a:prstGeom>
          <a:noFill/>
          <a:ln w="9525">
            <a:noFill/>
            <a:miter lim="800000"/>
            <a:headEnd/>
            <a:tailEnd/>
          </a:ln>
        </p:spPr>
      </p:pic>
      <p:sp>
        <p:nvSpPr>
          <p:cNvPr id="5" name="TextBox 4"/>
          <p:cNvSpPr txBox="1"/>
          <p:nvPr/>
        </p:nvSpPr>
        <p:spPr>
          <a:xfrm>
            <a:off x="533400" y="5934670"/>
            <a:ext cx="6172200" cy="984885"/>
          </a:xfrm>
          <a:prstGeom prst="rect">
            <a:avLst/>
          </a:prstGeom>
          <a:noFill/>
        </p:spPr>
        <p:txBody>
          <a:bodyPr wrap="square" rtlCol="0">
            <a:spAutoFit/>
          </a:bodyPr>
          <a:lstStyle/>
          <a:p>
            <a:r>
              <a:rPr lang="en-US" sz="1000" dirty="0" smtClean="0"/>
              <a:t>Contact Info: </a:t>
            </a:r>
          </a:p>
          <a:p>
            <a:r>
              <a:rPr lang="en-US" sz="1000" dirty="0" smtClean="0"/>
              <a:t>Website – www.clasp.org</a:t>
            </a:r>
          </a:p>
          <a:p>
            <a:r>
              <a:rPr lang="en-US" sz="1000" dirty="0" smtClean="0"/>
              <a:t>Email - </a:t>
            </a:r>
            <a:r>
              <a:rPr lang="en-US" sz="1000" dirty="0" smtClean="0">
                <a:hlinkClick r:id="rId3"/>
              </a:rPr>
              <a:t>rtsoiafatt@clasp.org</a:t>
            </a:r>
            <a:endParaRPr lang="en-US" sz="1000" dirty="0" smtClean="0"/>
          </a:p>
          <a:p>
            <a:r>
              <a:rPr lang="en-US" sz="1000" dirty="0" smtClean="0"/>
              <a:t>Telephone – (202) 906-8014</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lstStyle/>
          <a:p>
            <a:r>
              <a:rPr lang="en-US" dirty="0" smtClean="0"/>
              <a:t>What Can You Do?</a:t>
            </a:r>
            <a:endParaRPr lang="en-US" dirty="0"/>
          </a:p>
        </p:txBody>
      </p:sp>
      <p:sp>
        <p:nvSpPr>
          <p:cNvPr id="3" name="Content Placeholder 2"/>
          <p:cNvSpPr>
            <a:spLocks noGrp="1"/>
          </p:cNvSpPr>
          <p:nvPr>
            <p:ph sz="half" idx="1"/>
          </p:nvPr>
        </p:nvSpPr>
        <p:spPr>
          <a:xfrm>
            <a:off x="457200" y="1676400"/>
            <a:ext cx="4038600" cy="5098987"/>
          </a:xfrm>
        </p:spPr>
        <p:txBody>
          <a:bodyPr/>
          <a:lstStyle/>
          <a:p>
            <a:r>
              <a:rPr lang="en-US" dirty="0" smtClean="0"/>
              <a:t>To Help Individual Parents &amp; Students</a:t>
            </a:r>
          </a:p>
          <a:p>
            <a:pPr lvl="1"/>
            <a:r>
              <a:rPr lang="en-US" sz="1300" dirty="0" smtClean="0"/>
              <a:t>Assist in navigation of the special education process to ensure proper assessment, appropriate placement, regular revisiting of case, etc.</a:t>
            </a:r>
          </a:p>
          <a:p>
            <a:pPr lvl="1"/>
            <a:r>
              <a:rPr lang="en-US" sz="1300" dirty="0" smtClean="0"/>
              <a:t>Assist in advocating for gifted/talented placement and supports based on the student’s academic achievements</a:t>
            </a:r>
          </a:p>
          <a:p>
            <a:pPr lvl="1"/>
            <a:r>
              <a:rPr lang="en-US" sz="1300" dirty="0" smtClean="0"/>
              <a:t>Assist in having school expulsions evaluated and overturned</a:t>
            </a:r>
          </a:p>
          <a:p>
            <a:pPr lvl="1"/>
            <a:r>
              <a:rPr lang="en-US" sz="1300" dirty="0" smtClean="0"/>
              <a:t>Assist in actually receiving the services that they are legally entitled to – supplemental services and school choice</a:t>
            </a:r>
          </a:p>
          <a:p>
            <a:pPr lvl="1"/>
            <a:r>
              <a:rPr lang="en-US" sz="1300" dirty="0" smtClean="0"/>
              <a:t>Assist dropouts up to age 21 in getting back into an appropriate educational setting that is operated or funded by the school district</a:t>
            </a:r>
          </a:p>
          <a:p>
            <a:pPr lvl="1"/>
            <a:r>
              <a:rPr lang="en-US" sz="1300" dirty="0" smtClean="0"/>
              <a:t>Educate parents on the particulars of the IEP process</a:t>
            </a:r>
          </a:p>
          <a:p>
            <a:pPr lvl="1"/>
            <a:endParaRPr lang="en-US" dirty="0"/>
          </a:p>
        </p:txBody>
      </p:sp>
      <p:sp>
        <p:nvSpPr>
          <p:cNvPr id="4" name="Content Placeholder 3"/>
          <p:cNvSpPr>
            <a:spLocks noGrp="1"/>
          </p:cNvSpPr>
          <p:nvPr>
            <p:ph sz="half" idx="2"/>
          </p:nvPr>
        </p:nvSpPr>
        <p:spPr>
          <a:xfrm>
            <a:off x="4648200" y="1676400"/>
            <a:ext cx="4038600" cy="5098987"/>
          </a:xfrm>
        </p:spPr>
        <p:txBody>
          <a:bodyPr/>
          <a:lstStyle/>
          <a:p>
            <a:r>
              <a:rPr lang="en-US" dirty="0" smtClean="0"/>
              <a:t>To Make Districts Accountable to All Parents and Students</a:t>
            </a:r>
          </a:p>
          <a:p>
            <a:pPr lvl="1"/>
            <a:r>
              <a:rPr lang="en-US" sz="1300" dirty="0" smtClean="0"/>
              <a:t>Examine and publicize local district trends for black male student services and outcomes to make the case for closing gaps and reducing disparities</a:t>
            </a:r>
          </a:p>
          <a:p>
            <a:pPr lvl="1"/>
            <a:r>
              <a:rPr lang="en-US" sz="1300" dirty="0" smtClean="0"/>
              <a:t>Demand a specific, written set of criteria and a uniform assessment process for placement in special education and gifted/talented programs</a:t>
            </a:r>
          </a:p>
          <a:p>
            <a:pPr lvl="1"/>
            <a:r>
              <a:rPr lang="en-US" sz="1300" dirty="0" smtClean="0"/>
              <a:t>Advocate for the revamping of zero tolerance policies that harm student achievement and lead to dropout</a:t>
            </a:r>
          </a:p>
          <a:p>
            <a:pPr lvl="1"/>
            <a:r>
              <a:rPr lang="en-US" sz="1300" dirty="0" smtClean="0"/>
              <a:t>Push for supplemental education services to be more accessible to families by providing service options within their communities</a:t>
            </a:r>
          </a:p>
          <a:p>
            <a:pPr lvl="1"/>
            <a:r>
              <a:rPr lang="en-US" sz="1300" dirty="0" smtClean="0"/>
              <a:t>Ensure that school choice options are made available for all students in failing schools, and that parents are aware of the options</a:t>
            </a:r>
          </a:p>
          <a:p>
            <a:pPr lvl="1"/>
            <a:r>
              <a:rPr lang="en-US" sz="1300" dirty="0" smtClean="0"/>
              <a:t>Target dropout recovery as a key component that is missing and should be added to school and district activities</a:t>
            </a:r>
          </a:p>
          <a:p>
            <a:pPr lvl="1"/>
            <a:endParaRPr lang="en-US" sz="13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eaLnBrk="1" hangingPunct="1"/>
            <a:r>
              <a:rPr lang="en-US" sz="3200" dirty="0" smtClean="0"/>
              <a:t>Black male students are largely being failed by the K-12 public education system.</a:t>
            </a:r>
          </a:p>
        </p:txBody>
      </p:sp>
      <p:sp>
        <p:nvSpPr>
          <p:cNvPr id="6147" name="Content Placeholder 2"/>
          <p:cNvSpPr>
            <a:spLocks noGrp="1"/>
          </p:cNvSpPr>
          <p:nvPr>
            <p:ph idx="1"/>
          </p:nvPr>
        </p:nvSpPr>
        <p:spPr/>
        <p:txBody>
          <a:bodyPr/>
          <a:lstStyle/>
          <a:p>
            <a:pPr eaLnBrk="1" hangingPunct="1"/>
            <a:endParaRPr lang="en-US" dirty="0" smtClean="0"/>
          </a:p>
          <a:p>
            <a:pPr eaLnBrk="1" hangingPunct="1">
              <a:buNone/>
            </a:pPr>
            <a:r>
              <a:rPr lang="en-US" dirty="0" smtClean="0"/>
              <a:t>Six Ways the Failure is Demonstrated:</a:t>
            </a:r>
          </a:p>
          <a:p>
            <a:pPr eaLnBrk="1" hangingPunct="1">
              <a:buNone/>
            </a:pPr>
            <a:endParaRPr lang="en-US" dirty="0" smtClean="0"/>
          </a:p>
          <a:p>
            <a:pPr eaLnBrk="1" hangingPunct="1"/>
            <a:r>
              <a:rPr lang="en-US" dirty="0" smtClean="0"/>
              <a:t>Special Education</a:t>
            </a:r>
          </a:p>
          <a:p>
            <a:pPr eaLnBrk="1" hangingPunct="1"/>
            <a:r>
              <a:rPr lang="en-US" dirty="0" smtClean="0"/>
              <a:t>Gifted/Talented Programs</a:t>
            </a:r>
          </a:p>
          <a:p>
            <a:pPr eaLnBrk="1" hangingPunct="1"/>
            <a:r>
              <a:rPr lang="en-US" dirty="0" smtClean="0"/>
              <a:t>Behavior Policies</a:t>
            </a:r>
          </a:p>
          <a:p>
            <a:pPr eaLnBrk="1" hangingPunct="1"/>
            <a:r>
              <a:rPr lang="en-US" dirty="0" smtClean="0"/>
              <a:t>Achievement Rates</a:t>
            </a:r>
          </a:p>
          <a:p>
            <a:pPr eaLnBrk="1" hangingPunct="1"/>
            <a:r>
              <a:rPr lang="en-US" dirty="0" smtClean="0"/>
              <a:t>Graduation Rates</a:t>
            </a:r>
          </a:p>
          <a:p>
            <a:pPr eaLnBrk="1" hangingPunct="1"/>
            <a:r>
              <a:rPr lang="en-US" dirty="0" smtClean="0"/>
              <a:t>College Readiness Rates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457200" y="762000"/>
            <a:ext cx="8229600" cy="1066800"/>
          </a:xfrm>
        </p:spPr>
        <p:txBody>
          <a:bodyPr/>
          <a:lstStyle/>
          <a:p>
            <a:pPr eaLnBrk="1" hangingPunct="1"/>
            <a:r>
              <a:rPr lang="en-US" dirty="0" smtClean="0"/>
              <a:t>SPECIAL EDUCATION</a:t>
            </a:r>
          </a:p>
        </p:txBody>
      </p:sp>
      <p:sp>
        <p:nvSpPr>
          <p:cNvPr id="5" name="Content Placeholder 4"/>
          <p:cNvSpPr>
            <a:spLocks noGrp="1"/>
          </p:cNvSpPr>
          <p:nvPr>
            <p:ph sz="half" idx="1"/>
          </p:nvPr>
        </p:nvSpPr>
        <p:spPr>
          <a:xfrm>
            <a:off x="457200" y="1828800"/>
            <a:ext cx="4038600" cy="4946650"/>
          </a:xfrm>
        </p:spPr>
        <p:txBody>
          <a:bodyPr>
            <a:normAutofit fontScale="47500" lnSpcReduction="20000"/>
          </a:bodyPr>
          <a:lstStyle/>
          <a:p>
            <a:pPr marL="365760" indent="-256032" eaLnBrk="1" fontAlgn="auto" hangingPunct="1">
              <a:spcAft>
                <a:spcPts val="0"/>
              </a:spcAft>
              <a:buClr>
                <a:schemeClr val="accent3"/>
              </a:buClr>
              <a:buFont typeface="Georgia"/>
              <a:buChar char="•"/>
              <a:defRPr/>
            </a:pPr>
            <a:r>
              <a:rPr lang="en-US" sz="3400" dirty="0" smtClean="0"/>
              <a:t>Black students are over-represented in all areas of special education.</a:t>
            </a:r>
          </a:p>
          <a:p>
            <a:pPr marL="365760" indent="-256032" eaLnBrk="1" fontAlgn="auto" hangingPunct="1">
              <a:spcAft>
                <a:spcPts val="0"/>
              </a:spcAft>
              <a:buClr>
                <a:schemeClr val="accent3"/>
              </a:buClr>
              <a:buFont typeface="Georgia"/>
              <a:buChar char="•"/>
              <a:defRPr/>
            </a:pPr>
            <a:endParaRPr lang="en-US" dirty="0" smtClean="0"/>
          </a:p>
          <a:p>
            <a:pPr marL="658368" lvl="1" indent="-246888" eaLnBrk="1" fontAlgn="auto" hangingPunct="1">
              <a:spcAft>
                <a:spcPts val="0"/>
              </a:spcAft>
              <a:buFont typeface="Georgia"/>
              <a:buChar char="▫"/>
              <a:defRPr/>
            </a:pPr>
            <a:r>
              <a:rPr lang="en-US" sz="2700" dirty="0" smtClean="0"/>
              <a:t>Black students are diagnosed later than white students for legitimate special needs. </a:t>
            </a:r>
          </a:p>
          <a:p>
            <a:pPr marL="658368" lvl="1" indent="-246888" eaLnBrk="1" fontAlgn="auto" hangingPunct="1">
              <a:spcAft>
                <a:spcPts val="0"/>
              </a:spcAft>
              <a:buFont typeface="Georgia"/>
              <a:buChar char="▫"/>
              <a:defRPr/>
            </a:pPr>
            <a:endParaRPr lang="en-US" sz="2700" dirty="0" smtClean="0"/>
          </a:p>
          <a:p>
            <a:pPr marL="658368" lvl="1" indent="-246888" eaLnBrk="1" fontAlgn="auto" hangingPunct="1">
              <a:spcAft>
                <a:spcPts val="0"/>
              </a:spcAft>
              <a:buFont typeface="Georgia"/>
              <a:buChar char="▫"/>
              <a:defRPr/>
            </a:pPr>
            <a:r>
              <a:rPr lang="en-US" sz="2700" dirty="0" smtClean="0"/>
              <a:t>Definitions of “mildly mentally retarded,” “developmental delay,” and “emotionally disturbed” are ambiguous, leaving a lot of room for subjectivity in assessment.</a:t>
            </a:r>
          </a:p>
          <a:p>
            <a:pPr marL="658368" lvl="1" indent="-246888" eaLnBrk="1" fontAlgn="auto" hangingPunct="1">
              <a:spcAft>
                <a:spcPts val="0"/>
              </a:spcAft>
              <a:buFont typeface="Georgia"/>
              <a:buChar char="▫"/>
              <a:defRPr/>
            </a:pPr>
            <a:endParaRPr lang="en-US" sz="2700" dirty="0" smtClean="0"/>
          </a:p>
          <a:p>
            <a:pPr marL="658368" lvl="1" indent="-246888" eaLnBrk="1" fontAlgn="auto" hangingPunct="1">
              <a:spcAft>
                <a:spcPts val="0"/>
              </a:spcAft>
              <a:buFont typeface="Georgia"/>
              <a:buChar char="▫"/>
              <a:defRPr/>
            </a:pPr>
            <a:r>
              <a:rPr lang="en-US" sz="2700" dirty="0" smtClean="0"/>
              <a:t>Many low-income black students enter school unprepared due to lack of quality child care, and are categorized as “developmental delay” as a result.</a:t>
            </a:r>
          </a:p>
          <a:p>
            <a:pPr marL="658368" lvl="1" indent="-246888" eaLnBrk="1" fontAlgn="auto" hangingPunct="1">
              <a:spcAft>
                <a:spcPts val="0"/>
              </a:spcAft>
              <a:buFont typeface="Georgia"/>
              <a:buChar char="▫"/>
              <a:defRPr/>
            </a:pPr>
            <a:endParaRPr lang="en-US" sz="2700" dirty="0" smtClean="0"/>
          </a:p>
          <a:p>
            <a:pPr marL="658368" lvl="1" indent="-246888" eaLnBrk="1" fontAlgn="auto" hangingPunct="1">
              <a:spcAft>
                <a:spcPts val="0"/>
              </a:spcAft>
              <a:buFont typeface="Georgia"/>
              <a:buChar char="▫"/>
              <a:defRPr/>
            </a:pPr>
            <a:r>
              <a:rPr lang="en-US" sz="2700" dirty="0" smtClean="0"/>
              <a:t>Black students are more likely to face traumas in family life that result in behavioral issues and are categorized as ED. </a:t>
            </a:r>
          </a:p>
          <a:p>
            <a:pPr marL="658368" lvl="1" indent="-246888" eaLnBrk="1" fontAlgn="auto" hangingPunct="1">
              <a:spcAft>
                <a:spcPts val="0"/>
              </a:spcAft>
              <a:buFont typeface="Georgia"/>
              <a:buChar char="▫"/>
              <a:defRPr/>
            </a:pPr>
            <a:endParaRPr lang="en-US" sz="2700" dirty="0" smtClean="0"/>
          </a:p>
          <a:p>
            <a:pPr marL="658368" lvl="1" indent="-246888" eaLnBrk="1" fontAlgn="auto" hangingPunct="1">
              <a:spcAft>
                <a:spcPts val="0"/>
              </a:spcAft>
              <a:buFont typeface="Georgia"/>
              <a:buChar char="▫"/>
              <a:defRPr/>
            </a:pPr>
            <a:r>
              <a:rPr lang="en-US" sz="2700" dirty="0" smtClean="0"/>
              <a:t>Only 10 percent of black boys who enter special education ever return to the mainstream classroom setting (</a:t>
            </a:r>
            <a:r>
              <a:rPr lang="en-US" sz="2700" dirty="0" err="1" smtClean="0"/>
              <a:t>Kunjufu</a:t>
            </a:r>
            <a:r>
              <a:rPr lang="en-US" sz="2700" dirty="0" smtClean="0"/>
              <a:t>, 2005)</a:t>
            </a:r>
            <a:endParaRPr lang="en-US" sz="2700" dirty="0"/>
          </a:p>
        </p:txBody>
      </p:sp>
      <p:graphicFrame>
        <p:nvGraphicFramePr>
          <p:cNvPr id="7" name="Content Placeholder 6"/>
          <p:cNvGraphicFramePr>
            <a:graphicFrameLocks noGrp="1"/>
          </p:cNvGraphicFramePr>
          <p:nvPr>
            <p:ph sz="half" idx="2"/>
          </p:nvPr>
        </p:nvGraphicFramePr>
        <p:xfrm>
          <a:off x="4648200" y="1905000"/>
          <a:ext cx="4038600" cy="37338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5029200" y="5867400"/>
            <a:ext cx="3733800" cy="230832"/>
          </a:xfrm>
          <a:prstGeom prst="rect">
            <a:avLst/>
          </a:prstGeom>
          <a:noFill/>
        </p:spPr>
        <p:txBody>
          <a:bodyPr wrap="square" rtlCol="0">
            <a:spAutoFit/>
          </a:bodyPr>
          <a:lstStyle/>
          <a:p>
            <a:r>
              <a:rPr lang="en-US" sz="900" dirty="0" smtClean="0"/>
              <a:t>Source: US Dept of Education, Office of Civil Rights, 2006 Data Set</a:t>
            </a:r>
            <a:endParaRPr lang="en-US" sz="9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smtClean="0"/>
              <a:t>GIFTED/TALENTED PROGRAMS</a:t>
            </a:r>
          </a:p>
        </p:txBody>
      </p:sp>
      <p:sp>
        <p:nvSpPr>
          <p:cNvPr id="8195" name="Content Placeholder 2"/>
          <p:cNvSpPr>
            <a:spLocks noGrp="1"/>
          </p:cNvSpPr>
          <p:nvPr>
            <p:ph sz="half" idx="1"/>
          </p:nvPr>
        </p:nvSpPr>
        <p:spPr>
          <a:xfrm>
            <a:off x="457200" y="2249488"/>
            <a:ext cx="4038600" cy="4525962"/>
          </a:xfrm>
        </p:spPr>
        <p:txBody>
          <a:bodyPr/>
          <a:lstStyle/>
          <a:p>
            <a:pPr eaLnBrk="1" hangingPunct="1"/>
            <a:r>
              <a:rPr lang="en-US" sz="1600" dirty="0" smtClean="0"/>
              <a:t>Black male students are far less likely to be placed in gifted/talented programs.</a:t>
            </a:r>
          </a:p>
          <a:p>
            <a:pPr eaLnBrk="1" hangingPunct="1">
              <a:buNone/>
            </a:pPr>
            <a:endParaRPr lang="en-US" sz="1600" dirty="0" smtClean="0"/>
          </a:p>
          <a:p>
            <a:pPr lvl="1" eaLnBrk="1" hangingPunct="1"/>
            <a:r>
              <a:rPr lang="en-US" sz="1400" dirty="0" smtClean="0"/>
              <a:t>Black boys are often not allowed participation, despite grades of test score that demonstrate competence.</a:t>
            </a:r>
          </a:p>
          <a:p>
            <a:pPr lvl="1" eaLnBrk="1" hangingPunct="1"/>
            <a:endParaRPr lang="en-US" sz="1400" dirty="0" smtClean="0"/>
          </a:p>
          <a:p>
            <a:pPr lvl="1" eaLnBrk="1" hangingPunct="1"/>
            <a:r>
              <a:rPr lang="en-US" sz="1400" dirty="0" smtClean="0"/>
              <a:t>There is a great deal of subjectivity in selection for participation.</a:t>
            </a:r>
          </a:p>
          <a:p>
            <a:pPr lvl="1" eaLnBrk="1" hangingPunct="1"/>
            <a:endParaRPr lang="en-US" sz="1400" dirty="0" smtClean="0"/>
          </a:p>
          <a:p>
            <a:pPr lvl="1" eaLnBrk="1" hangingPunct="1"/>
            <a:r>
              <a:rPr lang="en-US" sz="1400" dirty="0" smtClean="0"/>
              <a:t>There is lack of accommodation for gender and cultural difference in learning styles.</a:t>
            </a:r>
          </a:p>
          <a:p>
            <a:pPr lvl="1" eaLnBrk="1" hangingPunct="1"/>
            <a:endParaRPr lang="en-US" dirty="0" smtClean="0"/>
          </a:p>
        </p:txBody>
      </p:sp>
      <p:graphicFrame>
        <p:nvGraphicFramePr>
          <p:cNvPr id="5" name="Content Placeholder 4"/>
          <p:cNvGraphicFramePr>
            <a:graphicFrameLocks noGrp="1"/>
          </p:cNvGraphicFramePr>
          <p:nvPr>
            <p:ph sz="half" idx="2"/>
          </p:nvPr>
        </p:nvGraphicFramePr>
        <p:xfrm>
          <a:off x="4648200" y="2249488"/>
          <a:ext cx="4038600" cy="361791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029200" y="6172200"/>
            <a:ext cx="3733800" cy="230832"/>
          </a:xfrm>
          <a:prstGeom prst="rect">
            <a:avLst/>
          </a:prstGeom>
          <a:noFill/>
        </p:spPr>
        <p:txBody>
          <a:bodyPr wrap="square" rtlCol="0">
            <a:spAutoFit/>
          </a:bodyPr>
          <a:lstStyle/>
          <a:p>
            <a:r>
              <a:rPr lang="en-US" sz="900" dirty="0" smtClean="0"/>
              <a:t>Source: US Dept of Education, Office of Civil Rights, 2004 Data Set</a:t>
            </a:r>
            <a:endParaRPr lang="en-US" sz="9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dirty="0" smtClean="0"/>
              <a:t>BEHAVIOR POLICIES</a:t>
            </a:r>
          </a:p>
        </p:txBody>
      </p:sp>
      <p:sp>
        <p:nvSpPr>
          <p:cNvPr id="3" name="Content Placeholder 2"/>
          <p:cNvSpPr>
            <a:spLocks noGrp="1"/>
          </p:cNvSpPr>
          <p:nvPr>
            <p:ph sz="half" idx="1"/>
          </p:nvPr>
        </p:nvSpPr>
        <p:spPr>
          <a:xfrm>
            <a:off x="457200" y="2249488"/>
            <a:ext cx="4038600" cy="4525962"/>
          </a:xfrm>
        </p:spPr>
        <p:txBody>
          <a:bodyPr>
            <a:normAutofit/>
          </a:bodyPr>
          <a:lstStyle/>
          <a:p>
            <a:pPr marL="365760" indent="-256032" eaLnBrk="1" fontAlgn="auto" hangingPunct="1">
              <a:spcAft>
                <a:spcPts val="0"/>
              </a:spcAft>
              <a:buClr>
                <a:schemeClr val="accent3"/>
              </a:buClr>
              <a:buFont typeface="Georgia"/>
              <a:buChar char="•"/>
              <a:defRPr/>
            </a:pPr>
            <a:r>
              <a:rPr lang="en-US" sz="1700" dirty="0" smtClean="0"/>
              <a:t>Black boys are more likely to be suspended and expelled from school.</a:t>
            </a:r>
          </a:p>
          <a:p>
            <a:pPr marL="658368" lvl="1" indent="-246888" eaLnBrk="1" fontAlgn="auto" hangingPunct="1">
              <a:spcAft>
                <a:spcPts val="0"/>
              </a:spcAft>
              <a:buFont typeface="Georgia"/>
              <a:buChar char="▫"/>
              <a:defRPr/>
            </a:pPr>
            <a:endParaRPr lang="en-US" dirty="0" smtClean="0"/>
          </a:p>
          <a:p>
            <a:pPr marL="658368" lvl="1" indent="-246888" eaLnBrk="1" fontAlgn="auto" hangingPunct="1">
              <a:spcAft>
                <a:spcPts val="0"/>
              </a:spcAft>
              <a:buFont typeface="Georgia"/>
              <a:buChar char="▫"/>
              <a:defRPr/>
            </a:pPr>
            <a:r>
              <a:rPr lang="en-US" sz="1500" dirty="0" smtClean="0"/>
              <a:t>Zero tolerance policies lead  to harsh penalties for minor infractions. </a:t>
            </a:r>
          </a:p>
          <a:p>
            <a:pPr marL="658368" lvl="1" indent="-246888" eaLnBrk="1" fontAlgn="auto" hangingPunct="1">
              <a:spcAft>
                <a:spcPts val="0"/>
              </a:spcAft>
              <a:buFont typeface="Georgia"/>
              <a:buChar char="▫"/>
              <a:defRPr/>
            </a:pPr>
            <a:endParaRPr lang="en-US" sz="1500" dirty="0" smtClean="0"/>
          </a:p>
          <a:p>
            <a:pPr marL="658368" lvl="1" indent="-246888" eaLnBrk="1" fontAlgn="auto" hangingPunct="1">
              <a:spcAft>
                <a:spcPts val="0"/>
              </a:spcAft>
              <a:buFont typeface="Georgia"/>
              <a:buChar char="▫"/>
              <a:defRPr/>
            </a:pPr>
            <a:r>
              <a:rPr lang="en-US" sz="1500" dirty="0" smtClean="0"/>
              <a:t>Suspension and expulsion leads to loss of instructional time, causing black male students to fall behind.</a:t>
            </a:r>
          </a:p>
          <a:p>
            <a:pPr marL="658368" lvl="1" indent="-246888" eaLnBrk="1" fontAlgn="auto" hangingPunct="1">
              <a:spcAft>
                <a:spcPts val="0"/>
              </a:spcAft>
              <a:buFont typeface="Georgia"/>
              <a:buChar char="▫"/>
              <a:defRPr/>
            </a:pPr>
            <a:endParaRPr lang="en-US" sz="1500" dirty="0" smtClean="0"/>
          </a:p>
          <a:p>
            <a:pPr marL="658368" lvl="1" indent="-246888" eaLnBrk="1" fontAlgn="auto" hangingPunct="1">
              <a:spcAft>
                <a:spcPts val="0"/>
              </a:spcAft>
              <a:buFont typeface="Georgia"/>
              <a:buChar char="▫"/>
              <a:defRPr/>
            </a:pPr>
            <a:r>
              <a:rPr lang="en-US" sz="1500" dirty="0" smtClean="0"/>
              <a:t>Black male youth surveyed in dropout recovery programs were more likely to cite suspension and expulsion as their reason for dropping out of high school.</a:t>
            </a:r>
          </a:p>
        </p:txBody>
      </p:sp>
      <p:graphicFrame>
        <p:nvGraphicFramePr>
          <p:cNvPr id="5" name="Content Placeholder 4"/>
          <p:cNvGraphicFramePr>
            <a:graphicFrameLocks noGrp="1"/>
          </p:cNvGraphicFramePr>
          <p:nvPr>
            <p:ph sz="half" idx="2"/>
          </p:nvPr>
        </p:nvGraphicFramePr>
        <p:xfrm>
          <a:off x="4648200" y="2249488"/>
          <a:ext cx="4038600" cy="354171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5029200" y="5867400"/>
            <a:ext cx="3733800" cy="230832"/>
          </a:xfrm>
          <a:prstGeom prst="rect">
            <a:avLst/>
          </a:prstGeom>
          <a:noFill/>
        </p:spPr>
        <p:txBody>
          <a:bodyPr wrap="square" rtlCol="0">
            <a:spAutoFit/>
          </a:bodyPr>
          <a:lstStyle/>
          <a:p>
            <a:r>
              <a:rPr lang="en-US" sz="900" dirty="0" smtClean="0"/>
              <a:t>Source: US Dept of Education, Office of Civil Rights, 2006 Data Set</a:t>
            </a:r>
            <a:endParaRPr lang="en-US" sz="9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762000"/>
            <a:ext cx="8229600" cy="1066800"/>
          </a:xfrm>
        </p:spPr>
        <p:txBody>
          <a:bodyPr/>
          <a:lstStyle/>
          <a:p>
            <a:pPr eaLnBrk="1" hangingPunct="1"/>
            <a:r>
              <a:rPr lang="en-US" dirty="0" smtClean="0"/>
              <a:t>LOW ACHIEVEMENT RATES</a:t>
            </a:r>
          </a:p>
        </p:txBody>
      </p:sp>
      <p:sp>
        <p:nvSpPr>
          <p:cNvPr id="3" name="Content Placeholder 2"/>
          <p:cNvSpPr>
            <a:spLocks noGrp="1"/>
          </p:cNvSpPr>
          <p:nvPr>
            <p:ph sz="half" idx="1"/>
          </p:nvPr>
        </p:nvSpPr>
        <p:spPr>
          <a:xfrm>
            <a:off x="457200" y="1828800"/>
            <a:ext cx="4038600" cy="4946650"/>
          </a:xfrm>
        </p:spPr>
        <p:txBody>
          <a:bodyPr>
            <a:normAutofit fontScale="62500" lnSpcReduction="20000"/>
          </a:bodyPr>
          <a:lstStyle/>
          <a:p>
            <a:pPr marL="365760" indent="-256032" eaLnBrk="1" fontAlgn="auto" hangingPunct="1">
              <a:spcAft>
                <a:spcPts val="0"/>
              </a:spcAft>
              <a:buClr>
                <a:schemeClr val="accent3"/>
              </a:buClr>
              <a:buFont typeface="Georgia"/>
              <a:buChar char="•"/>
              <a:defRPr/>
            </a:pPr>
            <a:r>
              <a:rPr lang="en-US" sz="2300" dirty="0" smtClean="0"/>
              <a:t>Black male students have lower rates of academic achievement, as measured by standardized examinations.</a:t>
            </a:r>
          </a:p>
          <a:p>
            <a:pPr marL="365760" indent="-256032" eaLnBrk="1" fontAlgn="auto" hangingPunct="1">
              <a:spcAft>
                <a:spcPts val="0"/>
              </a:spcAft>
              <a:buClr>
                <a:schemeClr val="accent3"/>
              </a:buClr>
              <a:buFont typeface="Georgia"/>
              <a:buChar char="•"/>
              <a:defRPr/>
            </a:pPr>
            <a:endParaRPr lang="en-US" sz="2300" dirty="0" smtClean="0"/>
          </a:p>
          <a:p>
            <a:pPr marL="658368" lvl="1" indent="-246888" eaLnBrk="1" fontAlgn="auto" hangingPunct="1">
              <a:spcAft>
                <a:spcPts val="0"/>
              </a:spcAft>
              <a:buFont typeface="Georgia"/>
              <a:buChar char="▫"/>
              <a:defRPr/>
            </a:pPr>
            <a:r>
              <a:rPr lang="en-US" sz="1700" dirty="0" smtClean="0"/>
              <a:t>Nationally, half of all black male 8</a:t>
            </a:r>
            <a:r>
              <a:rPr lang="en-US" sz="1700" baseline="30000" dirty="0" smtClean="0"/>
              <a:t>th</a:t>
            </a:r>
            <a:r>
              <a:rPr lang="en-US" sz="1700" dirty="0" smtClean="0"/>
              <a:t> graders lack basic reading and math skills.</a:t>
            </a:r>
          </a:p>
          <a:p>
            <a:pPr marL="658368" lvl="1" indent="-246888" eaLnBrk="1" fontAlgn="auto" hangingPunct="1">
              <a:spcAft>
                <a:spcPts val="0"/>
              </a:spcAft>
              <a:buFont typeface="Georgia"/>
              <a:buChar char="▫"/>
              <a:defRPr/>
            </a:pPr>
            <a:endParaRPr lang="en-US" sz="1700" dirty="0" smtClean="0"/>
          </a:p>
          <a:p>
            <a:pPr marL="658368" lvl="1" indent="-246888" eaLnBrk="1" fontAlgn="auto" hangingPunct="1">
              <a:spcAft>
                <a:spcPts val="0"/>
              </a:spcAft>
              <a:buFont typeface="Georgia"/>
              <a:buChar char="▫"/>
              <a:defRPr/>
            </a:pPr>
            <a:r>
              <a:rPr lang="en-US" sz="1700" dirty="0" smtClean="0"/>
              <a:t>Even when socioeconomic status is controlled for, Black male students still fare worse.</a:t>
            </a:r>
          </a:p>
          <a:p>
            <a:pPr marL="658368" lvl="1" indent="-246888" eaLnBrk="1" fontAlgn="auto" hangingPunct="1">
              <a:spcAft>
                <a:spcPts val="0"/>
              </a:spcAft>
              <a:buFont typeface="Georgia"/>
              <a:buChar char="▫"/>
              <a:defRPr/>
            </a:pPr>
            <a:endParaRPr lang="en-US" sz="1700" dirty="0" smtClean="0"/>
          </a:p>
          <a:p>
            <a:pPr marL="658368" lvl="1" indent="-246888" eaLnBrk="1" fontAlgn="auto" hangingPunct="1">
              <a:spcAft>
                <a:spcPts val="0"/>
              </a:spcAft>
              <a:buFont typeface="Georgia"/>
              <a:buChar char="▫"/>
              <a:defRPr/>
            </a:pPr>
            <a:r>
              <a:rPr lang="en-US" sz="1700" dirty="0" smtClean="0"/>
              <a:t>Under ESEA, schools classified as “under improvement,” “corrective action,” or “restructuring, ”students must be given the choice to transfer to a better school within the district or in a neighboring district.  This is not a viable solution in many high-poverty, high-minority districts.</a:t>
            </a:r>
          </a:p>
          <a:p>
            <a:pPr marL="658368" lvl="1" indent="-246888" eaLnBrk="1" fontAlgn="auto" hangingPunct="1">
              <a:spcAft>
                <a:spcPts val="0"/>
              </a:spcAft>
              <a:buFont typeface="Georgia"/>
              <a:buChar char="▫"/>
              <a:defRPr/>
            </a:pPr>
            <a:endParaRPr lang="en-US" sz="1700" dirty="0" smtClean="0"/>
          </a:p>
          <a:p>
            <a:pPr marL="658368" lvl="1" indent="-246888" eaLnBrk="1" fontAlgn="auto" hangingPunct="1">
              <a:spcAft>
                <a:spcPts val="0"/>
              </a:spcAft>
              <a:buFont typeface="Georgia"/>
              <a:buChar char="▫"/>
              <a:defRPr/>
            </a:pPr>
            <a:r>
              <a:rPr lang="en-US" sz="1700" dirty="0" smtClean="0"/>
              <a:t>Under ESEA, persistently failing schools must provide students with supplemental education services. Research has shown that implementation is flawed and that most students do not access these services.</a:t>
            </a:r>
          </a:p>
          <a:p>
            <a:pPr marL="658368" lvl="1" indent="-246888" eaLnBrk="1" fontAlgn="auto" hangingPunct="1">
              <a:spcAft>
                <a:spcPts val="0"/>
              </a:spcAft>
              <a:buNone/>
              <a:defRPr/>
            </a:pPr>
            <a:endParaRPr lang="en-US" sz="1700" dirty="0" smtClean="0"/>
          </a:p>
          <a:p>
            <a:pPr marL="658368" lvl="1" indent="-246888" eaLnBrk="1" fontAlgn="auto" hangingPunct="1">
              <a:spcAft>
                <a:spcPts val="0"/>
              </a:spcAft>
              <a:buFont typeface="Georgia"/>
              <a:buChar char="▫"/>
              <a:defRPr/>
            </a:pPr>
            <a:r>
              <a:rPr lang="en-US" sz="1700" dirty="0" smtClean="0"/>
              <a:t>Black students in middle and high school have even fewer supports because many school districts opt not to use Title I funds in their middle schools or high schools. </a:t>
            </a:r>
            <a:endParaRPr lang="en-US" sz="1700" dirty="0"/>
          </a:p>
        </p:txBody>
      </p:sp>
      <p:graphicFrame>
        <p:nvGraphicFramePr>
          <p:cNvPr id="5" name="Content Placeholder 4"/>
          <p:cNvGraphicFramePr>
            <a:graphicFrameLocks noGrp="1"/>
          </p:cNvGraphicFramePr>
          <p:nvPr>
            <p:ph sz="half" idx="2"/>
          </p:nvPr>
        </p:nvGraphicFramePr>
        <p:xfrm>
          <a:off x="4648200" y="1752600"/>
          <a:ext cx="4038600"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029200" y="5867400"/>
            <a:ext cx="3733800" cy="230832"/>
          </a:xfrm>
          <a:prstGeom prst="rect">
            <a:avLst/>
          </a:prstGeom>
          <a:noFill/>
        </p:spPr>
        <p:txBody>
          <a:bodyPr wrap="square" rtlCol="0">
            <a:spAutoFit/>
          </a:bodyPr>
          <a:lstStyle/>
          <a:p>
            <a:r>
              <a:rPr lang="en-US" sz="900" dirty="0" smtClean="0"/>
              <a:t>Source: National Assessment of Educational Progress, 2008 Data Set</a:t>
            </a:r>
            <a:endParaRPr lang="en-US" sz="9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normAutofit fontScale="90000"/>
          </a:bodyPr>
          <a:lstStyle/>
          <a:p>
            <a:pPr eaLnBrk="1" fontAlgn="auto" hangingPunct="1">
              <a:spcAft>
                <a:spcPts val="0"/>
              </a:spcAft>
              <a:defRPr/>
            </a:pPr>
            <a:r>
              <a:rPr lang="en-US" dirty="0" smtClean="0"/>
              <a:t>LOW GRADUATION AND COLLEGE READINESS RATES</a:t>
            </a:r>
            <a:endParaRPr lang="en-US" dirty="0"/>
          </a:p>
        </p:txBody>
      </p:sp>
      <p:sp>
        <p:nvSpPr>
          <p:cNvPr id="11267" name="Content Placeholder 2"/>
          <p:cNvSpPr>
            <a:spLocks noGrp="1"/>
          </p:cNvSpPr>
          <p:nvPr>
            <p:ph sz="half" idx="1"/>
          </p:nvPr>
        </p:nvSpPr>
        <p:spPr>
          <a:xfrm>
            <a:off x="457200" y="2249488"/>
            <a:ext cx="4038600" cy="3541712"/>
          </a:xfrm>
        </p:spPr>
        <p:txBody>
          <a:bodyPr/>
          <a:lstStyle/>
          <a:p>
            <a:pPr eaLnBrk="1" hangingPunct="1"/>
            <a:r>
              <a:rPr lang="en-US" sz="1400" dirty="0" smtClean="0"/>
              <a:t>Less than half of black male students who enroll in 9</a:t>
            </a:r>
            <a:r>
              <a:rPr lang="en-US" sz="1400" baseline="30000" dirty="0" smtClean="0"/>
              <a:t>th</a:t>
            </a:r>
            <a:r>
              <a:rPr lang="en-US" sz="1400" dirty="0" smtClean="0"/>
              <a:t> grade will graduate 4 years later.</a:t>
            </a:r>
          </a:p>
          <a:p>
            <a:pPr eaLnBrk="1" hangingPunct="1"/>
            <a:endParaRPr lang="en-US" sz="1400" dirty="0" smtClean="0"/>
          </a:p>
          <a:p>
            <a:pPr eaLnBrk="1" hangingPunct="1"/>
            <a:r>
              <a:rPr lang="en-US" sz="1400" dirty="0" smtClean="0"/>
              <a:t>There is a gap between requirements for high school completion and requirements for college admission. Only 20% of black students who graduate from high school are college ready* (Manhattan Institute of Policy, 2003)</a:t>
            </a:r>
          </a:p>
          <a:p>
            <a:pPr eaLnBrk="1" hangingPunct="1"/>
            <a:endParaRPr lang="en-US" dirty="0" smtClean="0"/>
          </a:p>
        </p:txBody>
      </p:sp>
      <p:graphicFrame>
        <p:nvGraphicFramePr>
          <p:cNvPr id="5" name="Object 4"/>
          <p:cNvGraphicFramePr>
            <a:graphicFrameLocks noGrp="1"/>
          </p:cNvGraphicFramePr>
          <p:nvPr>
            <p:ph sz="half" idx="2"/>
          </p:nvPr>
        </p:nvGraphicFramePr>
        <p:xfrm>
          <a:off x="4648200" y="1676400"/>
          <a:ext cx="41910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4800600" y="6248400"/>
            <a:ext cx="3733800" cy="369332"/>
          </a:xfrm>
          <a:prstGeom prst="rect">
            <a:avLst/>
          </a:prstGeom>
        </p:spPr>
        <p:txBody>
          <a:bodyPr wrap="square">
            <a:spAutoFit/>
          </a:bodyPr>
          <a:lstStyle/>
          <a:p>
            <a:r>
              <a:rPr lang="en-US" sz="900" dirty="0" smtClean="0"/>
              <a:t>Source: Schott Foundation, 50 State Report Black Male Data Portal, www.blackboysreport.org</a:t>
            </a:r>
            <a:endParaRPr lang="en-US" sz="900" dirty="0"/>
          </a:p>
        </p:txBody>
      </p:sp>
      <p:sp>
        <p:nvSpPr>
          <p:cNvPr id="7" name="TextBox 6"/>
          <p:cNvSpPr txBox="1"/>
          <p:nvPr/>
        </p:nvSpPr>
        <p:spPr>
          <a:xfrm>
            <a:off x="838200" y="6019800"/>
            <a:ext cx="3429000" cy="646331"/>
          </a:xfrm>
          <a:prstGeom prst="rect">
            <a:avLst/>
          </a:prstGeom>
          <a:noFill/>
        </p:spPr>
        <p:txBody>
          <a:bodyPr wrap="square" rtlCol="0">
            <a:spAutoFit/>
          </a:bodyPr>
          <a:lstStyle/>
          <a:p>
            <a:r>
              <a:rPr lang="en-US" sz="900" dirty="0" smtClean="0"/>
              <a:t>* “College readiness” is defined as having graduated high school, possessing basic level literacy skills, and having taken four years of English, three years of math, and two years each of natural science, social science, and foreign language.</a:t>
            </a:r>
            <a:endParaRPr lang="en-US" sz="9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Elementary and Secondary Education Act (</a:t>
            </a:r>
            <a:r>
              <a:rPr lang="en-US" smtClean="0"/>
              <a:t>also known as NCLB)</a:t>
            </a:r>
            <a:endParaRPr lang="en-US"/>
          </a:p>
        </p:txBody>
      </p:sp>
      <p:sp>
        <p:nvSpPr>
          <p:cNvPr id="12291" name="Content Placeholder 2"/>
          <p:cNvSpPr>
            <a:spLocks noGrp="1"/>
          </p:cNvSpPr>
          <p:nvPr>
            <p:ph sz="half" idx="1"/>
          </p:nvPr>
        </p:nvSpPr>
        <p:spPr>
          <a:xfrm>
            <a:off x="457200" y="2249488"/>
            <a:ext cx="7924800" cy="4525962"/>
          </a:xfrm>
        </p:spPr>
        <p:txBody>
          <a:bodyPr/>
          <a:lstStyle/>
          <a:p>
            <a:pPr eaLnBrk="1" hangingPunct="1"/>
            <a:r>
              <a:rPr lang="en-US" sz="1600" dirty="0" smtClean="0"/>
              <a:t>The reporting requirements of the 2001 Reauthorization brought to light many of the disparities we now can quantify.</a:t>
            </a:r>
          </a:p>
          <a:p>
            <a:pPr eaLnBrk="1" hangingPunct="1"/>
            <a:r>
              <a:rPr lang="en-US" sz="1600" dirty="0" smtClean="0"/>
              <a:t>Solutions proposed and put in the reauthorized law were not fully funded, therefore many of the interventions were not fully implemented.</a:t>
            </a:r>
          </a:p>
          <a:p>
            <a:pPr eaLnBrk="1" hangingPunct="1"/>
            <a:r>
              <a:rPr lang="en-US" sz="1600" dirty="0" smtClean="0"/>
              <a:t>Regulatory changes made in 2008 standardized the graduation rate calculation, which allows for even comparison across states and districts. This is not, however, disaggregated by race.</a:t>
            </a:r>
          </a:p>
          <a:p>
            <a:pPr eaLnBrk="1" hangingPunct="1"/>
            <a:r>
              <a:rPr lang="en-US" sz="1600" dirty="0" smtClean="0"/>
              <a:t>American Recovery and Reinvestment Act (ARRA) funds have helped to direct funds and encourage innovative approaches in struggling schools and districts, many of which are high-poverty or high-minority.</a:t>
            </a:r>
          </a:p>
          <a:p>
            <a:pPr eaLnBrk="1" hangingPunct="1"/>
            <a:r>
              <a:rPr lang="en-US" sz="1600" dirty="0" smtClean="0"/>
              <a:t>The current legislation does not prioritize or provide any significant funding for dropout prevention or recovery. Students who drop out face significant difficulties getting back into school or receiving educational services.</a:t>
            </a:r>
          </a:p>
          <a:p>
            <a:pPr eaLnBrk="1" hangingPunct="1"/>
            <a:r>
              <a:rPr lang="en-US" sz="1600" dirty="0" smtClean="0"/>
              <a:t>The current legislation does not go far enough to ensure that homeless students, those in foster care, or those in juvenile detention receive the educational services they need, or that the systems work together to serve the students’ needs.</a:t>
            </a:r>
          </a:p>
          <a:p>
            <a:pPr eaLnBrk="1" hangingPunct="1"/>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lstStyle/>
          <a:p>
            <a:r>
              <a:rPr lang="en-US" dirty="0" smtClean="0"/>
              <a:t>Dept of Education</a:t>
            </a:r>
            <a:br>
              <a:rPr lang="en-US" dirty="0" smtClean="0"/>
            </a:br>
            <a:r>
              <a:rPr lang="en-US" dirty="0" smtClean="0"/>
              <a:t>Office of Civil Rights</a:t>
            </a:r>
            <a:endParaRPr lang="en-US" dirty="0"/>
          </a:p>
        </p:txBody>
      </p:sp>
      <p:sp>
        <p:nvSpPr>
          <p:cNvPr id="3" name="Content Placeholder 2"/>
          <p:cNvSpPr>
            <a:spLocks noGrp="1"/>
          </p:cNvSpPr>
          <p:nvPr>
            <p:ph sz="half" idx="1"/>
          </p:nvPr>
        </p:nvSpPr>
        <p:spPr>
          <a:xfrm>
            <a:off x="457200" y="2249424"/>
            <a:ext cx="8229600" cy="4525963"/>
          </a:xfrm>
        </p:spPr>
        <p:txBody>
          <a:bodyPr/>
          <a:lstStyle/>
          <a:p>
            <a:r>
              <a:rPr lang="en-US" sz="1800" dirty="0" smtClean="0"/>
              <a:t>Under the current Administration, data collection has been greatly expanded to include the following, beginning with data collected in 2009-2010 school year:</a:t>
            </a:r>
          </a:p>
          <a:p>
            <a:pPr lvl="1"/>
            <a:r>
              <a:rPr lang="en-US" sz="1400" dirty="0" smtClean="0"/>
              <a:t>students’ participation in algebra and other college-preparatory subjects</a:t>
            </a:r>
          </a:p>
          <a:p>
            <a:pPr lvl="1"/>
            <a:r>
              <a:rPr lang="en-US" sz="1400" dirty="0" smtClean="0"/>
              <a:t>Retention</a:t>
            </a:r>
          </a:p>
          <a:p>
            <a:pPr lvl="1"/>
            <a:r>
              <a:rPr lang="en-US" sz="1400" dirty="0" smtClean="0"/>
              <a:t>teacher experience/absenteeism</a:t>
            </a:r>
          </a:p>
          <a:p>
            <a:pPr lvl="1"/>
            <a:r>
              <a:rPr lang="en-US" sz="1400" dirty="0" smtClean="0"/>
              <a:t>school counselors</a:t>
            </a:r>
          </a:p>
          <a:p>
            <a:pPr lvl="1"/>
            <a:r>
              <a:rPr lang="en-US" sz="1400" dirty="0" smtClean="0"/>
              <a:t>school funding</a:t>
            </a:r>
          </a:p>
          <a:p>
            <a:pPr lvl="1"/>
            <a:r>
              <a:rPr lang="en-US" sz="1400" dirty="0" smtClean="0"/>
              <a:t>Harassment</a:t>
            </a:r>
          </a:p>
          <a:p>
            <a:pPr lvl="1"/>
            <a:r>
              <a:rPr lang="en-US" sz="1400" dirty="0" smtClean="0"/>
              <a:t>restraint/seclusion</a:t>
            </a:r>
          </a:p>
          <a:p>
            <a:pPr lvl="1"/>
            <a:r>
              <a:rPr lang="en-US" sz="1400" dirty="0" smtClean="0"/>
              <a:t>SAT/ACT participation</a:t>
            </a:r>
          </a:p>
          <a:p>
            <a:pPr lvl="1"/>
            <a:r>
              <a:rPr lang="en-US" sz="1400" dirty="0" smtClean="0"/>
              <a:t>desegregations plans</a:t>
            </a:r>
          </a:p>
          <a:p>
            <a:pPr lvl="1"/>
            <a:r>
              <a:rPr lang="en-US" sz="1400" dirty="0" smtClean="0"/>
              <a:t>access to kindergarten and pre-kindergarten programs</a:t>
            </a:r>
          </a:p>
          <a:p>
            <a:pPr lvl="1"/>
            <a:r>
              <a:rPr lang="en-US" sz="1400" dirty="0" smtClean="0"/>
              <a:t>additional information related to discipline</a:t>
            </a:r>
          </a:p>
          <a:p>
            <a:r>
              <a:rPr lang="en-US" sz="1500" dirty="0" smtClean="0"/>
              <a:t>Most of the student data collected will be disaggregated by race, sex, disability, and limited English proficient status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646</TotalTime>
  <Words>1395</Words>
  <Application>Microsoft Office PowerPoint</Application>
  <PresentationFormat>On-screen Show (4:3)</PresentationFormat>
  <Paragraphs>132</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Urban</vt:lpstr>
      <vt:lpstr>K-12 Education and the Plight of Black Boys</vt:lpstr>
      <vt:lpstr>Black male students are largely being failed by the K-12 public education system.</vt:lpstr>
      <vt:lpstr>SPECIAL EDUCATION</vt:lpstr>
      <vt:lpstr>GIFTED/TALENTED PROGRAMS</vt:lpstr>
      <vt:lpstr>BEHAVIOR POLICIES</vt:lpstr>
      <vt:lpstr>LOW ACHIEVEMENT RATES</vt:lpstr>
      <vt:lpstr>LOW GRADUATION AND COLLEGE READINESS RATES</vt:lpstr>
      <vt:lpstr>Elementary and Secondary Education Act (also known as NCLB)</vt:lpstr>
      <vt:lpstr>Dept of Education Office of Civil Rights</vt:lpstr>
      <vt:lpstr>What Can You Do?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K-12 Education and the Plight of Black Boys</dc:title>
  <dc:creator>rtsoiafatt</dc:creator>
  <cp:lastModifiedBy>kbird</cp:lastModifiedBy>
  <cp:revision>86</cp:revision>
  <dcterms:created xsi:type="dcterms:W3CDTF">2010-07-14T15:24:54Z</dcterms:created>
  <dcterms:modified xsi:type="dcterms:W3CDTF">2011-12-01T20:26:15Z</dcterms:modified>
</cp:coreProperties>
</file>