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  <p:sldMasterId id="2147483689" r:id="rId2"/>
  </p:sldMasterIdLst>
  <p:notesMasterIdLst>
    <p:notesMasterId r:id="rId28"/>
  </p:notesMasterIdLst>
  <p:handoutMasterIdLst>
    <p:handoutMasterId r:id="rId29"/>
  </p:handoutMasterIdLst>
  <p:sldIdLst>
    <p:sldId id="256" r:id="rId3"/>
    <p:sldId id="289" r:id="rId4"/>
    <p:sldId id="267" r:id="rId5"/>
    <p:sldId id="351" r:id="rId6"/>
    <p:sldId id="352" r:id="rId7"/>
    <p:sldId id="353" r:id="rId8"/>
    <p:sldId id="335" r:id="rId9"/>
    <p:sldId id="325" r:id="rId10"/>
    <p:sldId id="319" r:id="rId11"/>
    <p:sldId id="331" r:id="rId12"/>
    <p:sldId id="340" r:id="rId13"/>
    <p:sldId id="346" r:id="rId14"/>
    <p:sldId id="341" r:id="rId15"/>
    <p:sldId id="342" r:id="rId16"/>
    <p:sldId id="348" r:id="rId17"/>
    <p:sldId id="343" r:id="rId18"/>
    <p:sldId id="344" r:id="rId19"/>
    <p:sldId id="354" r:id="rId20"/>
    <p:sldId id="318" r:id="rId21"/>
    <p:sldId id="292" r:id="rId22"/>
    <p:sldId id="320" r:id="rId23"/>
    <p:sldId id="297" r:id="rId24"/>
    <p:sldId id="345" r:id="rId25"/>
    <p:sldId id="350" r:id="rId26"/>
    <p:sldId id="28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na Pavetti" initials="DP" lastIdx="18" clrIdx="0">
    <p:extLst/>
  </p:cmAuthor>
  <p:cmAuthor id="2" name="Liz Schott" initials="LS" lastIdx="10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4B496"/>
    <a:srgbClr val="660000"/>
    <a:srgbClr val="E6E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6" autoAdjust="0"/>
    <p:restoredTop sz="87607" autoAdjust="0"/>
  </p:normalViewPr>
  <p:slideViewPr>
    <p:cSldViewPr>
      <p:cViewPr>
        <p:scale>
          <a:sx n="105" d="100"/>
          <a:sy n="105" d="100"/>
        </p:scale>
        <p:origin x="330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12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fp\SharedFolders\TANF\Work%20Participation%20Rate%20Data%20-%20TANF\WPR%20Voc%20Ed%20and%20SSA%2098-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101851851851866E-2"/>
          <c:y val="1.2025507057834988E-2"/>
          <c:w val="0.86032796247691268"/>
          <c:h val="0.9016858953553096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2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dPt>
          <c:cat>
            <c:strRef>
              <c:f>Sheet1!$Y$10:$Y$64</c:f>
              <c:strCache>
                <c:ptCount val="50"/>
                <c:pt idx="0">
                  <c:v>Guam</c:v>
                </c:pt>
                <c:pt idx="1">
                  <c:v>New York</c:v>
                </c:pt>
                <c:pt idx="2">
                  <c:v>Vermont</c:v>
                </c:pt>
                <c:pt idx="3">
                  <c:v>Alabama</c:v>
                </c:pt>
                <c:pt idx="4">
                  <c:v>Alaska</c:v>
                </c:pt>
                <c:pt idx="5">
                  <c:v>Virginia</c:v>
                </c:pt>
                <c:pt idx="6">
                  <c:v>South Dakota</c:v>
                </c:pt>
                <c:pt idx="7">
                  <c:v>Oregon</c:v>
                </c:pt>
                <c:pt idx="8">
                  <c:v>Rhode Island</c:v>
                </c:pt>
                <c:pt idx="9">
                  <c:v>Wyoming</c:v>
                </c:pt>
                <c:pt idx="10">
                  <c:v>Texas</c:v>
                </c:pt>
                <c:pt idx="11">
                  <c:v>Michigan</c:v>
                </c:pt>
                <c:pt idx="12">
                  <c:v>Connecticut </c:v>
                </c:pt>
                <c:pt idx="13">
                  <c:v>Maine</c:v>
                </c:pt>
                <c:pt idx="14">
                  <c:v>Tennessee</c:v>
                </c:pt>
                <c:pt idx="15">
                  <c:v>Illinois</c:v>
                </c:pt>
                <c:pt idx="16">
                  <c:v>North Dakota</c:v>
                </c:pt>
                <c:pt idx="17">
                  <c:v>Arkansas</c:v>
                </c:pt>
                <c:pt idx="18">
                  <c:v>District of Col.</c:v>
                </c:pt>
                <c:pt idx="19">
                  <c:v>Iowa</c:v>
                </c:pt>
                <c:pt idx="20">
                  <c:v>Wisconsin</c:v>
                </c:pt>
                <c:pt idx="21">
                  <c:v>California</c:v>
                </c:pt>
                <c:pt idx="22">
                  <c:v>Indiana</c:v>
                </c:pt>
                <c:pt idx="23">
                  <c:v>United States</c:v>
                </c:pt>
                <c:pt idx="24">
                  <c:v>New Hampshire</c:v>
                </c:pt>
                <c:pt idx="25">
                  <c:v>Delaware</c:v>
                </c:pt>
                <c:pt idx="26">
                  <c:v>Nebraska</c:v>
                </c:pt>
                <c:pt idx="27">
                  <c:v>Utah</c:v>
                </c:pt>
                <c:pt idx="28">
                  <c:v>Minnesota</c:v>
                </c:pt>
                <c:pt idx="29">
                  <c:v>Kansas</c:v>
                </c:pt>
                <c:pt idx="30">
                  <c:v>Arizona</c:v>
                </c:pt>
                <c:pt idx="31">
                  <c:v>Montana</c:v>
                </c:pt>
                <c:pt idx="32">
                  <c:v>Pennsylvania</c:v>
                </c:pt>
                <c:pt idx="33">
                  <c:v>Ohio</c:v>
                </c:pt>
                <c:pt idx="34">
                  <c:v>New Mexico</c:v>
                </c:pt>
                <c:pt idx="35">
                  <c:v>Georgia</c:v>
                </c:pt>
                <c:pt idx="36">
                  <c:v>Mississippi</c:v>
                </c:pt>
                <c:pt idx="37">
                  <c:v>Washington</c:v>
                </c:pt>
                <c:pt idx="38">
                  <c:v>Kentucky</c:v>
                </c:pt>
                <c:pt idx="39">
                  <c:v>North Carolina</c:v>
                </c:pt>
                <c:pt idx="40">
                  <c:v>New Jersey</c:v>
                </c:pt>
                <c:pt idx="41">
                  <c:v>Maryland</c:v>
                </c:pt>
                <c:pt idx="42">
                  <c:v>Colorado</c:v>
                </c:pt>
                <c:pt idx="43">
                  <c:v>Puerto Rico</c:v>
                </c:pt>
                <c:pt idx="44">
                  <c:v>West Virginia</c:v>
                </c:pt>
                <c:pt idx="45">
                  <c:v>Florida</c:v>
                </c:pt>
                <c:pt idx="46">
                  <c:v>Virgin Islands</c:v>
                </c:pt>
                <c:pt idx="47">
                  <c:v>Louisiana</c:v>
                </c:pt>
                <c:pt idx="48">
                  <c:v>Massachusetts</c:v>
                </c:pt>
                <c:pt idx="49">
                  <c:v>Oklahoma</c:v>
                </c:pt>
              </c:strCache>
            </c:strRef>
          </c:cat>
          <c:val>
            <c:numRef>
              <c:f>Sheet1!$Z$10:$Z$64</c:f>
              <c:numCache>
                <c:formatCode>0.0%</c:formatCode>
                <c:ptCount val="50"/>
                <c:pt idx="0">
                  <c:v>3.4482758620689669E-2</c:v>
                </c:pt>
                <c:pt idx="1">
                  <c:v>7.6154376292212264E-2</c:v>
                </c:pt>
                <c:pt idx="2">
                  <c:v>7.6452599388379214E-2</c:v>
                </c:pt>
                <c:pt idx="3">
                  <c:v>9.3437374949980057E-2</c:v>
                </c:pt>
                <c:pt idx="4">
                  <c:v>0.11458333333333336</c:v>
                </c:pt>
                <c:pt idx="5">
                  <c:v>0.11574019894675254</c:v>
                </c:pt>
                <c:pt idx="6">
                  <c:v>0.11830357142857149</c:v>
                </c:pt>
                <c:pt idx="7">
                  <c:v>0.12041884816753927</c:v>
                </c:pt>
                <c:pt idx="8">
                  <c:v>0.12880562060889925</c:v>
                </c:pt>
                <c:pt idx="9">
                  <c:v>0.12962962962962954</c:v>
                </c:pt>
                <c:pt idx="10">
                  <c:v>0.14225191461626208</c:v>
                </c:pt>
                <c:pt idx="11">
                  <c:v>0.15038665038665039</c:v>
                </c:pt>
                <c:pt idx="12">
                  <c:v>0.15069513406156906</c:v>
                </c:pt>
                <c:pt idx="13">
                  <c:v>0.15114822546972867</c:v>
                </c:pt>
                <c:pt idx="14">
                  <c:v>0.15392934390771454</c:v>
                </c:pt>
                <c:pt idx="15">
                  <c:v>0.1551906779661017</c:v>
                </c:pt>
                <c:pt idx="16">
                  <c:v>0.15932914046121599</c:v>
                </c:pt>
                <c:pt idx="17">
                  <c:v>0.15965787598004277</c:v>
                </c:pt>
                <c:pt idx="18">
                  <c:v>0.172978505629478</c:v>
                </c:pt>
                <c:pt idx="19">
                  <c:v>0.17549203373945649</c:v>
                </c:pt>
                <c:pt idx="20">
                  <c:v>0.17740673102008875</c:v>
                </c:pt>
                <c:pt idx="21">
                  <c:v>0.18205318297988571</c:v>
                </c:pt>
                <c:pt idx="22">
                  <c:v>0.18422774869109954</c:v>
                </c:pt>
                <c:pt idx="23">
                  <c:v>0.18692311456956892</c:v>
                </c:pt>
                <c:pt idx="24">
                  <c:v>0.18855465884079245</c:v>
                </c:pt>
                <c:pt idx="25">
                  <c:v>0.18941504178272997</c:v>
                </c:pt>
                <c:pt idx="26">
                  <c:v>0.19602851323828918</c:v>
                </c:pt>
                <c:pt idx="27">
                  <c:v>0.20045300113250289</c:v>
                </c:pt>
                <c:pt idx="28">
                  <c:v>0.20222756060275168</c:v>
                </c:pt>
                <c:pt idx="29">
                  <c:v>0.20263463773731116</c:v>
                </c:pt>
                <c:pt idx="30">
                  <c:v>0.20676451818761971</c:v>
                </c:pt>
                <c:pt idx="31">
                  <c:v>0.22585034013605448</c:v>
                </c:pt>
                <c:pt idx="32">
                  <c:v>0.22985355827695469</c:v>
                </c:pt>
                <c:pt idx="33">
                  <c:v>0.23829890251775346</c:v>
                </c:pt>
                <c:pt idx="34">
                  <c:v>0.24488517745302721</c:v>
                </c:pt>
                <c:pt idx="35">
                  <c:v>0.2466137319009809</c:v>
                </c:pt>
                <c:pt idx="36">
                  <c:v>0.25355648535564873</c:v>
                </c:pt>
                <c:pt idx="37">
                  <c:v>0.25706099058534587</c:v>
                </c:pt>
                <c:pt idx="38">
                  <c:v>0.2612647456971573</c:v>
                </c:pt>
                <c:pt idx="39">
                  <c:v>0.27630415561450056</c:v>
                </c:pt>
                <c:pt idx="40">
                  <c:v>0.28144773475069601</c:v>
                </c:pt>
                <c:pt idx="41">
                  <c:v>0.29755820556501988</c:v>
                </c:pt>
                <c:pt idx="42">
                  <c:v>0.3081847279378146</c:v>
                </c:pt>
                <c:pt idx="43">
                  <c:v>0.36417206835592236</c:v>
                </c:pt>
                <c:pt idx="44">
                  <c:v>0.37169230769230782</c:v>
                </c:pt>
                <c:pt idx="45">
                  <c:v>0.37523870146403576</c:v>
                </c:pt>
                <c:pt idx="46">
                  <c:v>0.4102564102564103</c:v>
                </c:pt>
                <c:pt idx="47">
                  <c:v>0.44021164021164033</c:v>
                </c:pt>
                <c:pt idx="48">
                  <c:v>0.45278637770897845</c:v>
                </c:pt>
                <c:pt idx="49">
                  <c:v>0.53584229390681004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998272"/>
        <c:axId val="90999808"/>
      </c:barChart>
      <c:catAx>
        <c:axId val="909982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600" cap="all" baseline="0"/>
            </a:pPr>
            <a:endParaRPr lang="en-US"/>
          </a:p>
        </c:txPr>
        <c:crossAx val="90999808"/>
        <c:crosses val="autoZero"/>
        <c:auto val="1"/>
        <c:lblAlgn val="ctr"/>
        <c:lblOffset val="100"/>
        <c:tickLblSkip val="1"/>
        <c:noMultiLvlLbl val="0"/>
      </c:catAx>
      <c:valAx>
        <c:axId val="90999808"/>
        <c:scaling>
          <c:orientation val="minMax"/>
          <c:max val="0.60000000000000064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90998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0.58333</cdr:x>
      <cdr:y>0.01684</cdr:y>
    </cdr:from>
    <cdr:to>
      <cdr:x>0.58333</cdr:x>
      <cdr:y>0.90915</cdr:y>
    </cdr:to>
    <cdr:cxnSp macro="">
      <cdr:nvCxnSpPr>
        <cdr:cNvPr id="4" name="Straight Connector 3"/>
        <cdr:cNvCxnSpPr/>
      </cdr:nvCxnSpPr>
      <cdr:spPr>
        <a:xfrm xmlns:a="http://schemas.openxmlformats.org/drawingml/2006/main" flipV="1">
          <a:off x="4800600" y="76200"/>
          <a:ext cx="0" cy="403860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>
              <a:lumMod val="75000"/>
              <a:lumOff val="25000"/>
            </a:schemeClr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0.60185</cdr:x>
      <cdr:y>0.57243</cdr:y>
    </cdr:from>
    <cdr:to>
      <cdr:x>0.9537</cdr:x>
      <cdr:y>0.7913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0" y="2590800"/>
          <a:ext cx="2895603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CLASP Analysis of FY 2011 Work Participation Rate Data.  Sum of share of participants reported in vocational education and satisfactory school attendance.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BC10004-474E-4C55-990A-6F1A65E4F689}" type="datetimeFigureOut">
              <a:rPr lang="en-US"/>
              <a:pPr>
                <a:defRPr/>
              </a:pPr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5F3AE1-2E48-4821-A678-8DF3C1FAAC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8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784FED-31BF-43C1-B76A-360E89B85249}" type="datetimeFigureOut">
              <a:rPr lang="en-US"/>
              <a:pPr>
                <a:defRPr/>
              </a:pPr>
              <a:t>12/1/2014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848946-41F4-44DB-A12F-1BC99BEBD9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016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922B77-37DA-4EBC-AEFC-A37AFE5B271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05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CA, Guam,</a:t>
            </a:r>
            <a:r>
              <a:rPr lang="en-US" baseline="0" dirty="0" smtClean="0"/>
              <a:t> Maine, Ohio, Oregon and Puerto Rico failed WPR in each of FY 2007-2011.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21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California, DC, Guam, Maine, Michigan, Missouri, Ohio, Oregon, and Puerto Rico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38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Advocates need to understand what incentives TANF agencies are facing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722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Even as a measure of engagement, it is hard to interpret, as it is affected by many factors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70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22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2272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49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CRS – welfare to work revisited -2011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651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Federal limits on what can be counted</a:t>
            </a:r>
          </a:p>
          <a:p>
            <a:pPr lvl="1"/>
            <a:r>
              <a:rPr lang="en-US" dirty="0" smtClean="0"/>
              <a:t>Concerns about documenting hours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3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20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7225F-E002-43B3-B0A6-CEE30BC1DA8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85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Colorado</a:t>
            </a:r>
            <a:r>
              <a:rPr lang="en-US" baseline="0" dirty="0" smtClean="0"/>
              <a:t> study </a:t>
            </a:r>
          </a:p>
          <a:p>
            <a:endParaRPr lang="en-US" baseline="0" dirty="0" smtClean="0"/>
          </a:p>
          <a:p>
            <a:r>
              <a:rPr lang="en-US" dirty="0" smtClean="0"/>
              <a:t>Lesley Turner (Columbia University)</a:t>
            </a:r>
            <a:br>
              <a:rPr lang="en-US" dirty="0" smtClean="0"/>
            </a:br>
            <a:r>
              <a:rPr lang="en-US" i="1" dirty="0" smtClean="0"/>
              <a:t>The Returns to Higher Education for Welfare Recipients: Evidence from Colorado</a:t>
            </a:r>
          </a:p>
          <a:p>
            <a:r>
              <a:rPr lang="en-US" i="0" dirty="0" smtClean="0"/>
              <a:t>Presentation</a:t>
            </a:r>
            <a:r>
              <a:rPr lang="en-US" i="0" baseline="0" dirty="0" smtClean="0"/>
              <a:t> at ACF Welfare Research and Evaluation Conference, June 2011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Please contact the author before reproducing:  lesley.turner@gmail.com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013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33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39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E0B1E6-A1D1-4838-9E38-FF1228B9F6C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688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5F8D26-548B-4CD5-B7DF-AC0EFD6FA7A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21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13FBF7-97C0-472F-B809-FD25FFD0FF1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64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990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848946-41F4-44DB-A12F-1BC99BEBD99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33233F-3B14-482B-BB33-EB6D669980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7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3733800"/>
            <a:ext cx="9144000" cy="31242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22475"/>
            <a:ext cx="33528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 flipV="1">
            <a:off x="0" y="6811963"/>
            <a:ext cx="9144000" cy="46037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04800" y="4038600"/>
            <a:ext cx="8534400" cy="609600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ED1A2-642F-43C3-ABFB-E51085C7310C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7DFF3-BD22-4E32-A395-118A1FD2F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78267-AA80-4478-B7EC-BB023D9235A2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10F18-12C0-44C9-A062-8AF309411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6D8F3-04B9-4E62-A51C-7FDC0FC3787B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625C-7FA1-4CD8-A2B6-72510C75D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726F0-521E-4FA6-9D86-B21D8A79502A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B0FE1-79B1-4F77-9E66-1BDD6884C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15160-99AC-4FF0-8B60-C8A1578832A5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ABA10-BF82-4087-A686-2963D455E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33C35-EE80-4380-91C0-6DE5C581ECAE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77AC1-3E1B-4A6F-A075-DF0C31069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B4EC4-BE89-40B4-85FE-D8FE2B4B9152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C4A7C-DC65-4BA5-99C8-5C3DABF8A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A8E36-E6CC-44B4-9601-45AE94C593B8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DBBF-A3F6-4CE3-9F47-1AB71D965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133600" cy="349250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031F28C-4A54-45D5-863C-B56CA04C7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133600" cy="2889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3657228-2AB7-44F5-AC9C-AD7217BA3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0195E72-5779-4BB3-91E6-DB88869BF5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57200" y="1371600"/>
            <a:ext cx="3017838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20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F95AF1-0DB5-4180-AD1D-3DF75DD5B19B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FBA2BFD-6EE1-4900-83EA-ACC3AD562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71600"/>
            <a:ext cx="9144000" cy="152400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7356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spcBef>
                <a:spcPts val="800"/>
              </a:spcBef>
              <a:buFont typeface="Arial" pitchFamily="34" charset="0"/>
              <a:buChar char="•"/>
              <a:defRPr sz="2800">
                <a:latin typeface="Arial" pitchFamily="34" charset="0"/>
                <a:cs typeface="Arial" pitchFamily="34" charset="0"/>
              </a:defRPr>
            </a:lvl1pPr>
            <a:lvl2pPr>
              <a:spcBef>
                <a:spcPts val="800"/>
              </a:spcBef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2pPr>
            <a:lvl3pPr>
              <a:spcBef>
                <a:spcPts val="800"/>
              </a:spcBef>
              <a:buFont typeface="Courier New" pitchFamily="49" charset="0"/>
              <a:buChar char="o"/>
              <a:defRPr sz="2000">
                <a:latin typeface="Arial" pitchFamily="34" charset="0"/>
                <a:cs typeface="Arial" pitchFamily="34" charset="0"/>
              </a:defRPr>
            </a:lvl3pPr>
            <a:lvl4pPr>
              <a:spcBef>
                <a:spcPts val="800"/>
              </a:spcBef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4pPr>
            <a:lvl5pPr>
              <a:spcBef>
                <a:spcPts val="800"/>
              </a:spcBef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2133600" cy="365125"/>
          </a:xfrm>
        </p:spPr>
        <p:txBody>
          <a:bodyPr/>
          <a:lstStyle>
            <a:lvl1pPr>
              <a:defRPr smtClean="0">
                <a:solidFill>
                  <a:srgbClr val="660000"/>
                </a:solidFill>
              </a:defRPr>
            </a:lvl1pPr>
          </a:lstStyle>
          <a:p>
            <a:pPr>
              <a:defRPr/>
            </a:pPr>
            <a:fld id="{9DBCEBA8-16D8-4EF2-9D30-6104D3982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39B2B-5BD9-495C-9DB7-B2AFF0398BA4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D02D3-61B8-4530-97D1-9BAED0E34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0E974-8A01-45D4-84B7-B450BB2D0CA6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68DEC-D20F-44D2-BD8A-632EA1879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36433-875A-4EDB-BD83-64A8C147D052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BDFCC-C6C7-413F-BA78-DAF18680E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40AF34-28D3-4C8B-982F-91EB357FA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61125"/>
            <a:ext cx="37338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67400" y="6461125"/>
            <a:ext cx="3276600" cy="228600"/>
          </a:xfrm>
          <a:prstGeom prst="rect">
            <a:avLst/>
          </a:prstGeom>
          <a:solidFill>
            <a:srgbClr val="B4B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7" name="Picture 9" descr="clasp-primary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38600" y="6072188"/>
            <a:ext cx="153828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 flipV="1">
            <a:off x="0" y="0"/>
            <a:ext cx="9144000" cy="46038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6492875"/>
            <a:ext cx="1244600" cy="1539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660000"/>
                </a:solidFill>
                <a:latin typeface="Arial" pitchFamily="34" charset="0"/>
                <a:cs typeface="Arial" pitchFamily="34" charset="0"/>
              </a:rPr>
              <a:t>www.clasp.org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Proxima Nova Rg" pitchFamily="50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Proxima Nova Rg" pitchFamily="50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Proxima Nova Rg" pitchFamily="50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Proxima Nova Rg" pitchFamily="50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2ED22C-152D-4DE6-AF7D-4E5CE8B53BF4}" type="datetimeFigureOut">
              <a:rPr lang="en-US"/>
              <a:pPr>
                <a:defRPr/>
              </a:pPr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094FC0-5A90-489A-A3AD-49FCED997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910519"/>
            <a:ext cx="88392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rgbClr val="66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Work Activities and TANF</a:t>
            </a:r>
            <a:endParaRPr lang="en-US" sz="4400" b="1" dirty="0">
              <a:solidFill>
                <a:srgbClr val="66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1600200"/>
            <a:ext cx="4267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Elizabeth Lower-Basch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Director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Income and Work Supports</a:t>
            </a:r>
            <a:endParaRPr lang="en-US" sz="2400" b="1" dirty="0"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Work </a:t>
            </a:r>
            <a:r>
              <a:rPr lang="en-US" dirty="0"/>
              <a:t>P</a:t>
            </a:r>
            <a:r>
              <a:rPr lang="en-US" dirty="0" smtClean="0"/>
              <a:t>articipation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rate is officially 50% for all families, 90% for two parent families</a:t>
            </a:r>
          </a:p>
          <a:p>
            <a:r>
              <a:rPr lang="en-US" dirty="0" smtClean="0"/>
              <a:t>But target is reduced due to caseload reduction credit (CRC) for decreases in caseload</a:t>
            </a:r>
          </a:p>
          <a:p>
            <a:r>
              <a:rPr lang="en-US" dirty="0" smtClean="0"/>
              <a:t>States can also get credit toward CRC for spending more MOE than required</a:t>
            </a:r>
          </a:p>
          <a:p>
            <a:r>
              <a:rPr lang="en-US" dirty="0" smtClean="0"/>
              <a:t>About half of states serve no two-parent families in TANF/MOE programs due to separate rate</a:t>
            </a:r>
          </a:p>
          <a:p>
            <a:pPr lvl="1"/>
            <a:r>
              <a:rPr lang="en-US" dirty="0" smtClean="0"/>
              <a:t>Many provide assistance through solely state funded programs; others provide no assistance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Participation </a:t>
            </a:r>
            <a:r>
              <a:rPr lang="en-US" dirty="0"/>
              <a:t>R</a:t>
            </a:r>
            <a:r>
              <a:rPr lang="en-US" dirty="0" smtClean="0"/>
              <a:t>ate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WPR achieved has been about 30% </a:t>
            </a:r>
          </a:p>
          <a:p>
            <a:pPr lvl="1"/>
            <a:r>
              <a:rPr lang="en-US" dirty="0" smtClean="0"/>
              <a:t>States rates vary widely, but most states have “passed” WPR due to reduced targets</a:t>
            </a:r>
          </a:p>
          <a:p>
            <a:pPr lvl="1"/>
            <a:r>
              <a:rPr lang="en-US" dirty="0" smtClean="0"/>
              <a:t>Number of states “failing” jumped in FY 2008 due to changes made by Deficit Reduction Act of 2005 , but most have adjusted.</a:t>
            </a:r>
          </a:p>
          <a:p>
            <a:r>
              <a:rPr lang="en-US" dirty="0" smtClean="0"/>
              <a:t>6 states, DC, Guam and Puerto Rico failed in FY 2011</a:t>
            </a:r>
          </a:p>
          <a:p>
            <a:pPr lvl="1"/>
            <a:r>
              <a:rPr lang="en-US" dirty="0" smtClean="0"/>
              <a:t>States may enter into “corrective compliance plan” rather than paying the penalties.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States </a:t>
            </a:r>
            <a:r>
              <a:rPr lang="en-US" dirty="0"/>
              <a:t>C</a:t>
            </a:r>
            <a:r>
              <a:rPr lang="en-US" dirty="0" smtClean="0"/>
              <a:t>are about the WPR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treated as primary measure of state TANF performance</a:t>
            </a:r>
          </a:p>
          <a:p>
            <a:r>
              <a:rPr lang="en-US" dirty="0" smtClean="0"/>
              <a:t>States that fail are subject to financial penalties </a:t>
            </a:r>
          </a:p>
          <a:p>
            <a:pPr lvl="1"/>
            <a:r>
              <a:rPr lang="en-US" dirty="0" smtClean="0"/>
              <a:t> up to 5% of block grant for first year of failure, maximum penalty increases by 2% each year.</a:t>
            </a:r>
          </a:p>
          <a:p>
            <a:r>
              <a:rPr lang="en-US" dirty="0" smtClean="0"/>
              <a:t>Even if penalties are waived through corrective compliance, failure results in nasty headlines, Governor is unhappy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about the WPR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of time in chair – does not measure whether services are effective in helping people achieve self-sufficiency.</a:t>
            </a:r>
          </a:p>
          <a:p>
            <a:r>
              <a:rPr lang="en-US" dirty="0" smtClean="0"/>
              <a:t>Forces caseworkers to focus on documenting participation, rather than on helping families.</a:t>
            </a:r>
          </a:p>
          <a:p>
            <a:r>
              <a:rPr lang="en-US" dirty="0" smtClean="0"/>
              <a:t>Incentivizes caseload reduction</a:t>
            </a:r>
          </a:p>
          <a:p>
            <a:pPr lvl="1"/>
            <a:r>
              <a:rPr lang="en-US" dirty="0" smtClean="0"/>
              <a:t>Caseload reduction credit </a:t>
            </a:r>
          </a:p>
          <a:p>
            <a:pPr lvl="1"/>
            <a:r>
              <a:rPr lang="en-US" dirty="0" smtClean="0"/>
              <a:t>Often easier to remove someone who is not participating from the caseload (and thus from the WPR) than to engage them in countable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about the WPR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limited ability to count “barrier removal” activities – mental health, substance abuse treatment.</a:t>
            </a:r>
          </a:p>
          <a:p>
            <a:pPr lvl="1"/>
            <a:r>
              <a:rPr lang="en-US" dirty="0" smtClean="0"/>
              <a:t>Even a few hours of counted participation uses up a week of “job readiness”</a:t>
            </a:r>
          </a:p>
          <a:p>
            <a:r>
              <a:rPr lang="en-US" dirty="0" smtClean="0"/>
              <a:t>Basic education, ESL not countable as a stand-alone activity (except for teen parents)</a:t>
            </a:r>
          </a:p>
          <a:p>
            <a:r>
              <a:rPr lang="en-US" dirty="0" smtClean="0"/>
              <a:t>Full-time vocational education limited to 12 months – often not enough to get a credential leading to a good-paying job.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https://owa.clasp.org/exchange/elowerbasch/Inbox/RE:%20stock%20photo_x003F_-6.EML/sad%20woman.jpg/C58EA28C-18C0-4a97-9AF2-036E93DDAFB3/sad%20woman.jpg?attac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sad wo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1767" y="381000"/>
            <a:ext cx="8860466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for optimism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states do not need to worry about the WPR due to caseload reduction credit.</a:t>
            </a:r>
          </a:p>
          <a:p>
            <a:r>
              <a:rPr lang="en-US" dirty="0" smtClean="0"/>
              <a:t>States have other tools they can use to meet WPR, including solely state funded programs and supplemental payment to working families.</a:t>
            </a:r>
          </a:p>
          <a:p>
            <a:r>
              <a:rPr lang="en-US" dirty="0" smtClean="0"/>
              <a:t>Many states are not taking full advantage of the ability to count education and training toward the work rate.</a:t>
            </a:r>
          </a:p>
          <a:p>
            <a:r>
              <a:rPr lang="en-US" dirty="0" smtClean="0"/>
              <a:t>Increased interest in demand-driven job training and work-based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States Have </a:t>
            </a:r>
            <a:r>
              <a:rPr lang="en-US" dirty="0"/>
              <a:t>Z</a:t>
            </a:r>
            <a:r>
              <a:rPr lang="en-US" dirty="0" smtClean="0"/>
              <a:t>ero Effective</a:t>
            </a:r>
            <a:br>
              <a:rPr lang="en-US" dirty="0" smtClean="0"/>
            </a:br>
            <a:r>
              <a:rPr lang="en-US" dirty="0" smtClean="0"/>
              <a:t> Work </a:t>
            </a:r>
            <a:r>
              <a:rPr lang="en-US" dirty="0"/>
              <a:t>P</a:t>
            </a:r>
            <a:r>
              <a:rPr lang="en-US" dirty="0" smtClean="0"/>
              <a:t>articipation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3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73" y="1600200"/>
            <a:ext cx="761985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95800" y="22860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2011 Effective Standards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9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Increasing WPR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Solely state funded programs</a:t>
            </a:r>
          </a:p>
          <a:p>
            <a:pPr lvl="1"/>
            <a:r>
              <a:rPr lang="en-US" dirty="0" smtClean="0"/>
              <a:t>Costs are not claimed as Maintenance of Effort</a:t>
            </a:r>
          </a:p>
          <a:p>
            <a:pPr lvl="1"/>
            <a:r>
              <a:rPr lang="en-US" dirty="0" smtClean="0"/>
              <a:t>Many states serve two parent families, individuals with disabilities, students.</a:t>
            </a:r>
          </a:p>
          <a:p>
            <a:r>
              <a:rPr lang="en-US" dirty="0" smtClean="0"/>
              <a:t>Providing income supplements to low-income working families</a:t>
            </a:r>
          </a:p>
          <a:p>
            <a:pPr lvl="1"/>
            <a:r>
              <a:rPr lang="en-US" dirty="0" smtClean="0"/>
              <a:t>Can be limited to former TANF recipients or broader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32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States Have Flexibility to Allow More Education and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states have “work first” approach – job search not education and training</a:t>
            </a:r>
          </a:p>
          <a:p>
            <a:r>
              <a:rPr lang="en-US" dirty="0" smtClean="0"/>
              <a:t>Misconceptions about how restrictive the federal WPR rules are</a:t>
            </a:r>
          </a:p>
          <a:p>
            <a:r>
              <a:rPr lang="en-US" dirty="0" smtClean="0"/>
              <a:t>Belief that education doesn’t work for this population</a:t>
            </a:r>
          </a:p>
          <a:p>
            <a:r>
              <a:rPr lang="en-US" dirty="0" smtClean="0"/>
              <a:t>Inertia -- many states have not changed rules since 1996</a:t>
            </a:r>
          </a:p>
          <a:p>
            <a:pPr lvl="1"/>
            <a:r>
              <a:rPr lang="en-US" dirty="0" smtClean="0"/>
              <a:t>Economy has changed since then</a:t>
            </a:r>
          </a:p>
          <a:p>
            <a:pPr lvl="1"/>
            <a:r>
              <a:rPr lang="en-US" dirty="0" smtClean="0"/>
              <a:t>We know more about effective training programs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TANF?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Temporary Assistance for Needy Families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752600" y="2362200"/>
            <a:ext cx="5486400" cy="3200400"/>
          </a:xfrm>
          <a:prstGeom prst="ellipse">
            <a:avLst/>
          </a:prstGeom>
          <a:solidFill>
            <a:srgbClr val="B4B4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19400" y="2971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TANF Block Grant and MOE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3429000" y="3810000"/>
            <a:ext cx="2667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800" y="4267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Cash Assistance and Work Activities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False Choice between Education and Training and Jobs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746AF9-225D-4F4C-9A96-B0B0EA2D56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1549940"/>
            <a:ext cx="6867161" cy="4622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TANF Recipients </a:t>
            </a:r>
            <a:br>
              <a:rPr lang="en-US" dirty="0" smtClean="0"/>
            </a:br>
            <a:r>
              <a:rPr lang="en-US" dirty="0" smtClean="0"/>
              <a:t>Benefit from Degrees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14400" y="1600200"/>
            <a:ext cx="626041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010400" y="3048000"/>
            <a:ext cx="2133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Lesley Turner </a:t>
            </a:r>
            <a:br>
              <a:rPr lang="en-US" sz="1400" dirty="0" smtClean="0"/>
            </a:br>
            <a:r>
              <a:rPr lang="en-US" sz="1400" i="1" dirty="0" smtClean="0"/>
              <a:t>The Returns to Higher Education for Welfare Recipients: Evidence from Colorado, </a:t>
            </a:r>
            <a:r>
              <a:rPr lang="en-US" sz="1400" dirty="0" smtClean="0"/>
              <a:t>2011</a:t>
            </a:r>
            <a:endParaRPr lang="en-US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Practices in </a:t>
            </a:r>
            <a:r>
              <a:rPr lang="en-US" dirty="0"/>
              <a:t>T</a:t>
            </a:r>
            <a:r>
              <a:rPr lang="en-US" dirty="0" smtClean="0"/>
              <a:t>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intensity, with clear connection to employment and skills valued by employers</a:t>
            </a:r>
          </a:p>
          <a:p>
            <a:pPr lvl="1"/>
            <a:r>
              <a:rPr lang="en-US" dirty="0" smtClean="0"/>
              <a:t>Focus on credentials with economic payoff</a:t>
            </a:r>
          </a:p>
          <a:p>
            <a:pPr lvl="1"/>
            <a:r>
              <a:rPr lang="en-US" dirty="0" smtClean="0"/>
              <a:t>Even participants with low basic skills start working on vocational skills quickly</a:t>
            </a:r>
          </a:p>
          <a:p>
            <a:pPr lvl="1"/>
            <a:r>
              <a:rPr lang="en-US" dirty="0" smtClean="0"/>
              <a:t>“Stackable” credentials minimize tradeoff between short-term and long-term goals</a:t>
            </a:r>
          </a:p>
          <a:p>
            <a:r>
              <a:rPr lang="en-US" dirty="0" smtClean="0"/>
              <a:t>Addresses students’ overburdened lives</a:t>
            </a:r>
          </a:p>
          <a:p>
            <a:pPr lvl="1"/>
            <a:r>
              <a:rPr lang="en-US" dirty="0" smtClean="0"/>
              <a:t>Supportive services</a:t>
            </a:r>
          </a:p>
          <a:p>
            <a:pPr lvl="1"/>
            <a:r>
              <a:rPr lang="en-US" dirty="0" smtClean="0"/>
              <a:t>Flexible scheduling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Work-Based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Subsidized jobs, on the job training, apprenticeships</a:t>
            </a:r>
          </a:p>
          <a:p>
            <a:r>
              <a:rPr lang="en-US" dirty="0" smtClean="0"/>
              <a:t>Minimizes tradeoff between need to earn wages and skill building</a:t>
            </a:r>
          </a:p>
          <a:p>
            <a:r>
              <a:rPr lang="en-US" dirty="0" smtClean="0"/>
              <a:t>Many states successfully ran subsidized employment programs under the TANF Emergency Fund</a:t>
            </a:r>
          </a:p>
          <a:p>
            <a:r>
              <a:rPr lang="en-US" dirty="0" smtClean="0"/>
              <a:t>Attention from the workforce 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Beyond the WPR:</a:t>
            </a:r>
            <a:br>
              <a:rPr lang="en-US" dirty="0" smtClean="0"/>
            </a:br>
            <a:r>
              <a:rPr lang="en-US" dirty="0" smtClean="0"/>
              <a:t>Work Opportunities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DE7223-443C-4F45-B300-E8533B7146B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9220" name="Content Placeholder 5" descr="jo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437718"/>
            <a:ext cx="7756525" cy="542028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1336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Arial" charset="0"/>
                <a:cs typeface="Arial" charset="0"/>
              </a:rPr>
              <a:t>For more information: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sz="1400" dirty="0" smtClean="0">
              <a:latin typeface="Arial" charset="0"/>
              <a:cs typeface="Arial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Arial" charset="0"/>
                <a:cs typeface="Arial" charset="0"/>
              </a:rPr>
              <a:t>Elizabeth Lower-Basch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Arial" charset="0"/>
                <a:cs typeface="Arial" charset="0"/>
              </a:rPr>
              <a:t>elowerbasch@clasp.org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latin typeface="Arial" charset="0"/>
                <a:cs typeface="Arial" charset="0"/>
              </a:rPr>
              <a:t>202 906-8013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>
              <a:buNone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842B43-3CCD-4E18-BA14-E822598EC10D}" type="slidenum">
              <a:rPr lang="en-US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8677" name="Picture 5" descr="g:\elowerbasch\Planning\website\primary_log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1524000"/>
            <a:ext cx="4038600" cy="2060575"/>
          </a:xfrm>
        </p:spPr>
      </p:pic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5105400" y="4572000"/>
            <a:ext cx="358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Proxima Nova Rg" pitchFamily="50" charset="0"/>
              </a:rPr>
              <a:t>www.clasp.org</a:t>
            </a:r>
          </a:p>
          <a:p>
            <a:r>
              <a:rPr lang="en-US" dirty="0" smtClean="0">
                <a:latin typeface="Proxima Nova Rg" pitchFamily="50" charset="0"/>
              </a:rPr>
              <a:t>1200 18</a:t>
            </a:r>
            <a:r>
              <a:rPr lang="en-US" baseline="30000" dirty="0" smtClean="0">
                <a:latin typeface="Proxima Nova Rg" pitchFamily="50" charset="0"/>
              </a:rPr>
              <a:t>th</a:t>
            </a:r>
            <a:r>
              <a:rPr lang="en-US" dirty="0" smtClean="0">
                <a:latin typeface="Proxima Nova Rg" pitchFamily="50" charset="0"/>
              </a:rPr>
              <a:t> </a:t>
            </a:r>
            <a:r>
              <a:rPr lang="en-US" dirty="0">
                <a:latin typeface="Proxima Nova Rg" pitchFamily="50" charset="0"/>
              </a:rPr>
              <a:t>St, NW</a:t>
            </a:r>
          </a:p>
          <a:p>
            <a:r>
              <a:rPr lang="en-US" dirty="0">
                <a:latin typeface="Proxima Nova Rg" pitchFamily="50" charset="0"/>
              </a:rPr>
              <a:t>Suite </a:t>
            </a:r>
            <a:r>
              <a:rPr lang="en-US" dirty="0" smtClean="0">
                <a:latin typeface="Proxima Nova Rg" pitchFamily="50" charset="0"/>
              </a:rPr>
              <a:t>200</a:t>
            </a:r>
            <a:endParaRPr lang="en-US" dirty="0">
              <a:latin typeface="Proxima Nova Rg" pitchFamily="50" charset="0"/>
            </a:endParaRPr>
          </a:p>
          <a:p>
            <a:r>
              <a:rPr lang="en-US" dirty="0">
                <a:latin typeface="Proxima Nova Rg" pitchFamily="50" charset="0"/>
              </a:rPr>
              <a:t>Washington, DC </a:t>
            </a:r>
            <a:r>
              <a:rPr lang="en-US" dirty="0" smtClean="0">
                <a:latin typeface="Proxima Nova Rg" pitchFamily="50" charset="0"/>
              </a:rPr>
              <a:t>20036</a:t>
            </a:r>
            <a:endParaRPr lang="en-US" dirty="0">
              <a:latin typeface="Proxima Nova Rg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TANF: The Block Grant</a:t>
            </a:r>
            <a:endParaRPr lang="en-US" dirty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24BE4E-E556-40FD-8964-486ED8545E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 smtClean="0"/>
              <a:t>1996 “welfare reform” replaced AFDC with TANF.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dirty="0" smtClean="0"/>
              <a:t>Replaced </a:t>
            </a:r>
            <a:r>
              <a:rPr lang="en-US" dirty="0"/>
              <a:t>uncapped matching funds </a:t>
            </a:r>
            <a:r>
              <a:rPr lang="en-US" dirty="0" smtClean="0"/>
              <a:t>with a fixed block grant ($16.5 billion a year) and maintenance of effort (MOE) requirement for state funds</a:t>
            </a: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dirty="0" smtClean="0"/>
              <a:t>Block grant and MOE can be used for broad range of benefits and services aimed at 4 purposes of TANF</a:t>
            </a:r>
          </a:p>
          <a:p>
            <a:pPr lvl="1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dirty="0" smtClean="0"/>
              <a:t>TANF funds can also be transferred to CCDBG or SSBG or used for activities authorized under prior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Explicitly Included in </a:t>
            </a:r>
            <a:br>
              <a:rPr lang="en-US" dirty="0" smtClean="0"/>
            </a:br>
            <a:r>
              <a:rPr lang="en-US" dirty="0" smtClean="0"/>
              <a:t>Four Purposes of TANF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 </a:t>
            </a:r>
            <a:r>
              <a:rPr lang="en-US" dirty="0"/>
              <a:t>assistance to needy families so that children can be cared for in their </a:t>
            </a:r>
            <a:r>
              <a:rPr lang="en-US" dirty="0" smtClean="0"/>
              <a:t>own homes </a:t>
            </a:r>
            <a:r>
              <a:rPr lang="en-US" dirty="0"/>
              <a:t>or in the homes of relatives;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 </a:t>
            </a:r>
            <a:r>
              <a:rPr lang="en-US" dirty="0"/>
              <a:t>dependence of needy parents on government benefits </a:t>
            </a:r>
            <a:r>
              <a:rPr lang="en-US" u="sng" dirty="0"/>
              <a:t>through work, </a:t>
            </a:r>
            <a:r>
              <a:rPr lang="en-US" u="sng" dirty="0" smtClean="0"/>
              <a:t>job preparation</a:t>
            </a:r>
            <a:r>
              <a:rPr lang="en-US" dirty="0"/>
              <a:t>, and marriage;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</a:t>
            </a:r>
            <a:r>
              <a:rPr lang="en-US" dirty="0"/>
              <a:t>the incidence of out-of-wedlock pregnancies;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Promote </a:t>
            </a:r>
            <a:r>
              <a:rPr lang="en-US" dirty="0"/>
              <a:t>the formation and maintenance of two-parent families.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BCEBA8-16D8-4EF2-9D30-6104D39827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1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Requirements Apply to Families Receiving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States must certify in state plan that they impose a work requirement on parents within 24 months and must sanction for non-participation, but have flexibility to define activities, exemptions.</a:t>
            </a:r>
          </a:p>
          <a:p>
            <a:pPr lvl="1"/>
            <a:r>
              <a:rPr lang="en-US" dirty="0"/>
              <a:t>All states impose </a:t>
            </a:r>
            <a:r>
              <a:rPr lang="en-US" dirty="0" smtClean="0"/>
              <a:t>participation requirements </a:t>
            </a:r>
            <a:r>
              <a:rPr lang="en-US" dirty="0"/>
              <a:t>immediately, or even during the </a:t>
            </a:r>
            <a:r>
              <a:rPr lang="en-US" dirty="0" smtClean="0"/>
              <a:t>application process</a:t>
            </a:r>
          </a:p>
          <a:p>
            <a:pPr lvl="1"/>
            <a:r>
              <a:rPr lang="en-US" dirty="0" smtClean="0"/>
              <a:t>States must sanction “in proportion” to non-compliance, can include removing adult from grant, but most eventually impose full-family sanctions.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1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Participation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States</a:t>
            </a:r>
            <a:r>
              <a:rPr lang="en-US" dirty="0" smtClean="0"/>
              <a:t> </a:t>
            </a:r>
            <a:r>
              <a:rPr lang="en-US" dirty="0"/>
              <a:t>must meet the work participation rate</a:t>
            </a:r>
          </a:p>
          <a:p>
            <a:pPr lvl="1"/>
            <a:r>
              <a:rPr lang="en-US" dirty="0"/>
              <a:t>Does not apply to individual recipients, but to a state’s caseload as a </a:t>
            </a:r>
            <a:r>
              <a:rPr lang="en-US" dirty="0" smtClean="0"/>
              <a:t>whole</a:t>
            </a:r>
            <a:endParaRPr lang="en-US" dirty="0"/>
          </a:p>
          <a:p>
            <a:pPr lvl="1"/>
            <a:r>
              <a:rPr lang="en-US" dirty="0"/>
              <a:t>When people say an activity is “not allowed” under TANF, usually mean “not countable toward the </a:t>
            </a:r>
            <a:r>
              <a:rPr lang="en-US" dirty="0" smtClean="0"/>
              <a:t>WPR”</a:t>
            </a:r>
          </a:p>
          <a:p>
            <a:r>
              <a:rPr lang="en-US" dirty="0" smtClean="0"/>
              <a:t>Two types of countable activities</a:t>
            </a:r>
          </a:p>
          <a:p>
            <a:pPr lvl="1"/>
            <a:r>
              <a:rPr lang="en-US" dirty="0" smtClean="0"/>
              <a:t>Core – primary activities</a:t>
            </a:r>
          </a:p>
          <a:p>
            <a:pPr lvl="1"/>
            <a:r>
              <a:rPr lang="en-US" dirty="0" smtClean="0"/>
              <a:t>Non-core – only countable when combined with 20 hours per week of a core activity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61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Countable Work </a:t>
            </a:r>
            <a:r>
              <a:rPr lang="en-US" dirty="0"/>
              <a:t>A</a:t>
            </a:r>
            <a:r>
              <a:rPr lang="en-US" dirty="0" smtClean="0"/>
              <a:t>ctivities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97018"/>
              </p:ext>
            </p:extLst>
          </p:nvPr>
        </p:nvGraphicFramePr>
        <p:xfrm>
          <a:off x="533400" y="1600200"/>
          <a:ext cx="8077199" cy="46939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819400"/>
                <a:gridCol w="1828800"/>
                <a:gridCol w="1524000"/>
                <a:gridCol w="1904999"/>
              </a:tblGrid>
              <a:tr h="3809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Limits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Counts Toward the WPR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972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Unsubsidized employment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Subsidized employment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On-the-job training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experience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</a:t>
                      </a:r>
                      <a:r>
                        <a:rPr lang="en-US" sz="14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Child</a:t>
                      </a:r>
                      <a:r>
                        <a:rPr lang="en-US" sz="1400" b="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care for recipients in community services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/>
                </a:tc>
              </a:tr>
              <a:tr h="577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Vocational education training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Limited to 12 months in a lifetime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Limited to 30% of counted individuals (along with education for teen parents)</a:t>
                      </a:r>
                    </a:p>
                  </a:txBody>
                  <a:tcPr marL="68580" marR="68580" marT="0" marB="0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skills training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related to employment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school attendance or GED</a:t>
                      </a:r>
                      <a:r>
                        <a:rPr lang="en-US" sz="1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classes for recipient without HS degree or </a:t>
                      </a:r>
                      <a:r>
                        <a:rPr lang="en-US" sz="14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equivalent</a:t>
                      </a:r>
                      <a:endParaRPr lang="en-US" sz="1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only be counted when combined with core activities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/>
                </a:tc>
              </a:tr>
              <a:tr h="577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readiness and job search assistance</a:t>
                      </a:r>
                      <a:endParaRPr lang="en-US" sz="1400" b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Limited to 4 consecutive weeks and 6 or 12 weeks total per year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Yes</a:t>
                      </a:r>
                      <a:endParaRPr lang="en-US" sz="1400" b="0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29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States Are Well Under 30% 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31F28C-4A54-45D5-863C-B56CA04C7EC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7490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Hours of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be counted toward the WPR, recipients must average 30 hours per week of work participation</a:t>
            </a:r>
          </a:p>
          <a:p>
            <a:pPr lvl="1"/>
            <a:r>
              <a:rPr lang="en-US" dirty="0" smtClean="0"/>
              <a:t>Reduced to 20 hours per week if single parent of child under 6</a:t>
            </a:r>
          </a:p>
          <a:p>
            <a:pPr lvl="1"/>
            <a:r>
              <a:rPr lang="en-US" dirty="0" smtClean="0"/>
              <a:t>Higher hours requirement to be counted toward the two-parent rate.</a:t>
            </a:r>
          </a:p>
          <a:p>
            <a:r>
              <a:rPr lang="en-US" dirty="0" smtClean="0"/>
              <a:t>Daily supervision and documentation requirements – must be actual hours of participation, not just scheduled hours.</a:t>
            </a:r>
          </a:p>
          <a:p>
            <a:r>
              <a:rPr lang="en-US" dirty="0" smtClean="0"/>
              <a:t>No partial credit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49250"/>
          </a:xfrm>
          <a:prstGeom prst="rect">
            <a:avLst/>
          </a:prstGeom>
        </p:spPr>
        <p:txBody>
          <a:bodyPr/>
          <a:lstStyle/>
          <a:p>
            <a:fld id="{8CC638A9-30FB-44C6-A7FD-951D92867CD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PStyleSet">
  <a:themeElements>
    <a:clrScheme name="powerpoint">
      <a:dk1>
        <a:srgbClr val="FFFFFF"/>
      </a:dk1>
      <a:lt1>
        <a:srgbClr val="560000"/>
      </a:lt1>
      <a:dk2>
        <a:srgbClr val="E6E3D9"/>
      </a:dk2>
      <a:lt2>
        <a:srgbClr val="701400"/>
      </a:lt2>
      <a:accent1>
        <a:srgbClr val="701400"/>
      </a:accent1>
      <a:accent2>
        <a:srgbClr val="9B5338"/>
      </a:accent2>
      <a:accent3>
        <a:srgbClr val="CB9C87"/>
      </a:accent3>
      <a:accent4>
        <a:srgbClr val="D0CAB7"/>
      </a:accent4>
      <a:accent5>
        <a:srgbClr val="E6E3D9"/>
      </a:accent5>
      <a:accent6>
        <a:srgbClr val="FFFFFF"/>
      </a:accent6>
      <a:hlink>
        <a:srgbClr val="701400"/>
      </a:hlink>
      <a:folHlink>
        <a:srgbClr val="560000"/>
      </a:folHlink>
    </a:clrScheme>
    <a:fontScheme name="CLASP">
      <a:majorFont>
        <a:latin typeface="Proxima Nova Rg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CLASPStyleSet</Template>
  <TotalTime>3511</TotalTime>
  <Words>1356</Words>
  <Application>Microsoft Office PowerPoint</Application>
  <PresentationFormat>On-screen Show (4:3)</PresentationFormat>
  <Paragraphs>209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CLASPStyleSet</vt:lpstr>
      <vt:lpstr>Custom Design</vt:lpstr>
      <vt:lpstr>PowerPoint Presentation</vt:lpstr>
      <vt:lpstr>What is TANF?</vt:lpstr>
      <vt:lpstr>TANF: The Block Grant</vt:lpstr>
      <vt:lpstr>Work Explicitly Included in  Four Purposes of TANF </vt:lpstr>
      <vt:lpstr>Work Requirements Apply to Families Receiving Assistance</vt:lpstr>
      <vt:lpstr>Work Participation Rate</vt:lpstr>
      <vt:lpstr>Countable Work Activities</vt:lpstr>
      <vt:lpstr>Most States Are Well Under 30% Cap</vt:lpstr>
      <vt:lpstr>Hours of Participation</vt:lpstr>
      <vt:lpstr>Target Work Participation Rates</vt:lpstr>
      <vt:lpstr>Work Participation Rate Results</vt:lpstr>
      <vt:lpstr>Why States Care about the WPR</vt:lpstr>
      <vt:lpstr>Concerns about the WPR</vt:lpstr>
      <vt:lpstr>Concerns about the WPR (2)</vt:lpstr>
      <vt:lpstr>PowerPoint Presentation</vt:lpstr>
      <vt:lpstr>Reasons for optimism</vt:lpstr>
      <vt:lpstr>Many States Have Zero Effective  Work Participation Standard</vt:lpstr>
      <vt:lpstr>Strategies for Increasing WPR</vt:lpstr>
      <vt:lpstr>States Have Flexibility to Allow More Education and Training</vt:lpstr>
      <vt:lpstr>False Choice between Education and Training and Jobs </vt:lpstr>
      <vt:lpstr>TANF Recipients  Benefit from Degrees</vt:lpstr>
      <vt:lpstr>Best Practices in Training</vt:lpstr>
      <vt:lpstr>Work-Based Learning</vt:lpstr>
      <vt:lpstr>Beyond the WPR: Work Opportunities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jrobinson</dc:creator>
  <cp:lastModifiedBy>Emma Paine</cp:lastModifiedBy>
  <cp:revision>222</cp:revision>
  <dcterms:created xsi:type="dcterms:W3CDTF">2009-09-01T20:03:38Z</dcterms:created>
  <dcterms:modified xsi:type="dcterms:W3CDTF">2014-12-01T17:55:10Z</dcterms:modified>
</cp:coreProperties>
</file>