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459" r:id="rId2"/>
    <p:sldId id="410" r:id="rId3"/>
    <p:sldId id="413" r:id="rId4"/>
    <p:sldId id="443" r:id="rId5"/>
    <p:sldId id="460" r:id="rId6"/>
    <p:sldId id="444" r:id="rId7"/>
    <p:sldId id="452" r:id="rId8"/>
    <p:sldId id="453" r:id="rId9"/>
    <p:sldId id="437" r:id="rId10"/>
    <p:sldId id="467" r:id="rId11"/>
    <p:sldId id="455" r:id="rId12"/>
    <p:sldId id="430" r:id="rId13"/>
    <p:sldId id="431" r:id="rId14"/>
    <p:sldId id="468" r:id="rId15"/>
    <p:sldId id="461" r:id="rId16"/>
    <p:sldId id="462" r:id="rId17"/>
    <p:sldId id="466" r:id="rId18"/>
    <p:sldId id="463" r:id="rId19"/>
    <p:sldId id="464" r:id="rId20"/>
    <p:sldId id="465" r:id="rId21"/>
    <p:sldId id="281" r:id="rId2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4" d="100"/>
          <a:sy n="94" d="100"/>
        </p:scale>
        <p:origin x="64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Proportion of ACEs by Ethnicity in 5 States</a:t>
            </a:r>
          </a:p>
          <a:p>
            <a:pPr>
              <a:defRPr/>
            </a:pPr>
            <a:r>
              <a:rPr lang="en-US"/>
              <a:t>(AR, TN, LA, WA, MN)</a:t>
            </a:r>
          </a:p>
        </c:rich>
      </c:tx>
      <c:layout>
        <c:manualLayout>
          <c:xMode val="edge"/>
          <c:yMode val="edge"/>
          <c:x val="0.134467774861476"/>
          <c:y val="0.0636184728690386"/>
        </c:manualLayout>
      </c:layout>
      <c:overlay val="0"/>
    </c:title>
    <c:autoTitleDeleted val="0"/>
    <c:plotArea>
      <c:layout/>
      <c:barChart>
        <c:barDir val="col"/>
        <c:grouping val="clustered"/>
        <c:varyColors val="0"/>
        <c:ser>
          <c:idx val="0"/>
          <c:order val="0"/>
          <c:tx>
            <c:strRef>
              <c:f>'ACE Graph'!$A$2</c:f>
              <c:strCache>
                <c:ptCount val="1"/>
                <c:pt idx="0">
                  <c:v>1 ACE</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'ACE Graph'!$B$1:$E$1</c:f>
              <c:strCache>
                <c:ptCount val="4"/>
                <c:pt idx="0">
                  <c:v>White</c:v>
                </c:pt>
                <c:pt idx="1">
                  <c:v>Af-American</c:v>
                </c:pt>
                <c:pt idx="2">
                  <c:v>Hispanic</c:v>
                </c:pt>
                <c:pt idx="3">
                  <c:v>Other </c:v>
                </c:pt>
              </c:strCache>
            </c:strRef>
          </c:cat>
          <c:val>
            <c:numRef>
              <c:f>'ACE Graph'!$B$2:$E$2</c:f>
              <c:numCache>
                <c:formatCode>General</c:formatCode>
                <c:ptCount val="4"/>
                <c:pt idx="0">
                  <c:v>41.0</c:v>
                </c:pt>
                <c:pt idx="1">
                  <c:v>37.0</c:v>
                </c:pt>
                <c:pt idx="2">
                  <c:v>36.0</c:v>
                </c:pt>
                <c:pt idx="3">
                  <c:v>38.0</c:v>
                </c:pt>
              </c:numCache>
            </c:numRef>
          </c:val>
          <c:extLst xmlns:c16r2="http://schemas.microsoft.com/office/drawing/2015/06/chart">
            <c:ext xmlns:c16="http://schemas.microsoft.com/office/drawing/2014/chart" uri="{C3380CC4-5D6E-409C-BE32-E72D297353CC}">
              <c16:uniqueId val="{00000000-7FA3-41DE-ADB4-B404C22C7199}"/>
            </c:ext>
          </c:extLst>
        </c:ser>
        <c:ser>
          <c:idx val="1"/>
          <c:order val="1"/>
          <c:tx>
            <c:strRef>
              <c:f>'ACE Graph'!$A$3</c:f>
              <c:strCache>
                <c:ptCount val="1"/>
                <c:pt idx="0">
                  <c:v>3 ACEs</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'ACE Graph'!$B$1:$E$1</c:f>
              <c:strCache>
                <c:ptCount val="4"/>
                <c:pt idx="0">
                  <c:v>White</c:v>
                </c:pt>
                <c:pt idx="1">
                  <c:v>Af-American</c:v>
                </c:pt>
                <c:pt idx="2">
                  <c:v>Hispanic</c:v>
                </c:pt>
                <c:pt idx="3">
                  <c:v>Other </c:v>
                </c:pt>
              </c:strCache>
            </c:strRef>
          </c:cat>
          <c:val>
            <c:numRef>
              <c:f>'ACE Graph'!$B$3:$E$3</c:f>
              <c:numCache>
                <c:formatCode>General</c:formatCode>
                <c:ptCount val="4"/>
                <c:pt idx="0">
                  <c:v>9.0</c:v>
                </c:pt>
                <c:pt idx="1">
                  <c:v>9.0</c:v>
                </c:pt>
                <c:pt idx="2">
                  <c:v>10.0</c:v>
                </c:pt>
                <c:pt idx="3">
                  <c:v>18.0</c:v>
                </c:pt>
              </c:numCache>
            </c:numRef>
          </c:val>
          <c:extLst xmlns:c16r2="http://schemas.microsoft.com/office/drawing/2015/06/chart">
            <c:ext xmlns:c16="http://schemas.microsoft.com/office/drawing/2014/chart" uri="{C3380CC4-5D6E-409C-BE32-E72D297353CC}">
              <c16:uniqueId val="{00000001-7FA3-41DE-ADB4-B404C22C7199}"/>
            </c:ext>
          </c:extLst>
        </c:ser>
        <c:ser>
          <c:idx val="2"/>
          <c:order val="2"/>
          <c:tx>
            <c:strRef>
              <c:f>'ACE Graph'!$A$4</c:f>
              <c:strCache>
                <c:ptCount val="1"/>
                <c:pt idx="0">
                  <c:v>4 ACEs</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'ACE Graph'!$B$1:$E$1</c:f>
              <c:strCache>
                <c:ptCount val="4"/>
                <c:pt idx="0">
                  <c:v>White</c:v>
                </c:pt>
                <c:pt idx="1">
                  <c:v>Af-American</c:v>
                </c:pt>
                <c:pt idx="2">
                  <c:v>Hispanic</c:v>
                </c:pt>
                <c:pt idx="3">
                  <c:v>Other </c:v>
                </c:pt>
              </c:strCache>
            </c:strRef>
          </c:cat>
          <c:val>
            <c:numRef>
              <c:f>'ACE Graph'!$B$4:$E$4</c:f>
              <c:numCache>
                <c:formatCode>General</c:formatCode>
                <c:ptCount val="4"/>
                <c:pt idx="0">
                  <c:v>6.0</c:v>
                </c:pt>
                <c:pt idx="1">
                  <c:v>8.0</c:v>
                </c:pt>
                <c:pt idx="2">
                  <c:v>9.0</c:v>
                </c:pt>
                <c:pt idx="3">
                  <c:v>16.0</c:v>
                </c:pt>
              </c:numCache>
            </c:numRef>
          </c:val>
          <c:extLst xmlns:c16r2="http://schemas.microsoft.com/office/drawing/2015/06/chart">
            <c:ext xmlns:c16="http://schemas.microsoft.com/office/drawing/2014/chart" uri="{C3380CC4-5D6E-409C-BE32-E72D297353CC}">
              <c16:uniqueId val="{00000002-7FA3-41DE-ADB4-B404C22C7199}"/>
            </c:ext>
          </c:extLst>
        </c:ser>
        <c:ser>
          <c:idx val="3"/>
          <c:order val="3"/>
          <c:tx>
            <c:strRef>
              <c:f>'ACE Graph'!$A$5</c:f>
              <c:strCache>
                <c:ptCount val="1"/>
                <c:pt idx="0">
                  <c:v>&gt;5 ACES</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'ACE Graph'!$B$1:$E$1</c:f>
              <c:strCache>
                <c:ptCount val="4"/>
                <c:pt idx="0">
                  <c:v>White</c:v>
                </c:pt>
                <c:pt idx="1">
                  <c:v>Af-American</c:v>
                </c:pt>
                <c:pt idx="2">
                  <c:v>Hispanic</c:v>
                </c:pt>
                <c:pt idx="3">
                  <c:v>Other </c:v>
                </c:pt>
              </c:strCache>
            </c:strRef>
          </c:cat>
          <c:val>
            <c:numRef>
              <c:f>'ACE Graph'!$B$5:$E$5</c:f>
              <c:numCache>
                <c:formatCode>General</c:formatCode>
                <c:ptCount val="4"/>
                <c:pt idx="0">
                  <c:v>9.0</c:v>
                </c:pt>
                <c:pt idx="1">
                  <c:v>5.0</c:v>
                </c:pt>
                <c:pt idx="2">
                  <c:v>9.0</c:v>
                </c:pt>
                <c:pt idx="3">
                  <c:v>8.4</c:v>
                </c:pt>
              </c:numCache>
            </c:numRef>
          </c:val>
          <c:extLst xmlns:c16r2="http://schemas.microsoft.com/office/drawing/2015/06/chart">
            <c:ext xmlns:c16="http://schemas.microsoft.com/office/drawing/2014/chart" uri="{C3380CC4-5D6E-409C-BE32-E72D297353CC}">
              <c16:uniqueId val="{00000003-7FA3-41DE-ADB4-B404C22C7199}"/>
            </c:ext>
          </c:extLst>
        </c:ser>
        <c:dLbls>
          <c:showLegendKey val="0"/>
          <c:showVal val="1"/>
          <c:showCatName val="0"/>
          <c:showSerName val="0"/>
          <c:showPercent val="0"/>
          <c:showBubbleSize val="0"/>
        </c:dLbls>
        <c:gapWidth val="150"/>
        <c:axId val="-503121488"/>
        <c:axId val="-503120128"/>
      </c:barChart>
      <c:catAx>
        <c:axId val="-503121488"/>
        <c:scaling>
          <c:orientation val="minMax"/>
        </c:scaling>
        <c:delete val="0"/>
        <c:axPos val="b"/>
        <c:numFmt formatCode="General" sourceLinked="0"/>
        <c:majorTickMark val="out"/>
        <c:minorTickMark val="none"/>
        <c:tickLblPos val="nextTo"/>
        <c:crossAx val="-503120128"/>
        <c:crosses val="autoZero"/>
        <c:auto val="1"/>
        <c:lblAlgn val="ctr"/>
        <c:lblOffset val="100"/>
        <c:noMultiLvlLbl val="0"/>
      </c:catAx>
      <c:valAx>
        <c:axId val="-503120128"/>
        <c:scaling>
          <c:orientation val="minMax"/>
        </c:scaling>
        <c:delete val="0"/>
        <c:axPos val="l"/>
        <c:title>
          <c:tx>
            <c:rich>
              <a:bodyPr rot="-5400000" vert="horz"/>
              <a:lstStyle/>
              <a:p>
                <a:pPr>
                  <a:defRPr/>
                </a:pPr>
                <a:r>
                  <a:rPr lang="en-US"/>
                  <a:t>%</a:t>
                </a:r>
              </a:p>
            </c:rich>
          </c:tx>
          <c:layout/>
          <c:overlay val="0"/>
        </c:title>
        <c:numFmt formatCode="General" sourceLinked="1"/>
        <c:majorTickMark val="out"/>
        <c:minorTickMark val="none"/>
        <c:tickLblPos val="nextTo"/>
        <c:crossAx val="-503121488"/>
        <c:crosses val="autoZero"/>
        <c:crossBetween val="between"/>
      </c:valAx>
    </c:plotArea>
    <c:legend>
      <c:legendPos val="r"/>
      <c:layout/>
      <c:overlay val="0"/>
    </c:legend>
    <c:plotVisOnly val="1"/>
    <c:dispBlanksAs val="gap"/>
    <c:showDLblsOverMax val="0"/>
  </c:chart>
  <c:spPr>
    <a:solidFill>
      <a:schemeClr val="accent6"/>
    </a:solidFill>
    <a:ln w="38100" cap="flat" cmpd="sng" algn="ctr">
      <a:solidFill>
        <a:schemeClr val="lt1"/>
      </a:solidFill>
      <a:prstDash val="solid"/>
    </a:ln>
    <a:effectLst>
      <a:outerShdw blurRad="40000" dist="20000" dir="5400000" rotWithShape="0">
        <a:srgbClr val="000000">
          <a:alpha val="38000"/>
        </a:srgbClr>
      </a:outerShdw>
    </a:effectLst>
  </c:spPr>
  <c:txPr>
    <a:bodyPr/>
    <a:lstStyle/>
    <a:p>
      <a:pPr>
        <a:defRPr>
          <a:solidFill>
            <a:schemeClr val="lt1"/>
          </a:solidFill>
          <a:latin typeface="+mn-lt"/>
          <a:ea typeface="+mn-ea"/>
          <a:cs typeface="+mn-cs"/>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68B4A-FBBF-5346-B833-8B002F8FAA75}"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6FEA8A00-0DB0-4D4B-A742-EA653DAA02C5}">
      <dgm:prSet phldrT="[Text]" phldr="1"/>
      <dgm:spPr/>
      <dgm:t>
        <a:bodyPr/>
        <a:lstStyle/>
        <a:p>
          <a:endParaRPr lang="en-US" dirty="0"/>
        </a:p>
      </dgm:t>
    </dgm:pt>
    <dgm:pt modelId="{6929F491-099F-674E-B551-CE1B94916B54}" type="parTrans" cxnId="{DD911E42-91DA-8441-ACE0-238242DF5E5C}">
      <dgm:prSet/>
      <dgm:spPr/>
      <dgm:t>
        <a:bodyPr/>
        <a:lstStyle/>
        <a:p>
          <a:endParaRPr lang="en-US"/>
        </a:p>
      </dgm:t>
    </dgm:pt>
    <dgm:pt modelId="{CC16213B-7A73-CA44-9428-D350691D7D14}" type="sibTrans" cxnId="{DD911E42-91DA-8441-ACE0-238242DF5E5C}">
      <dgm:prSet/>
      <dgm:spPr/>
      <dgm:t>
        <a:bodyPr/>
        <a:lstStyle/>
        <a:p>
          <a:endParaRPr lang="en-US"/>
        </a:p>
      </dgm:t>
    </dgm:pt>
    <dgm:pt modelId="{5D2F7E26-D018-F948-9722-C7FE1F8784DE}">
      <dgm:prSet phldrT="[Text]">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t>
        <a:bodyPr/>
        <a:lstStyle/>
        <a:p>
          <a:r>
            <a:rPr lang="en-US" dirty="0" smtClean="0">
              <a:solidFill>
                <a:schemeClr val="accent1">
                  <a:lumMod val="25000"/>
                </a:schemeClr>
              </a:solidFill>
            </a:rPr>
            <a:t>Population Health &amp; Community Outcomes</a:t>
          </a:r>
          <a:endParaRPr lang="en-US" dirty="0">
            <a:solidFill>
              <a:schemeClr val="accent1">
                <a:lumMod val="25000"/>
              </a:schemeClr>
            </a:solidFill>
          </a:endParaRPr>
        </a:p>
      </dgm:t>
    </dgm:pt>
    <dgm:pt modelId="{AE1D72E2-884C-334E-A676-E8B159A17D6B}" type="parTrans" cxnId="{EA79ECD5-5FD0-704A-BACA-3D9B61F53E7D}">
      <dgm:prSet/>
      <dgm:spPr/>
      <dgm:t>
        <a:bodyPr/>
        <a:lstStyle/>
        <a:p>
          <a:endParaRPr lang="en-US"/>
        </a:p>
      </dgm:t>
    </dgm:pt>
    <dgm:pt modelId="{5FB1BA18-5B44-454C-9349-24E18A71BBFA}" type="sibTrans" cxnId="{EA79ECD5-5FD0-704A-BACA-3D9B61F53E7D}">
      <dgm:prSet/>
      <dgm:spPr/>
      <dgm:t>
        <a:bodyPr/>
        <a:lstStyle/>
        <a:p>
          <a:endParaRPr lang="en-US"/>
        </a:p>
      </dgm:t>
    </dgm:pt>
    <dgm:pt modelId="{07B3B764-EF2B-5F4B-BCD5-AB01F63802E6}">
      <dgm:prSet phldrT="[Text]" custT="1">
        <dgm:style>
          <a:lnRef idx="0">
            <a:scrgbClr r="0" g="0" b="0"/>
          </a:lnRef>
          <a:fillRef idx="0">
            <a:scrgbClr r="0" g="0" b="0"/>
          </a:fillRef>
          <a:effectRef idx="0">
            <a:scrgbClr r="0" g="0" b="0"/>
          </a:effectRef>
          <a:fontRef idx="minor">
            <a:schemeClr val="lt1"/>
          </a:fontRef>
        </dgm:style>
      </dgm:prSet>
      <dgm:spPr>
        <a:solidFill>
          <a:schemeClr val="accent5">
            <a:alpha val="50000"/>
          </a:schemeClr>
        </a:solidFill>
        <a:ln>
          <a:noFill/>
        </a:ln>
      </dgm:spPr>
      <dgm:t>
        <a:bodyPr/>
        <a:lstStyle/>
        <a:p>
          <a:r>
            <a:rPr lang="en-US" sz="3200" dirty="0" smtClean="0">
              <a:solidFill>
                <a:srgbClr val="692D07"/>
              </a:solidFill>
            </a:rPr>
            <a:t>Policies </a:t>
          </a:r>
        </a:p>
        <a:p>
          <a:r>
            <a:rPr lang="en-US" sz="3200" dirty="0" smtClean="0">
              <a:solidFill>
                <a:srgbClr val="692D07"/>
              </a:solidFill>
            </a:rPr>
            <a:t>&amp; </a:t>
          </a:r>
        </a:p>
        <a:p>
          <a:r>
            <a:rPr lang="en-US" sz="3200" dirty="0" smtClean="0">
              <a:solidFill>
                <a:srgbClr val="692D07"/>
              </a:solidFill>
            </a:rPr>
            <a:t>Systems</a:t>
          </a:r>
          <a:endParaRPr lang="en-US" sz="3200" dirty="0">
            <a:solidFill>
              <a:srgbClr val="692D07"/>
            </a:solidFill>
          </a:endParaRPr>
        </a:p>
      </dgm:t>
    </dgm:pt>
    <dgm:pt modelId="{9483C13D-4761-5249-8613-B369DA51F4EE}" type="parTrans" cxnId="{78E65132-1913-4449-93FA-721A8146FC1F}">
      <dgm:prSet/>
      <dgm:spPr/>
      <dgm:t>
        <a:bodyPr/>
        <a:lstStyle/>
        <a:p>
          <a:endParaRPr lang="en-US"/>
        </a:p>
      </dgm:t>
    </dgm:pt>
    <dgm:pt modelId="{1E696C54-7B27-FE49-88C2-FF68C39D3442}" type="sibTrans" cxnId="{78E65132-1913-4449-93FA-721A8146FC1F}">
      <dgm:prSet/>
      <dgm:spPr/>
      <dgm:t>
        <a:bodyPr/>
        <a:lstStyle/>
        <a:p>
          <a:endParaRPr lang="en-US"/>
        </a:p>
      </dgm:t>
    </dgm:pt>
    <dgm:pt modelId="{D53BCBEC-3D5B-DF46-9008-AF12F9DC8FB8}" type="pres">
      <dgm:prSet presAssocID="{9C468B4A-FBBF-5346-B833-8B002F8FAA75}" presName="Name0" presStyleCnt="0">
        <dgm:presLayoutVars>
          <dgm:chMax val="1"/>
          <dgm:chPref val="1"/>
          <dgm:dir/>
          <dgm:animOne val="branch"/>
          <dgm:animLvl val="lvl"/>
        </dgm:presLayoutVars>
      </dgm:prSet>
      <dgm:spPr/>
      <dgm:t>
        <a:bodyPr/>
        <a:lstStyle/>
        <a:p>
          <a:endParaRPr lang="en-US"/>
        </a:p>
      </dgm:t>
    </dgm:pt>
    <dgm:pt modelId="{3EAEC7B2-2304-424B-8DB4-20E3C427E87C}" type="pres">
      <dgm:prSet presAssocID="{6FEA8A00-0DB0-4D4B-A742-EA653DAA02C5}" presName="singleCycle" presStyleCnt="0"/>
      <dgm:spPr/>
    </dgm:pt>
    <dgm:pt modelId="{45C0812F-3D07-DC4C-B22A-BE5C07826754}" type="pres">
      <dgm:prSet presAssocID="{6FEA8A00-0DB0-4D4B-A742-EA653DAA02C5}" presName="singleCenter" presStyleLbl="node1" presStyleIdx="0" presStyleCnt="3" custLinFactNeighborX="-70416" custLinFactNeighborY="-11736">
        <dgm:presLayoutVars>
          <dgm:chMax val="7"/>
          <dgm:chPref val="7"/>
        </dgm:presLayoutVars>
      </dgm:prSet>
      <dgm:spPr/>
      <dgm:t>
        <a:bodyPr/>
        <a:lstStyle/>
        <a:p>
          <a:endParaRPr lang="en-US"/>
        </a:p>
      </dgm:t>
    </dgm:pt>
    <dgm:pt modelId="{61E87364-EAC7-014B-B963-41096B6F1E14}" type="pres">
      <dgm:prSet presAssocID="{AE1D72E2-884C-334E-A676-E8B159A17D6B}" presName="Name56" presStyleLbl="parChTrans1D2" presStyleIdx="0" presStyleCnt="2"/>
      <dgm:spPr/>
      <dgm:t>
        <a:bodyPr/>
        <a:lstStyle/>
        <a:p>
          <a:endParaRPr lang="en-US"/>
        </a:p>
      </dgm:t>
    </dgm:pt>
    <dgm:pt modelId="{2FB23DFF-FD2D-3848-B8DC-59F655917BD4}" type="pres">
      <dgm:prSet presAssocID="{5D2F7E26-D018-F948-9722-C7FE1F8784DE}" presName="text0" presStyleLbl="node1" presStyleIdx="1" presStyleCnt="3" custScaleX="217166" custScaleY="254478" custRadScaleRad="70685" custRadScaleInc="26665">
        <dgm:presLayoutVars>
          <dgm:bulletEnabled val="1"/>
        </dgm:presLayoutVars>
      </dgm:prSet>
      <dgm:spPr/>
      <dgm:t>
        <a:bodyPr/>
        <a:lstStyle/>
        <a:p>
          <a:endParaRPr lang="en-US"/>
        </a:p>
      </dgm:t>
    </dgm:pt>
    <dgm:pt modelId="{83F5E764-7D19-8546-BA0F-7BC4970FC03A}" type="pres">
      <dgm:prSet presAssocID="{9483C13D-4761-5249-8613-B369DA51F4EE}" presName="Name56" presStyleLbl="parChTrans1D2" presStyleIdx="1" presStyleCnt="2"/>
      <dgm:spPr/>
      <dgm:t>
        <a:bodyPr/>
        <a:lstStyle/>
        <a:p>
          <a:endParaRPr lang="en-US"/>
        </a:p>
      </dgm:t>
    </dgm:pt>
    <dgm:pt modelId="{C256082C-ED59-D243-A3FD-3A5D2CA652BB}" type="pres">
      <dgm:prSet presAssocID="{07B3B764-EF2B-5F4B-BCD5-AB01F63802E6}" presName="text0" presStyleLbl="node1" presStyleIdx="2" presStyleCnt="3" custScaleX="224366" custScaleY="182080" custRadScaleRad="63659" custRadScaleInc="-31877">
        <dgm:presLayoutVars>
          <dgm:bulletEnabled val="1"/>
        </dgm:presLayoutVars>
      </dgm:prSet>
      <dgm:spPr/>
      <dgm:t>
        <a:bodyPr/>
        <a:lstStyle/>
        <a:p>
          <a:endParaRPr lang="en-US"/>
        </a:p>
      </dgm:t>
    </dgm:pt>
  </dgm:ptLst>
  <dgm:cxnLst>
    <dgm:cxn modelId="{0F53822D-EBCC-DE4B-BF64-93BF1FA05330}" type="presOf" srcId="{9C468B4A-FBBF-5346-B833-8B002F8FAA75}" destId="{D53BCBEC-3D5B-DF46-9008-AF12F9DC8FB8}" srcOrd="0" destOrd="0" presId="urn:microsoft.com/office/officeart/2008/layout/RadialCluster"/>
    <dgm:cxn modelId="{EA79ECD5-5FD0-704A-BACA-3D9B61F53E7D}" srcId="{6FEA8A00-0DB0-4D4B-A742-EA653DAA02C5}" destId="{5D2F7E26-D018-F948-9722-C7FE1F8784DE}" srcOrd="0" destOrd="0" parTransId="{AE1D72E2-884C-334E-A676-E8B159A17D6B}" sibTransId="{5FB1BA18-5B44-454C-9349-24E18A71BBFA}"/>
    <dgm:cxn modelId="{471BEDE8-3A07-D340-9133-B984D9F83408}" type="presOf" srcId="{5D2F7E26-D018-F948-9722-C7FE1F8784DE}" destId="{2FB23DFF-FD2D-3848-B8DC-59F655917BD4}" srcOrd="0" destOrd="0" presId="urn:microsoft.com/office/officeart/2008/layout/RadialCluster"/>
    <dgm:cxn modelId="{57CBA572-1CEA-E142-A04C-40E35542E0C7}" type="presOf" srcId="{6FEA8A00-0DB0-4D4B-A742-EA653DAA02C5}" destId="{45C0812F-3D07-DC4C-B22A-BE5C07826754}" srcOrd="0" destOrd="0" presId="urn:microsoft.com/office/officeart/2008/layout/RadialCluster"/>
    <dgm:cxn modelId="{0C1B0243-F5FF-234D-BFD3-F76131CE2F75}" type="presOf" srcId="{9483C13D-4761-5249-8613-B369DA51F4EE}" destId="{83F5E764-7D19-8546-BA0F-7BC4970FC03A}" srcOrd="0" destOrd="0" presId="urn:microsoft.com/office/officeart/2008/layout/RadialCluster"/>
    <dgm:cxn modelId="{DD911E42-91DA-8441-ACE0-238242DF5E5C}" srcId="{9C468B4A-FBBF-5346-B833-8B002F8FAA75}" destId="{6FEA8A00-0DB0-4D4B-A742-EA653DAA02C5}" srcOrd="0" destOrd="0" parTransId="{6929F491-099F-674E-B551-CE1B94916B54}" sibTransId="{CC16213B-7A73-CA44-9428-D350691D7D14}"/>
    <dgm:cxn modelId="{78E65132-1913-4449-93FA-721A8146FC1F}" srcId="{6FEA8A00-0DB0-4D4B-A742-EA653DAA02C5}" destId="{07B3B764-EF2B-5F4B-BCD5-AB01F63802E6}" srcOrd="1" destOrd="0" parTransId="{9483C13D-4761-5249-8613-B369DA51F4EE}" sibTransId="{1E696C54-7B27-FE49-88C2-FF68C39D3442}"/>
    <dgm:cxn modelId="{059ECCBC-2D78-9448-9A72-2D0CC5435EA4}" type="presOf" srcId="{AE1D72E2-884C-334E-A676-E8B159A17D6B}" destId="{61E87364-EAC7-014B-B963-41096B6F1E14}" srcOrd="0" destOrd="0" presId="urn:microsoft.com/office/officeart/2008/layout/RadialCluster"/>
    <dgm:cxn modelId="{2CD8BBDE-19E4-6C41-AFCD-A5D08F08379C}" type="presOf" srcId="{07B3B764-EF2B-5F4B-BCD5-AB01F63802E6}" destId="{C256082C-ED59-D243-A3FD-3A5D2CA652BB}" srcOrd="0" destOrd="0" presId="urn:microsoft.com/office/officeart/2008/layout/RadialCluster"/>
    <dgm:cxn modelId="{63B9D561-49CA-3441-9478-2C18B7286A7D}" type="presParOf" srcId="{D53BCBEC-3D5B-DF46-9008-AF12F9DC8FB8}" destId="{3EAEC7B2-2304-424B-8DB4-20E3C427E87C}" srcOrd="0" destOrd="0" presId="urn:microsoft.com/office/officeart/2008/layout/RadialCluster"/>
    <dgm:cxn modelId="{466A4834-8FFA-2F40-AD40-8F75BC6B7BB2}" type="presParOf" srcId="{3EAEC7B2-2304-424B-8DB4-20E3C427E87C}" destId="{45C0812F-3D07-DC4C-B22A-BE5C07826754}" srcOrd="0" destOrd="0" presId="urn:microsoft.com/office/officeart/2008/layout/RadialCluster"/>
    <dgm:cxn modelId="{BF1D69A5-941C-A948-89A2-5912219A29C8}" type="presParOf" srcId="{3EAEC7B2-2304-424B-8DB4-20E3C427E87C}" destId="{61E87364-EAC7-014B-B963-41096B6F1E14}" srcOrd="1" destOrd="0" presId="urn:microsoft.com/office/officeart/2008/layout/RadialCluster"/>
    <dgm:cxn modelId="{007356CD-8D77-0F4F-8E80-483B8EDBFCF1}" type="presParOf" srcId="{3EAEC7B2-2304-424B-8DB4-20E3C427E87C}" destId="{2FB23DFF-FD2D-3848-B8DC-59F655917BD4}" srcOrd="2" destOrd="0" presId="urn:microsoft.com/office/officeart/2008/layout/RadialCluster"/>
    <dgm:cxn modelId="{4BD3CE3A-648F-1846-9BCC-D642ECEA5C06}" type="presParOf" srcId="{3EAEC7B2-2304-424B-8DB4-20E3C427E87C}" destId="{83F5E764-7D19-8546-BA0F-7BC4970FC03A}" srcOrd="3" destOrd="0" presId="urn:microsoft.com/office/officeart/2008/layout/RadialCluster"/>
    <dgm:cxn modelId="{3121CB8E-DA56-7941-B7B9-39AF59D00DF7}" type="presParOf" srcId="{3EAEC7B2-2304-424B-8DB4-20E3C427E87C}" destId="{C256082C-ED59-D243-A3FD-3A5D2CA652BB}"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51B3CB-160E-48A7-8873-304F16787855}" type="doc">
      <dgm:prSet loTypeId="urn:microsoft.com/office/officeart/2009/layout/CircleArrowProcess" loCatId="cycle" qsTypeId="urn:microsoft.com/office/officeart/2005/8/quickstyle/simple1" qsCatId="simple" csTypeId="urn:microsoft.com/office/officeart/2005/8/colors/colorful4" csCatId="colorful" phldr="1"/>
      <dgm:spPr/>
      <dgm:t>
        <a:bodyPr/>
        <a:lstStyle/>
        <a:p>
          <a:endParaRPr lang="en-US"/>
        </a:p>
      </dgm:t>
    </dgm:pt>
    <dgm:pt modelId="{35108523-ACA4-4A60-A76D-B73CFBC8D520}">
      <dgm:prSet phldrT="[Text]"/>
      <dgm:spPr/>
      <dgm:t>
        <a:bodyPr/>
        <a:lstStyle/>
        <a:p>
          <a:r>
            <a:rPr lang="en-US" b="1" dirty="0" smtClean="0"/>
            <a:t>Trauma</a:t>
          </a:r>
          <a:endParaRPr lang="en-US" b="1" dirty="0"/>
        </a:p>
      </dgm:t>
    </dgm:pt>
    <dgm:pt modelId="{0B6114FB-1C7D-4CE3-8035-BB255F184D5F}" type="parTrans" cxnId="{971B7BA2-92EB-4DCB-8EDC-216B73ADA950}">
      <dgm:prSet/>
      <dgm:spPr/>
      <dgm:t>
        <a:bodyPr/>
        <a:lstStyle/>
        <a:p>
          <a:endParaRPr lang="en-US"/>
        </a:p>
      </dgm:t>
    </dgm:pt>
    <dgm:pt modelId="{A157A2FC-83FF-42C6-90F0-EC169AE76FDF}" type="sibTrans" cxnId="{971B7BA2-92EB-4DCB-8EDC-216B73ADA950}">
      <dgm:prSet/>
      <dgm:spPr/>
      <dgm:t>
        <a:bodyPr/>
        <a:lstStyle/>
        <a:p>
          <a:endParaRPr lang="en-US"/>
        </a:p>
      </dgm:t>
    </dgm:pt>
    <dgm:pt modelId="{59AC8CF9-DC7B-4784-A58F-58A061AE3EE0}">
      <dgm:prSet phldrT="[Text]"/>
      <dgm:spPr/>
      <dgm:t>
        <a:bodyPr/>
        <a:lstStyle/>
        <a:p>
          <a:r>
            <a:rPr lang="en-US" b="1" dirty="0" smtClean="0"/>
            <a:t>Equity</a:t>
          </a:r>
          <a:endParaRPr lang="en-US" b="1" dirty="0"/>
        </a:p>
      </dgm:t>
    </dgm:pt>
    <dgm:pt modelId="{47FC1330-390B-4941-BF30-CE1AA265A217}" type="parTrans" cxnId="{0DD7CD49-64B8-492B-B2DB-63D90CBD1F16}">
      <dgm:prSet/>
      <dgm:spPr/>
      <dgm:t>
        <a:bodyPr/>
        <a:lstStyle/>
        <a:p>
          <a:endParaRPr lang="en-US"/>
        </a:p>
      </dgm:t>
    </dgm:pt>
    <dgm:pt modelId="{6AD36C62-2D9E-4AE7-B804-593D4E5ECF71}" type="sibTrans" cxnId="{0DD7CD49-64B8-492B-B2DB-63D90CBD1F16}">
      <dgm:prSet/>
      <dgm:spPr/>
      <dgm:t>
        <a:bodyPr/>
        <a:lstStyle/>
        <a:p>
          <a:endParaRPr lang="en-US"/>
        </a:p>
      </dgm:t>
    </dgm:pt>
    <dgm:pt modelId="{259EE668-B5B2-4909-B6F1-1F17F2AAD6A8}">
      <dgm:prSet phldrT="[Text]"/>
      <dgm:spPr/>
      <dgm:t>
        <a:bodyPr/>
        <a:lstStyle/>
        <a:p>
          <a:r>
            <a:rPr lang="en-US" b="1" dirty="0" smtClean="0"/>
            <a:t>Resilience</a:t>
          </a:r>
          <a:endParaRPr lang="en-US" b="1" dirty="0"/>
        </a:p>
      </dgm:t>
    </dgm:pt>
    <dgm:pt modelId="{F2612F63-0947-426B-81A3-2B91BDB29A81}" type="parTrans" cxnId="{61BF141B-1C09-4871-9487-1D3302A5BF9C}">
      <dgm:prSet/>
      <dgm:spPr/>
      <dgm:t>
        <a:bodyPr/>
        <a:lstStyle/>
        <a:p>
          <a:endParaRPr lang="en-US"/>
        </a:p>
      </dgm:t>
    </dgm:pt>
    <dgm:pt modelId="{E44015F6-111C-48C5-AC1F-124EB0E3FDF2}" type="sibTrans" cxnId="{61BF141B-1C09-4871-9487-1D3302A5BF9C}">
      <dgm:prSet/>
      <dgm:spPr/>
      <dgm:t>
        <a:bodyPr/>
        <a:lstStyle/>
        <a:p>
          <a:endParaRPr lang="en-US"/>
        </a:p>
      </dgm:t>
    </dgm:pt>
    <dgm:pt modelId="{13859B1C-96EF-4926-9080-B6540D495A7D}" type="pres">
      <dgm:prSet presAssocID="{B351B3CB-160E-48A7-8873-304F16787855}" presName="Name0" presStyleCnt="0">
        <dgm:presLayoutVars>
          <dgm:chMax val="7"/>
          <dgm:chPref val="7"/>
          <dgm:dir/>
          <dgm:animLvl val="lvl"/>
        </dgm:presLayoutVars>
      </dgm:prSet>
      <dgm:spPr/>
      <dgm:t>
        <a:bodyPr/>
        <a:lstStyle/>
        <a:p>
          <a:endParaRPr lang="en-US"/>
        </a:p>
      </dgm:t>
    </dgm:pt>
    <dgm:pt modelId="{7AB7C8DA-4E5E-4F46-AA37-BF85264DE806}" type="pres">
      <dgm:prSet presAssocID="{35108523-ACA4-4A60-A76D-B73CFBC8D520}" presName="Accent1" presStyleCnt="0"/>
      <dgm:spPr/>
    </dgm:pt>
    <dgm:pt modelId="{0DA36210-0597-48DC-B4B2-12AD02B8B9B4}" type="pres">
      <dgm:prSet presAssocID="{35108523-ACA4-4A60-A76D-B73CFBC8D520}" presName="Accent" presStyleLbl="node1" presStyleIdx="0" presStyleCnt="3"/>
      <dgm:spPr/>
    </dgm:pt>
    <dgm:pt modelId="{077BA650-6667-47E0-9FB0-2F920F2FB744}" type="pres">
      <dgm:prSet presAssocID="{35108523-ACA4-4A60-A76D-B73CFBC8D520}" presName="Parent1" presStyleLbl="revTx" presStyleIdx="0" presStyleCnt="3">
        <dgm:presLayoutVars>
          <dgm:chMax val="1"/>
          <dgm:chPref val="1"/>
          <dgm:bulletEnabled val="1"/>
        </dgm:presLayoutVars>
      </dgm:prSet>
      <dgm:spPr/>
      <dgm:t>
        <a:bodyPr/>
        <a:lstStyle/>
        <a:p>
          <a:endParaRPr lang="en-US"/>
        </a:p>
      </dgm:t>
    </dgm:pt>
    <dgm:pt modelId="{BC0882E6-4530-402A-9F90-CC24FE099275}" type="pres">
      <dgm:prSet presAssocID="{59AC8CF9-DC7B-4784-A58F-58A061AE3EE0}" presName="Accent2" presStyleCnt="0"/>
      <dgm:spPr/>
    </dgm:pt>
    <dgm:pt modelId="{EEF36CCB-A23C-47A2-ACF2-BDCC72F8B1D9}" type="pres">
      <dgm:prSet presAssocID="{59AC8CF9-DC7B-4784-A58F-58A061AE3EE0}" presName="Accent" presStyleLbl="node1" presStyleIdx="1" presStyleCnt="3"/>
      <dgm:spPr/>
    </dgm:pt>
    <dgm:pt modelId="{A1C3F67F-BBAB-4491-891B-20F522C5F41F}" type="pres">
      <dgm:prSet presAssocID="{59AC8CF9-DC7B-4784-A58F-58A061AE3EE0}" presName="Parent2" presStyleLbl="revTx" presStyleIdx="1" presStyleCnt="3">
        <dgm:presLayoutVars>
          <dgm:chMax val="1"/>
          <dgm:chPref val="1"/>
          <dgm:bulletEnabled val="1"/>
        </dgm:presLayoutVars>
      </dgm:prSet>
      <dgm:spPr/>
      <dgm:t>
        <a:bodyPr/>
        <a:lstStyle/>
        <a:p>
          <a:endParaRPr lang="en-US"/>
        </a:p>
      </dgm:t>
    </dgm:pt>
    <dgm:pt modelId="{71BBAE6B-7C08-46D0-8B52-5449861B7118}" type="pres">
      <dgm:prSet presAssocID="{259EE668-B5B2-4909-B6F1-1F17F2AAD6A8}" presName="Accent3" presStyleCnt="0"/>
      <dgm:spPr/>
    </dgm:pt>
    <dgm:pt modelId="{D5BC9540-7E05-4ABE-9DD7-8CCE518BB703}" type="pres">
      <dgm:prSet presAssocID="{259EE668-B5B2-4909-B6F1-1F17F2AAD6A8}" presName="Accent" presStyleLbl="node1" presStyleIdx="2" presStyleCnt="3"/>
      <dgm:spPr/>
    </dgm:pt>
    <dgm:pt modelId="{46A627A8-77D5-4F8F-A8CF-24A3A9A68BC3}" type="pres">
      <dgm:prSet presAssocID="{259EE668-B5B2-4909-B6F1-1F17F2AAD6A8}" presName="Parent3" presStyleLbl="revTx" presStyleIdx="2" presStyleCnt="3">
        <dgm:presLayoutVars>
          <dgm:chMax val="1"/>
          <dgm:chPref val="1"/>
          <dgm:bulletEnabled val="1"/>
        </dgm:presLayoutVars>
      </dgm:prSet>
      <dgm:spPr/>
      <dgm:t>
        <a:bodyPr/>
        <a:lstStyle/>
        <a:p>
          <a:endParaRPr lang="en-US"/>
        </a:p>
      </dgm:t>
    </dgm:pt>
  </dgm:ptLst>
  <dgm:cxnLst>
    <dgm:cxn modelId="{61BF141B-1C09-4871-9487-1D3302A5BF9C}" srcId="{B351B3CB-160E-48A7-8873-304F16787855}" destId="{259EE668-B5B2-4909-B6F1-1F17F2AAD6A8}" srcOrd="2" destOrd="0" parTransId="{F2612F63-0947-426B-81A3-2B91BDB29A81}" sibTransId="{E44015F6-111C-48C5-AC1F-124EB0E3FDF2}"/>
    <dgm:cxn modelId="{7B69DD8F-0F67-394C-99DD-186D6DA4B759}" type="presOf" srcId="{59AC8CF9-DC7B-4784-A58F-58A061AE3EE0}" destId="{A1C3F67F-BBAB-4491-891B-20F522C5F41F}" srcOrd="0" destOrd="0" presId="urn:microsoft.com/office/officeart/2009/layout/CircleArrowProcess"/>
    <dgm:cxn modelId="{58634C2B-ED55-1B4F-BB7A-BCD68E98C05D}" type="presOf" srcId="{B351B3CB-160E-48A7-8873-304F16787855}" destId="{13859B1C-96EF-4926-9080-B6540D495A7D}" srcOrd="0" destOrd="0" presId="urn:microsoft.com/office/officeart/2009/layout/CircleArrowProcess"/>
    <dgm:cxn modelId="{AC0FF8A5-6DCE-F248-AB0D-01146495ACCD}" type="presOf" srcId="{259EE668-B5B2-4909-B6F1-1F17F2AAD6A8}" destId="{46A627A8-77D5-4F8F-A8CF-24A3A9A68BC3}" srcOrd="0" destOrd="0" presId="urn:microsoft.com/office/officeart/2009/layout/CircleArrowProcess"/>
    <dgm:cxn modelId="{0DD7CD49-64B8-492B-B2DB-63D90CBD1F16}" srcId="{B351B3CB-160E-48A7-8873-304F16787855}" destId="{59AC8CF9-DC7B-4784-A58F-58A061AE3EE0}" srcOrd="1" destOrd="0" parTransId="{47FC1330-390B-4941-BF30-CE1AA265A217}" sibTransId="{6AD36C62-2D9E-4AE7-B804-593D4E5ECF71}"/>
    <dgm:cxn modelId="{971B7BA2-92EB-4DCB-8EDC-216B73ADA950}" srcId="{B351B3CB-160E-48A7-8873-304F16787855}" destId="{35108523-ACA4-4A60-A76D-B73CFBC8D520}" srcOrd="0" destOrd="0" parTransId="{0B6114FB-1C7D-4CE3-8035-BB255F184D5F}" sibTransId="{A157A2FC-83FF-42C6-90F0-EC169AE76FDF}"/>
    <dgm:cxn modelId="{54B21283-CFD0-6A49-B2E1-D4D560966E53}" type="presOf" srcId="{35108523-ACA4-4A60-A76D-B73CFBC8D520}" destId="{077BA650-6667-47E0-9FB0-2F920F2FB744}" srcOrd="0" destOrd="0" presId="urn:microsoft.com/office/officeart/2009/layout/CircleArrowProcess"/>
    <dgm:cxn modelId="{9617BF09-3072-7746-BDAD-31A7A2AC20E7}" type="presParOf" srcId="{13859B1C-96EF-4926-9080-B6540D495A7D}" destId="{7AB7C8DA-4E5E-4F46-AA37-BF85264DE806}" srcOrd="0" destOrd="0" presId="urn:microsoft.com/office/officeart/2009/layout/CircleArrowProcess"/>
    <dgm:cxn modelId="{F8067D11-4B49-AB4C-8CAF-F8B771D35C53}" type="presParOf" srcId="{7AB7C8DA-4E5E-4F46-AA37-BF85264DE806}" destId="{0DA36210-0597-48DC-B4B2-12AD02B8B9B4}" srcOrd="0" destOrd="0" presId="urn:microsoft.com/office/officeart/2009/layout/CircleArrowProcess"/>
    <dgm:cxn modelId="{32F81654-B178-BA47-85E5-CDA81F177448}" type="presParOf" srcId="{13859B1C-96EF-4926-9080-B6540D495A7D}" destId="{077BA650-6667-47E0-9FB0-2F920F2FB744}" srcOrd="1" destOrd="0" presId="urn:microsoft.com/office/officeart/2009/layout/CircleArrowProcess"/>
    <dgm:cxn modelId="{DBE558FA-20C4-E340-B5F9-BD522D7A2B59}" type="presParOf" srcId="{13859B1C-96EF-4926-9080-B6540D495A7D}" destId="{BC0882E6-4530-402A-9F90-CC24FE099275}" srcOrd="2" destOrd="0" presId="urn:microsoft.com/office/officeart/2009/layout/CircleArrowProcess"/>
    <dgm:cxn modelId="{F8B8DF90-648D-D141-9404-A43F8B046A31}" type="presParOf" srcId="{BC0882E6-4530-402A-9F90-CC24FE099275}" destId="{EEF36CCB-A23C-47A2-ACF2-BDCC72F8B1D9}" srcOrd="0" destOrd="0" presId="urn:microsoft.com/office/officeart/2009/layout/CircleArrowProcess"/>
    <dgm:cxn modelId="{803877C1-D205-4048-9253-F5B4C9D0AAEC}" type="presParOf" srcId="{13859B1C-96EF-4926-9080-B6540D495A7D}" destId="{A1C3F67F-BBAB-4491-891B-20F522C5F41F}" srcOrd="3" destOrd="0" presId="urn:microsoft.com/office/officeart/2009/layout/CircleArrowProcess"/>
    <dgm:cxn modelId="{C0EFF24C-5CB0-3146-83A3-DD51CE302FD4}" type="presParOf" srcId="{13859B1C-96EF-4926-9080-B6540D495A7D}" destId="{71BBAE6B-7C08-46D0-8B52-5449861B7118}" srcOrd="4" destOrd="0" presId="urn:microsoft.com/office/officeart/2009/layout/CircleArrowProcess"/>
    <dgm:cxn modelId="{24874BE7-19EA-8740-ACB3-D74080833EFE}" type="presParOf" srcId="{71BBAE6B-7C08-46D0-8B52-5449861B7118}" destId="{D5BC9540-7E05-4ABE-9DD7-8CCE518BB703}" srcOrd="0" destOrd="0" presId="urn:microsoft.com/office/officeart/2009/layout/CircleArrowProcess"/>
    <dgm:cxn modelId="{F97FAF87-7E04-A04F-9778-7DB9245D1AD5}" type="presParOf" srcId="{13859B1C-96EF-4926-9080-B6540D495A7D}" destId="{46A627A8-77D5-4F8F-A8CF-24A3A9A68BC3}"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0812F-3D07-DC4C-B22A-BE5C07826754}">
      <dsp:nvSpPr>
        <dsp:cNvPr id="0" name=""/>
        <dsp:cNvSpPr/>
      </dsp:nvSpPr>
      <dsp:spPr>
        <a:xfrm>
          <a:off x="612632" y="1569805"/>
          <a:ext cx="1609344" cy="160934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n-US" sz="3600" kern="1200" dirty="0"/>
        </a:p>
      </dsp:txBody>
      <dsp:txXfrm>
        <a:off x="691194" y="1648367"/>
        <a:ext cx="1452220" cy="1452220"/>
      </dsp:txXfrm>
    </dsp:sp>
    <dsp:sp modelId="{61E87364-EAC7-014B-B963-41096B6F1E14}">
      <dsp:nvSpPr>
        <dsp:cNvPr id="0" name=""/>
        <dsp:cNvSpPr/>
      </dsp:nvSpPr>
      <dsp:spPr>
        <a:xfrm rot="20782528">
          <a:off x="2197973" y="1978505"/>
          <a:ext cx="1706042" cy="0"/>
        </a:xfrm>
        <a:custGeom>
          <a:avLst/>
          <a:gdLst/>
          <a:ahLst/>
          <a:cxnLst/>
          <a:rect l="0" t="0" r="0" b="0"/>
          <a:pathLst>
            <a:path>
              <a:moveTo>
                <a:pt x="0" y="0"/>
              </a:moveTo>
              <a:lnTo>
                <a:pt x="1706042"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B23DFF-FD2D-3848-B8DC-59F655917BD4}">
      <dsp:nvSpPr>
        <dsp:cNvPr id="0" name=""/>
        <dsp:cNvSpPr/>
      </dsp:nvSpPr>
      <dsp:spPr>
        <a:xfrm>
          <a:off x="3880011" y="121822"/>
          <a:ext cx="2341615" cy="2743935"/>
        </a:xfrm>
        <a:prstGeom prst="roundRect">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accent1">
                  <a:lumMod val="25000"/>
                </a:schemeClr>
              </a:solidFill>
            </a:rPr>
            <a:t>Population Health &amp; Community Outcomes</a:t>
          </a:r>
          <a:endParaRPr lang="en-US" sz="3100" kern="1200" dirty="0">
            <a:solidFill>
              <a:schemeClr val="accent1">
                <a:lumMod val="25000"/>
              </a:schemeClr>
            </a:solidFill>
          </a:endParaRPr>
        </a:p>
      </dsp:txBody>
      <dsp:txXfrm>
        <a:off x="3994319" y="236130"/>
        <a:ext cx="2112999" cy="2515319"/>
      </dsp:txXfrm>
    </dsp:sp>
    <dsp:sp modelId="{83F5E764-7D19-8546-BA0F-7BC4970FC03A}">
      <dsp:nvSpPr>
        <dsp:cNvPr id="0" name=""/>
        <dsp:cNvSpPr/>
      </dsp:nvSpPr>
      <dsp:spPr>
        <a:xfrm rot="1490011">
          <a:off x="2137508" y="3130507"/>
          <a:ext cx="1826970" cy="0"/>
        </a:xfrm>
        <a:custGeom>
          <a:avLst/>
          <a:gdLst/>
          <a:ahLst/>
          <a:cxnLst/>
          <a:rect l="0" t="0" r="0" b="0"/>
          <a:pathLst>
            <a:path>
              <a:moveTo>
                <a:pt x="0" y="0"/>
              </a:moveTo>
              <a:lnTo>
                <a:pt x="1826970"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256082C-ED59-D243-A3FD-3A5D2CA652BB}">
      <dsp:nvSpPr>
        <dsp:cNvPr id="0" name=""/>
        <dsp:cNvSpPr/>
      </dsp:nvSpPr>
      <dsp:spPr>
        <a:xfrm>
          <a:off x="3880011" y="3092291"/>
          <a:ext cx="2419249" cy="1963296"/>
        </a:xfrm>
        <a:prstGeom prst="roundRect">
          <a:avLst/>
        </a:prstGeom>
        <a:solidFill>
          <a:schemeClr val="accent5">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n-US" sz="3200" kern="1200" dirty="0" smtClean="0">
              <a:solidFill>
                <a:srgbClr val="692D07"/>
              </a:solidFill>
            </a:rPr>
            <a:t>Policies </a:t>
          </a:r>
        </a:p>
        <a:p>
          <a:pPr lvl="0" algn="ctr" defTabSz="1422400">
            <a:lnSpc>
              <a:spcPct val="90000"/>
            </a:lnSpc>
            <a:spcBef>
              <a:spcPct val="0"/>
            </a:spcBef>
            <a:spcAft>
              <a:spcPct val="35000"/>
            </a:spcAft>
          </a:pPr>
          <a:r>
            <a:rPr lang="en-US" sz="3200" kern="1200" dirty="0" smtClean="0">
              <a:solidFill>
                <a:srgbClr val="692D07"/>
              </a:solidFill>
            </a:rPr>
            <a:t>&amp; </a:t>
          </a:r>
        </a:p>
        <a:p>
          <a:pPr lvl="0" algn="ctr" defTabSz="1422400">
            <a:lnSpc>
              <a:spcPct val="90000"/>
            </a:lnSpc>
            <a:spcBef>
              <a:spcPct val="0"/>
            </a:spcBef>
            <a:spcAft>
              <a:spcPct val="35000"/>
            </a:spcAft>
          </a:pPr>
          <a:r>
            <a:rPr lang="en-US" sz="3200" kern="1200" dirty="0" smtClean="0">
              <a:solidFill>
                <a:srgbClr val="692D07"/>
              </a:solidFill>
            </a:rPr>
            <a:t>Systems</a:t>
          </a:r>
          <a:endParaRPr lang="en-US" sz="3200" kern="1200" dirty="0">
            <a:solidFill>
              <a:srgbClr val="692D07"/>
            </a:solidFill>
          </a:endParaRPr>
        </a:p>
      </dsp:txBody>
      <dsp:txXfrm>
        <a:off x="3975851" y="3188131"/>
        <a:ext cx="2227569" cy="1771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36210-0597-48DC-B4B2-12AD02B8B9B4}">
      <dsp:nvSpPr>
        <dsp:cNvPr id="0" name=""/>
        <dsp:cNvSpPr/>
      </dsp:nvSpPr>
      <dsp:spPr>
        <a:xfrm>
          <a:off x="1356473" y="0"/>
          <a:ext cx="1786860" cy="1787132"/>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7BA650-6667-47E0-9FB0-2F920F2FB744}">
      <dsp:nvSpPr>
        <dsp:cNvPr id="0" name=""/>
        <dsp:cNvSpPr/>
      </dsp:nvSpPr>
      <dsp:spPr>
        <a:xfrm>
          <a:off x="1751427" y="645208"/>
          <a:ext cx="992923" cy="496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Trauma</a:t>
          </a:r>
          <a:endParaRPr lang="en-US" sz="1800" b="1" kern="1200" dirty="0"/>
        </a:p>
      </dsp:txBody>
      <dsp:txXfrm>
        <a:off x="1751427" y="645208"/>
        <a:ext cx="992923" cy="496343"/>
      </dsp:txXfrm>
    </dsp:sp>
    <dsp:sp modelId="{EEF36CCB-A23C-47A2-ACF2-BDCC72F8B1D9}">
      <dsp:nvSpPr>
        <dsp:cNvPr id="0" name=""/>
        <dsp:cNvSpPr/>
      </dsp:nvSpPr>
      <dsp:spPr>
        <a:xfrm>
          <a:off x="860178" y="1026839"/>
          <a:ext cx="1786860" cy="1787132"/>
        </a:xfrm>
        <a:prstGeom prst="leftCircularArrow">
          <a:avLst>
            <a:gd name="adj1" fmla="val 10980"/>
            <a:gd name="adj2" fmla="val 1142322"/>
            <a:gd name="adj3" fmla="val 6300000"/>
            <a:gd name="adj4" fmla="val 18900000"/>
            <a:gd name="adj5" fmla="val 125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C3F67F-BBAB-4491-891B-20F522C5F41F}">
      <dsp:nvSpPr>
        <dsp:cNvPr id="0" name=""/>
        <dsp:cNvSpPr/>
      </dsp:nvSpPr>
      <dsp:spPr>
        <a:xfrm>
          <a:off x="1257147" y="1677988"/>
          <a:ext cx="992923" cy="496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Equity</a:t>
          </a:r>
          <a:endParaRPr lang="en-US" sz="1800" b="1" kern="1200" dirty="0"/>
        </a:p>
      </dsp:txBody>
      <dsp:txXfrm>
        <a:off x="1257147" y="1677988"/>
        <a:ext cx="992923" cy="496343"/>
      </dsp:txXfrm>
    </dsp:sp>
    <dsp:sp modelId="{D5BC9540-7E05-4ABE-9DD7-8CCE518BB703}">
      <dsp:nvSpPr>
        <dsp:cNvPr id="0" name=""/>
        <dsp:cNvSpPr/>
      </dsp:nvSpPr>
      <dsp:spPr>
        <a:xfrm>
          <a:off x="1483650" y="2176559"/>
          <a:ext cx="1535189" cy="1535804"/>
        </a:xfrm>
        <a:prstGeom prst="blockArc">
          <a:avLst>
            <a:gd name="adj1" fmla="val 13500000"/>
            <a:gd name="adj2" fmla="val 10800000"/>
            <a:gd name="adj3" fmla="val 1274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A627A8-77D5-4F8F-A8CF-24A3A9A68BC3}">
      <dsp:nvSpPr>
        <dsp:cNvPr id="0" name=""/>
        <dsp:cNvSpPr/>
      </dsp:nvSpPr>
      <dsp:spPr>
        <a:xfrm>
          <a:off x="1753776" y="2712253"/>
          <a:ext cx="992923" cy="496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Resilience</a:t>
          </a:r>
          <a:endParaRPr lang="en-US" sz="1800" b="1" kern="1200" dirty="0"/>
        </a:p>
      </dsp:txBody>
      <dsp:txXfrm>
        <a:off x="1753776" y="2712253"/>
        <a:ext cx="992923" cy="496343"/>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5AB90B1B-9C0C-4B90-83D8-F0A8746BB4A1}" type="datetimeFigureOut">
              <a:rPr lang="en-US" smtClean="0"/>
              <a:t>6/17/19</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28AA23F-9B15-4B7E-87D1-A0CCF80A69A1}" type="slidenum">
              <a:rPr lang="en-US" smtClean="0"/>
              <a:t>‹#›</a:t>
            </a:fld>
            <a:endParaRPr lang="en-US"/>
          </a:p>
        </p:txBody>
      </p:sp>
    </p:spTree>
    <p:extLst>
      <p:ext uri="{BB962C8B-B14F-4D97-AF65-F5344CB8AC3E}">
        <p14:creationId xmlns:p14="http://schemas.microsoft.com/office/powerpoint/2010/main" val="2835292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D7A2390-6544-4C1E-A826-1EB93E7DAD25}" type="datetimeFigureOut">
              <a:rPr lang="en-US"/>
              <a:t>6/17/19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857339F-7C75-4750-9B3D-6068D2C41933}" type="slidenum">
              <a:rPr lang="en-US"/>
              <a:t>‹#›</a:t>
            </a:fld>
            <a:endParaRPr lang="en-US"/>
          </a:p>
        </p:txBody>
      </p:sp>
    </p:spTree>
    <p:extLst>
      <p:ext uri="{BB962C8B-B14F-4D97-AF65-F5344CB8AC3E}">
        <p14:creationId xmlns:p14="http://schemas.microsoft.com/office/powerpoint/2010/main" val="130983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90875" y="1163638"/>
            <a:ext cx="641350" cy="360362"/>
          </a:xfrm>
        </p:spPr>
      </p:sp>
      <p:sp>
        <p:nvSpPr>
          <p:cNvPr id="3" name="Notes Placeholder 2"/>
          <p:cNvSpPr>
            <a:spLocks noGrp="1"/>
          </p:cNvSpPr>
          <p:nvPr>
            <p:ph type="body" idx="1"/>
          </p:nvPr>
        </p:nvSpPr>
        <p:spPr>
          <a:xfrm>
            <a:off x="702310" y="1699846"/>
            <a:ext cx="5618480" cy="6445616"/>
          </a:xfrm>
        </p:spPr>
        <p:txBody>
          <a:bodyPr/>
          <a:lstStyle/>
          <a:p>
            <a:r>
              <a:rPr lang="en-US" sz="2000" dirty="0" smtClean="0"/>
              <a:t>So here is the</a:t>
            </a:r>
            <a:r>
              <a:rPr lang="en-US" sz="2000" baseline="0" dirty="0" smtClean="0"/>
              <a:t> BCR model for successful collaboration across sectors. For any public health or collective impact folks, this should look pretty familiar. We start in the upper left with establishing a shared understand. What is our common agenda? Do we have agreed upon definitions. In our case, it starts with defining ACEs, resilience and how those show up in community. Moving over is establishing a state of readiness. Mapping our assets, determining the capacity and capability of various partners, identifying gaps or overlaps and areas of </a:t>
            </a:r>
            <a:r>
              <a:rPr lang="en-US" sz="2000" baseline="0" dirty="0" err="1" smtClean="0"/>
              <a:t>strenght</a:t>
            </a:r>
            <a:r>
              <a:rPr lang="en-US" sz="2000" baseline="0" dirty="0" smtClean="0"/>
              <a:t>. Next we think deeply about how to connect across sectors. What data are we using, what can we share/ what platforms do we have and what do we need to build? How are resources distributed across our partnerships? Next is the community component</a:t>
            </a:r>
            <a:r>
              <a:rPr lang="mr-IN" sz="2000" baseline="0" dirty="0" smtClean="0"/>
              <a:t>…</a:t>
            </a:r>
            <a:r>
              <a:rPr lang="en-US" sz="2000" baseline="0" dirty="0" smtClean="0"/>
              <a:t>.how</a:t>
            </a:r>
            <a:r>
              <a:rPr lang="en-US" sz="2000" dirty="0" smtClean="0"/>
              <a:t> are we engaging families and community members in a </a:t>
            </a:r>
            <a:r>
              <a:rPr lang="en-US" sz="2000" dirty="0" err="1" smtClean="0"/>
              <a:t>cocreated</a:t>
            </a:r>
            <a:r>
              <a:rPr lang="en-US" sz="2000" dirty="0" smtClean="0"/>
              <a:t> and collaborative response. </a:t>
            </a:r>
            <a:endParaRPr lang="en-US" sz="2000" dirty="0"/>
          </a:p>
        </p:txBody>
      </p:sp>
      <p:sp>
        <p:nvSpPr>
          <p:cNvPr id="4" name="Slide Number Placeholder 3"/>
          <p:cNvSpPr>
            <a:spLocks noGrp="1"/>
          </p:cNvSpPr>
          <p:nvPr>
            <p:ph type="sldNum" sz="quarter" idx="10"/>
          </p:nvPr>
        </p:nvSpPr>
        <p:spPr/>
        <p:txBody>
          <a:bodyPr/>
          <a:lstStyle/>
          <a:p>
            <a:fld id="{4857339F-7C75-4750-9B3D-6068D2C41933}" type="slidenum">
              <a:rPr lang="en-US" smtClean="0"/>
              <a:t>4</a:t>
            </a:fld>
            <a:endParaRPr lang="en-US"/>
          </a:p>
        </p:txBody>
      </p:sp>
    </p:spTree>
    <p:extLst>
      <p:ext uri="{BB962C8B-B14F-4D97-AF65-F5344CB8AC3E}">
        <p14:creationId xmlns:p14="http://schemas.microsoft.com/office/powerpoint/2010/main" val="13427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is limited recognition of the various types of trauma that may impact an individual.  Often, only interpersonal trauma is recognized as having an impact.  While interpersonal trauma is often viewed as more correlated and tangible, lying underneath are all of the Adverse Community Environments – the community trauma.  Community trauma has roots is historical mechanisms: racism, historical oppression of certain ethnic groups/religious groups, and transgenerational poverty.  Note: While there is a national narrative of historical trauma, each individual community has its own unique presence of historical trauma that layers on top of the national narrative. Historical trauma is the result of systemic oppression, and systemic oppression continues to fuel historical trauma today.    </a:t>
            </a:r>
          </a:p>
        </p:txBody>
      </p:sp>
      <p:sp>
        <p:nvSpPr>
          <p:cNvPr id="4" name="Slide Number Placeholder 3"/>
          <p:cNvSpPr>
            <a:spLocks noGrp="1"/>
          </p:cNvSpPr>
          <p:nvPr>
            <p:ph type="sldNum" sz="quarter" idx="10"/>
          </p:nvPr>
        </p:nvSpPr>
        <p:spPr/>
        <p:txBody>
          <a:bodyPr/>
          <a:lstStyle/>
          <a:p>
            <a:fld id="{88CA3000-F477-488E-ABA3-C6FBA89B5317}" type="slidenum">
              <a:rPr lang="en-US" smtClean="0"/>
              <a:pPr/>
              <a:t>16</a:t>
            </a:fld>
            <a:endParaRPr lang="en-US"/>
          </a:p>
        </p:txBody>
      </p:sp>
    </p:spTree>
    <p:extLst>
      <p:ext uri="{BB962C8B-B14F-4D97-AF65-F5344CB8AC3E}">
        <p14:creationId xmlns:p14="http://schemas.microsoft.com/office/powerpoint/2010/main" val="24922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noFill/>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409293-2329-4A9B-9B68-06C9F25D1CF5}" type="datetimeFigureOut">
              <a:rPr lang="en-US" smtClean="0"/>
              <a:t>6/17/19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59931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409293-2329-4A9B-9B68-06C9F25D1CF5}" type="datetimeFigureOut">
              <a:rPr lang="en-US" smtClean="0"/>
              <a:t>6/17/19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2471869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409293-2329-4A9B-9B68-06C9F25D1CF5}" type="datetimeFigureOut">
              <a:rPr lang="en-US" smtClean="0"/>
              <a:t>6/17/19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40141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409293-2329-4A9B-9B68-06C9F25D1CF5}" type="datetimeFigureOut">
              <a:rPr lang="en-US" smtClean="0"/>
              <a:t>6/17/19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23754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409293-2329-4A9B-9B68-06C9F25D1CF5}" type="datetimeFigureOut">
              <a:rPr lang="en-US" smtClean="0"/>
              <a:t>6/17/19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187185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409293-2329-4A9B-9B68-06C9F25D1CF5}" type="datetimeFigureOut">
              <a:rPr lang="en-US" smtClean="0"/>
              <a:t>6/17/19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401798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409293-2329-4A9B-9B68-06C9F25D1CF5}" type="datetimeFigureOut">
              <a:rPr lang="en-US" smtClean="0"/>
              <a:t>6/17/19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25622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409293-2329-4A9B-9B68-06C9F25D1CF5}" type="datetimeFigureOut">
              <a:rPr lang="en-US" smtClean="0"/>
              <a:t>6/17/19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1336477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409293-2329-4A9B-9B68-06C9F25D1CF5}" type="datetimeFigureOut">
              <a:rPr lang="en-US" smtClean="0"/>
              <a:t>6/17/19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28281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409293-2329-4A9B-9B68-06C9F25D1CF5}" type="datetimeFigureOut">
              <a:rPr lang="en-US" smtClean="0"/>
              <a:t>6/17/19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30014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409293-2329-4A9B-9B68-06C9F25D1CF5}" type="datetimeFigureOut">
              <a:rPr lang="en-US" smtClean="0"/>
              <a:t>6/17/19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885436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409293-2329-4A9B-9B68-06C9F25D1CF5}" type="datetimeFigureOut">
              <a:rPr lang="en-US" smtClean="0"/>
              <a:t>6/17/19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2D1B4-037F-4F8C-B954-D58595FBC658}" type="slidenum">
              <a:rPr lang="en-US" smtClean="0"/>
              <a:t>‹#›</a:t>
            </a:fld>
            <a:endParaRPr lang="en-US"/>
          </a:p>
        </p:txBody>
      </p:sp>
    </p:spTree>
    <p:extLst>
      <p:ext uri="{BB962C8B-B14F-4D97-AF65-F5344CB8AC3E}">
        <p14:creationId xmlns:p14="http://schemas.microsoft.com/office/powerpoint/2010/main" val="4216742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jeffhild@gwu.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g"/><Relationship Id="rId3"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g"/><Relationship Id="rId3" Type="http://schemas.openxmlformats.org/officeDocument/2006/relationships/image" Target="../media/image4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image" Target="../media/image10.png"/><Relationship Id="rId20" Type="http://schemas.openxmlformats.org/officeDocument/2006/relationships/image" Target="../media/image21.png"/><Relationship Id="rId21" Type="http://schemas.openxmlformats.org/officeDocument/2006/relationships/image" Target="../media/image22.jpeg"/><Relationship Id="rId22" Type="http://schemas.openxmlformats.org/officeDocument/2006/relationships/image" Target="../media/image23.png"/><Relationship Id="rId23" Type="http://schemas.openxmlformats.org/officeDocument/2006/relationships/image" Target="../media/image24.png"/><Relationship Id="rId24" Type="http://schemas.openxmlformats.org/officeDocument/2006/relationships/image" Target="../media/image25.png"/><Relationship Id="rId25" Type="http://schemas.openxmlformats.org/officeDocument/2006/relationships/image" Target="../media/image26.png"/><Relationship Id="rId26" Type="http://schemas.openxmlformats.org/officeDocument/2006/relationships/image" Target="../media/image27.jpg"/><Relationship Id="rId27" Type="http://schemas.openxmlformats.org/officeDocument/2006/relationships/image" Target="../media/image28.jpg"/><Relationship Id="rId28" Type="http://schemas.openxmlformats.org/officeDocument/2006/relationships/image" Target="../media/image29.png"/><Relationship Id="rId29" Type="http://schemas.openxmlformats.org/officeDocument/2006/relationships/image" Target="../media/image30.jpeg"/><Relationship Id="rId30" Type="http://schemas.openxmlformats.org/officeDocument/2006/relationships/image" Target="../media/image31.png"/><Relationship Id="rId31" Type="http://schemas.openxmlformats.org/officeDocument/2006/relationships/image" Target="../media/image32.png"/><Relationship Id="rId32" Type="http://schemas.openxmlformats.org/officeDocument/2006/relationships/image" Target="../media/image33.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jpe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 Id="rId4" Type="http://schemas.microsoft.com/office/2007/relationships/hdphoto" Target="../media/hdphoto1.wdp"/><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gif"/><Relationship Id="rId8"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jeffhild@gwu.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9.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0.png"/><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
            <a:ext cx="9144000" cy="3920247"/>
          </a:xfrm>
        </p:spPr>
        <p:txBody>
          <a:bodyPr>
            <a:normAutofit fontScale="90000"/>
          </a:bodyPr>
          <a:lstStyle/>
          <a:p>
            <a:pPr algn="ctr"/>
            <a:r>
              <a:rPr lang="en-US" dirty="0" smtClean="0"/>
              <a:t>Building a Vision for Trauma-Informed Policy Making</a:t>
            </a:r>
            <a:r>
              <a:rPr lang="en-US" dirty="0" smtClean="0"/>
              <a:t/>
            </a:r>
            <a:br>
              <a:rPr lang="en-US" dirty="0" smtClean="0"/>
            </a:br>
            <a:r>
              <a:rPr lang="en-US" sz="3200" dirty="0" smtClean="0"/>
              <a:t>CLASP Young Adult and Maternal Mental Health Convening</a:t>
            </a:r>
            <a:r>
              <a:rPr lang="en-US" sz="3200" dirty="0" smtClean="0"/>
              <a:t/>
            </a:r>
            <a:br>
              <a:rPr lang="en-US" sz="3200" dirty="0" smtClean="0"/>
            </a:br>
            <a:r>
              <a:rPr lang="en-US" dirty="0" smtClean="0"/>
              <a:t> </a:t>
            </a:r>
            <a:endParaRPr lang="en-US" dirty="0"/>
          </a:p>
        </p:txBody>
      </p:sp>
      <p:sp>
        <p:nvSpPr>
          <p:cNvPr id="4" name="Subtitle 3"/>
          <p:cNvSpPr>
            <a:spLocks noGrp="1"/>
          </p:cNvSpPr>
          <p:nvPr>
            <p:ph type="subTitle" idx="1"/>
          </p:nvPr>
        </p:nvSpPr>
        <p:spPr>
          <a:xfrm>
            <a:off x="1524000" y="3112851"/>
            <a:ext cx="9144000" cy="2144950"/>
          </a:xfrm>
        </p:spPr>
        <p:txBody>
          <a:bodyPr>
            <a:normAutofit/>
          </a:bodyPr>
          <a:lstStyle/>
          <a:p>
            <a:r>
              <a:rPr lang="en-US" dirty="0" smtClean="0"/>
              <a:t>June 18</a:t>
            </a:r>
            <a:r>
              <a:rPr lang="en-US" dirty="0" smtClean="0"/>
              <a:t>, </a:t>
            </a:r>
            <a:r>
              <a:rPr lang="en-US" dirty="0" smtClean="0"/>
              <a:t>2019</a:t>
            </a:r>
          </a:p>
          <a:p>
            <a:r>
              <a:rPr lang="en-US" dirty="0" smtClean="0"/>
              <a:t>Jeff Hild, Redstone Center, GWU School of Public Health</a:t>
            </a:r>
          </a:p>
          <a:p>
            <a:r>
              <a:rPr lang="en-US" dirty="0" smtClean="0">
                <a:hlinkClick r:id="rId2"/>
              </a:rPr>
              <a:t>jeffhild@gwu.edu</a:t>
            </a:r>
            <a:r>
              <a:rPr lang="en-US" dirty="0" smtClean="0"/>
              <a:t> </a:t>
            </a:r>
          </a:p>
          <a:p>
            <a:r>
              <a:rPr lang="en-US" dirty="0" smtClean="0"/>
              <a:t>Learn More: </a:t>
            </a:r>
            <a:r>
              <a:rPr lang="en-US" dirty="0" err="1" smtClean="0"/>
              <a:t>go.gwu.edu</a:t>
            </a:r>
            <a:r>
              <a:rPr lang="en-US" dirty="0" smtClean="0"/>
              <a:t>/BCR</a:t>
            </a:r>
          </a:p>
          <a:p>
            <a:endParaRPr lang="en-US" dirty="0"/>
          </a:p>
        </p:txBody>
      </p:sp>
    </p:spTree>
    <p:extLst>
      <p:ext uri="{BB962C8B-B14F-4D97-AF65-F5344CB8AC3E}">
        <p14:creationId xmlns:p14="http://schemas.microsoft.com/office/powerpoint/2010/main" val="40658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50205" y="914400"/>
            <a:ext cx="4398523" cy="1721796"/>
          </a:xfrm>
        </p:spPr>
        <p:txBody>
          <a:bodyPr>
            <a:normAutofit/>
          </a:bodyPr>
          <a:lstStyle/>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14399"/>
            <a:ext cx="2850204" cy="477808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205" y="1"/>
            <a:ext cx="7412476" cy="6858000"/>
          </a:xfrm>
          <a:prstGeom prst="rect">
            <a:avLst/>
          </a:prstGeom>
        </p:spPr>
      </p:pic>
    </p:spTree>
    <p:extLst>
      <p:ext uri="{BB962C8B-B14F-4D97-AF65-F5344CB8AC3E}">
        <p14:creationId xmlns:p14="http://schemas.microsoft.com/office/powerpoint/2010/main" val="1976740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4921" y="656967"/>
            <a:ext cx="5473809" cy="498598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endParaRPr lang="en-US" b="1" dirty="0" smtClean="0">
              <a:solidFill>
                <a:srgbClr val="000000"/>
              </a:solidFill>
            </a:endParaRPr>
          </a:p>
          <a:p>
            <a:pPr algn="ctr"/>
            <a:r>
              <a:rPr lang="en-US" sz="2400" b="1" dirty="0" smtClean="0">
                <a:solidFill>
                  <a:srgbClr val="000000"/>
                </a:solidFill>
              </a:rPr>
              <a:t>Create Shared Vision</a:t>
            </a:r>
          </a:p>
          <a:p>
            <a:pPr algn="ctr"/>
            <a:endParaRPr lang="en-US" sz="2400" b="1" dirty="0">
              <a:solidFill>
                <a:srgbClr val="000000"/>
              </a:solidFill>
            </a:endParaRPr>
          </a:p>
          <a:p>
            <a:pPr algn="ctr"/>
            <a:r>
              <a:rPr lang="en-US" sz="2400" b="1" dirty="0" smtClean="0">
                <a:solidFill>
                  <a:srgbClr val="000000"/>
                </a:solidFill>
              </a:rPr>
              <a:t>Collaborate Across Sectors </a:t>
            </a:r>
          </a:p>
          <a:p>
            <a:pPr algn="ctr"/>
            <a:endParaRPr lang="en-US" sz="2400" b="1" dirty="0">
              <a:solidFill>
                <a:srgbClr val="000000"/>
              </a:solidFill>
            </a:endParaRPr>
          </a:p>
          <a:p>
            <a:pPr algn="ctr"/>
            <a:r>
              <a:rPr lang="en-US" sz="2400" b="1" dirty="0" smtClean="0">
                <a:solidFill>
                  <a:srgbClr val="000000"/>
                </a:solidFill>
              </a:rPr>
              <a:t>Build Upon Best Practices &amp; Programs</a:t>
            </a:r>
          </a:p>
          <a:p>
            <a:pPr algn="ctr"/>
            <a:endParaRPr lang="en-US" sz="2400" b="1" dirty="0">
              <a:solidFill>
                <a:srgbClr val="000000"/>
              </a:solidFill>
            </a:endParaRPr>
          </a:p>
          <a:p>
            <a:pPr algn="ctr"/>
            <a:r>
              <a:rPr lang="en-US" sz="2400" b="1" dirty="0" smtClean="0">
                <a:solidFill>
                  <a:srgbClr val="000000"/>
                </a:solidFill>
              </a:rPr>
              <a:t>Foster Coordinated Efforts</a:t>
            </a:r>
          </a:p>
          <a:p>
            <a:pPr algn="ctr"/>
            <a:endParaRPr lang="en-US" sz="2400" b="1" dirty="0">
              <a:solidFill>
                <a:srgbClr val="000000"/>
              </a:solidFill>
            </a:endParaRPr>
          </a:p>
          <a:p>
            <a:pPr algn="ctr"/>
            <a:r>
              <a:rPr lang="en-US" sz="2400" b="1" dirty="0" smtClean="0">
                <a:solidFill>
                  <a:srgbClr val="000000"/>
                </a:solidFill>
              </a:rPr>
              <a:t>Share Resources &amp; Data </a:t>
            </a:r>
          </a:p>
          <a:p>
            <a:pPr algn="ctr"/>
            <a:endParaRPr lang="en-US" sz="2400" b="1" dirty="0">
              <a:solidFill>
                <a:srgbClr val="000000"/>
              </a:solidFill>
            </a:endParaRPr>
          </a:p>
          <a:p>
            <a:pPr algn="ctr"/>
            <a:r>
              <a:rPr lang="en-US" sz="2400" b="1" dirty="0" smtClean="0">
                <a:solidFill>
                  <a:srgbClr val="000000"/>
                </a:solidFill>
              </a:rPr>
              <a:t>Promote Practice &amp; Policy Change</a:t>
            </a:r>
          </a:p>
          <a:p>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985" y="0"/>
            <a:ext cx="5769854" cy="6858000"/>
          </a:xfrm>
          <a:prstGeom prst="rect">
            <a:avLst/>
          </a:prstGeom>
        </p:spPr>
      </p:pic>
    </p:spTree>
    <p:extLst>
      <p:ext uri="{BB962C8B-B14F-4D97-AF65-F5344CB8AC3E}">
        <p14:creationId xmlns:p14="http://schemas.microsoft.com/office/powerpoint/2010/main" val="213610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Identify Pathways to Resilience </a:t>
            </a:r>
            <a:endParaRPr lang="en-US" dirty="0"/>
          </a:p>
        </p:txBody>
      </p:sp>
      <p:sp>
        <p:nvSpPr>
          <p:cNvPr id="3" name="Content Placeholder 2"/>
          <p:cNvSpPr>
            <a:spLocks noGrp="1"/>
          </p:cNvSpPr>
          <p:nvPr>
            <p:ph sz="half" idx="1"/>
          </p:nvPr>
        </p:nvSpPr>
        <p:spPr>
          <a:xfrm>
            <a:off x="838200" y="1605064"/>
            <a:ext cx="4122906" cy="4571899"/>
          </a:xfrm>
        </p:spPr>
        <p:txBody>
          <a:bodyPr/>
          <a:lstStyle/>
          <a:p>
            <a:r>
              <a:rPr lang="en-US" dirty="0" smtClean="0"/>
              <a:t>What does resilience in </a:t>
            </a:r>
            <a:r>
              <a:rPr lang="en-US" dirty="0" smtClean="0"/>
              <a:t>the community and population you are serving </a:t>
            </a:r>
            <a:r>
              <a:rPr lang="en-US" dirty="0" smtClean="0"/>
              <a:t>look like? </a:t>
            </a:r>
          </a:p>
          <a:p>
            <a:r>
              <a:rPr lang="en-US" dirty="0" smtClean="0"/>
              <a:t>What are the key indicators you can measure?</a:t>
            </a:r>
          </a:p>
          <a:p>
            <a:r>
              <a:rPr lang="en-US" dirty="0" smtClean="0"/>
              <a:t>What </a:t>
            </a:r>
            <a:r>
              <a:rPr lang="en-US" dirty="0" smtClean="0"/>
              <a:t>additional systems </a:t>
            </a:r>
            <a:r>
              <a:rPr lang="en-US" dirty="0" smtClean="0"/>
              <a:t>need to be connected, transformed, integrated?</a:t>
            </a:r>
            <a:endParaRPr lang="en-US" dirty="0"/>
          </a:p>
        </p:txBody>
      </p:sp>
      <p:sp>
        <p:nvSpPr>
          <p:cNvPr id="5" name="Content Placeholder 4"/>
          <p:cNvSpPr>
            <a:spLocks noGrp="1"/>
          </p:cNvSpPr>
          <p:nvPr>
            <p:ph sz="half" idx="2"/>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9025" y="1468877"/>
            <a:ext cx="6810983" cy="4708086"/>
          </a:xfrm>
          <a:prstGeom prst="rect">
            <a:avLst/>
          </a:prstGeom>
        </p:spPr>
      </p:pic>
    </p:spTree>
    <p:extLst>
      <p:ext uri="{BB962C8B-B14F-4D97-AF65-F5344CB8AC3E}">
        <p14:creationId xmlns:p14="http://schemas.microsoft.com/office/powerpoint/2010/main" val="183624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Identifying Adversity</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3387" y="1825625"/>
            <a:ext cx="5426413" cy="3919309"/>
          </a:xfrm>
        </p:spPr>
      </p:pic>
      <p:sp>
        <p:nvSpPr>
          <p:cNvPr id="4" name="Content Placeholder 3"/>
          <p:cNvSpPr>
            <a:spLocks noGrp="1"/>
          </p:cNvSpPr>
          <p:nvPr>
            <p:ph sz="half" idx="2"/>
          </p:nvPr>
        </p:nvSpPr>
        <p:spPr/>
        <p:txBody>
          <a:bodyPr/>
          <a:lstStyle/>
          <a:p>
            <a:r>
              <a:rPr lang="en-US" dirty="0" smtClean="0"/>
              <a:t>What </a:t>
            </a:r>
            <a:r>
              <a:rPr lang="en-US" dirty="0" smtClean="0"/>
              <a:t>are some key individual measures of adversity in </a:t>
            </a:r>
            <a:r>
              <a:rPr lang="en-US" dirty="0" smtClean="0"/>
              <a:t>the population you are serving?</a:t>
            </a:r>
            <a:endParaRPr lang="en-US" dirty="0" smtClean="0"/>
          </a:p>
          <a:p>
            <a:r>
              <a:rPr lang="en-US" dirty="0" smtClean="0"/>
              <a:t>What are some key community level </a:t>
            </a:r>
            <a:r>
              <a:rPr lang="en-US" dirty="0" smtClean="0"/>
              <a:t>adversities?</a:t>
            </a:r>
            <a:endParaRPr lang="en-US" dirty="0"/>
          </a:p>
        </p:txBody>
      </p:sp>
    </p:spTree>
    <p:extLst>
      <p:ext uri="{BB962C8B-B14F-4D97-AF65-F5344CB8AC3E}">
        <p14:creationId xmlns:p14="http://schemas.microsoft.com/office/powerpoint/2010/main" val="174366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3600" dirty="0">
                <a:ea typeface="ＭＳ Ｐゴシック" pitchFamily="-105" charset="-128"/>
              </a:rPr>
              <a:t>Trauma Informed Care</a:t>
            </a:r>
          </a:p>
        </p:txBody>
      </p:sp>
      <p:sp>
        <p:nvSpPr>
          <p:cNvPr id="41988" name="Content Placeholder 5"/>
          <p:cNvSpPr>
            <a:spLocks noGrp="1"/>
          </p:cNvSpPr>
          <p:nvPr>
            <p:ph sz="half" idx="1"/>
          </p:nvPr>
        </p:nvSpPr>
        <p:spPr>
          <a:xfrm>
            <a:off x="1981200" y="1676400"/>
            <a:ext cx="8382000" cy="4484688"/>
          </a:xfrm>
        </p:spPr>
        <p:txBody>
          <a:bodyPr>
            <a:normAutofit fontScale="77500" lnSpcReduction="20000"/>
          </a:bodyPr>
          <a:lstStyle/>
          <a:p>
            <a:pPr>
              <a:buNone/>
            </a:pPr>
            <a:r>
              <a:rPr lang="en-US" dirty="0">
                <a:latin typeface="Arabic Typesetting" panose="03020402040406030203" pitchFamily="66" charset="-78"/>
                <a:cs typeface="Arabic Typesetting" panose="03020402040406030203" pitchFamily="66" charset="-78"/>
              </a:rPr>
              <a:t>A program, organization, or system that is trauma-informed </a:t>
            </a:r>
            <a:r>
              <a:rPr lang="en-US" u="sng" dirty="0">
                <a:latin typeface="Arabic Typesetting" panose="03020402040406030203" pitchFamily="66" charset="-78"/>
                <a:cs typeface="Arabic Typesetting" panose="03020402040406030203" pitchFamily="66" charset="-78"/>
              </a:rPr>
              <a:t>realizes </a:t>
            </a:r>
            <a:r>
              <a:rPr lang="en-US" dirty="0">
                <a:latin typeface="Arabic Typesetting" panose="03020402040406030203" pitchFamily="66" charset="-78"/>
                <a:cs typeface="Arabic Typesetting" panose="03020402040406030203" pitchFamily="66" charset="-78"/>
              </a:rPr>
              <a:t>the widespread impact of trauma and understands potential paths for </a:t>
            </a:r>
            <a:r>
              <a:rPr lang="en-US" dirty="0" smtClean="0">
                <a:latin typeface="Arabic Typesetting" panose="03020402040406030203" pitchFamily="66" charset="-78"/>
                <a:cs typeface="Arabic Typesetting" panose="03020402040406030203" pitchFamily="66" charset="-78"/>
              </a:rPr>
              <a:t>recovery; </a:t>
            </a:r>
            <a:r>
              <a:rPr lang="en-US" u="sng" dirty="0">
                <a:latin typeface="Arabic Typesetting" panose="03020402040406030203" pitchFamily="66" charset="-78"/>
                <a:cs typeface="Arabic Typesetting" panose="03020402040406030203" pitchFamily="66" charset="-78"/>
              </a:rPr>
              <a:t>recognizes </a:t>
            </a:r>
            <a:r>
              <a:rPr lang="en-US" dirty="0">
                <a:latin typeface="Arabic Typesetting" panose="03020402040406030203" pitchFamily="66" charset="-78"/>
                <a:cs typeface="Arabic Typesetting" panose="03020402040406030203" pitchFamily="66" charset="-78"/>
              </a:rPr>
              <a:t>the signs and symptoms of trauma in staff, clients</a:t>
            </a:r>
            <a:r>
              <a:rPr lang="en-US" dirty="0" smtClean="0">
                <a:latin typeface="Arabic Typesetting" panose="03020402040406030203" pitchFamily="66" charset="-78"/>
                <a:cs typeface="Arabic Typesetting" panose="03020402040406030203" pitchFamily="66" charset="-78"/>
              </a:rPr>
              <a:t>, families, </a:t>
            </a:r>
            <a:r>
              <a:rPr lang="en-US" dirty="0">
                <a:latin typeface="Arabic Typesetting" panose="03020402040406030203" pitchFamily="66" charset="-78"/>
                <a:cs typeface="Arabic Typesetting" panose="03020402040406030203" pitchFamily="66" charset="-78"/>
              </a:rPr>
              <a:t>and others involved with the system; </a:t>
            </a:r>
            <a:r>
              <a:rPr lang="en-US" u="sng" dirty="0" smtClean="0">
                <a:latin typeface="Arabic Typesetting" panose="03020402040406030203" pitchFamily="66" charset="-78"/>
                <a:cs typeface="Arabic Typesetting" panose="03020402040406030203" pitchFamily="66" charset="-78"/>
              </a:rPr>
              <a:t>responds</a:t>
            </a:r>
            <a:r>
              <a:rPr lang="en-US" dirty="0" smtClean="0">
                <a:latin typeface="Arabic Typesetting" panose="03020402040406030203" pitchFamily="66" charset="-78"/>
                <a:cs typeface="Arabic Typesetting" panose="03020402040406030203" pitchFamily="66" charset="-78"/>
              </a:rPr>
              <a:t> </a:t>
            </a:r>
            <a:r>
              <a:rPr lang="en-US" dirty="0">
                <a:latin typeface="Arabic Typesetting" panose="03020402040406030203" pitchFamily="66" charset="-78"/>
                <a:cs typeface="Arabic Typesetting" panose="03020402040406030203" pitchFamily="66" charset="-78"/>
              </a:rPr>
              <a:t>by fully integrating knowledge about trauma into policies, procedures, practices, and </a:t>
            </a:r>
            <a:r>
              <a:rPr lang="en-US" dirty="0" smtClean="0">
                <a:latin typeface="Arabic Typesetting" panose="03020402040406030203" pitchFamily="66" charset="-78"/>
                <a:cs typeface="Arabic Typesetting" panose="03020402040406030203" pitchFamily="66" charset="-78"/>
              </a:rPr>
              <a:t>settings and seeks to actively </a:t>
            </a:r>
            <a:r>
              <a:rPr lang="en-US" u="sng" dirty="0" smtClean="0">
                <a:latin typeface="Arabic Typesetting" panose="03020402040406030203" pitchFamily="66" charset="-78"/>
                <a:cs typeface="Arabic Typesetting" panose="03020402040406030203" pitchFamily="66" charset="-78"/>
              </a:rPr>
              <a:t>resist re-traumatization</a:t>
            </a:r>
            <a:r>
              <a:rPr lang="en-US" dirty="0" smtClean="0">
                <a:latin typeface="Arabic Typesetting" panose="03020402040406030203" pitchFamily="66" charset="-78"/>
                <a:cs typeface="Arabic Typesetting" panose="03020402040406030203" pitchFamily="66" charset="-78"/>
              </a:rPr>
              <a:t>. </a:t>
            </a:r>
            <a:r>
              <a:rPr lang="en-US" dirty="0" smtClean="0">
                <a:latin typeface="Arabic Typesetting" panose="03020402040406030203" pitchFamily="66" charset="-78"/>
                <a:cs typeface="Arabic Typesetting" panose="03020402040406030203" pitchFamily="66" charset="-78"/>
              </a:rPr>
              <a:t>SAMSHA</a:t>
            </a:r>
          </a:p>
          <a:p>
            <a:pPr>
              <a:buNone/>
            </a:pPr>
            <a:endParaRPr lang="en-US" dirty="0">
              <a:latin typeface="Arabic Typesetting" panose="03020402040406030203" pitchFamily="66" charset="-78"/>
              <a:ea typeface="ＭＳ Ｐゴシック" pitchFamily="-105" charset="-128"/>
              <a:cs typeface="Arabic Typesetting" panose="03020402040406030203" pitchFamily="66" charset="-78"/>
            </a:endParaRPr>
          </a:p>
          <a:p>
            <a:pPr>
              <a:buNone/>
            </a:pPr>
            <a:r>
              <a:rPr lang="en-US" dirty="0" smtClean="0">
                <a:latin typeface="Arabic Typesetting" panose="03020402040406030203" pitchFamily="66" charset="-78"/>
                <a:cs typeface="Arabic Typesetting" panose="03020402040406030203" pitchFamily="66" charset="-78"/>
              </a:rPr>
              <a:t>A </a:t>
            </a:r>
            <a:r>
              <a:rPr lang="en-US" dirty="0">
                <a:latin typeface="Arabic Typesetting" panose="03020402040406030203" pitchFamily="66" charset="-78"/>
                <a:cs typeface="Arabic Typesetting" panose="03020402040406030203" pitchFamily="66" charset="-78"/>
              </a:rPr>
              <a:t>trauma-informed approach is designed to </a:t>
            </a:r>
            <a:r>
              <a:rPr lang="en-US" u="sng" dirty="0">
                <a:latin typeface="Arabic Typesetting" panose="03020402040406030203" pitchFamily="66" charset="-78"/>
                <a:cs typeface="Arabic Typesetting" panose="03020402040406030203" pitchFamily="66" charset="-78"/>
              </a:rPr>
              <a:t>avoid re-traumatizing </a:t>
            </a:r>
            <a:r>
              <a:rPr lang="en-US" dirty="0">
                <a:latin typeface="Arabic Typesetting" panose="03020402040406030203" pitchFamily="66" charset="-78"/>
                <a:cs typeface="Arabic Typesetting" panose="03020402040406030203" pitchFamily="66" charset="-78"/>
              </a:rPr>
              <a:t>those who seek assistance, to focus on "safety first" and a commitment to "do no harm," and to facilitate participation and meaningful involvement of consumers and families, and trauma survivors in the planning of services and programs. It also requires, to the extent possible, closely knit collaborative relationships with other public sector service </a:t>
            </a:r>
            <a:r>
              <a:rPr lang="en-US" dirty="0" smtClean="0">
                <a:latin typeface="Arabic Typesetting" panose="03020402040406030203" pitchFamily="66" charset="-78"/>
                <a:cs typeface="Arabic Typesetting" panose="03020402040406030203" pitchFamily="66" charset="-78"/>
              </a:rPr>
              <a:t>systems. </a:t>
            </a:r>
            <a:r>
              <a:rPr lang="en-US" dirty="0">
                <a:latin typeface="Arabic Typesetting" panose="03020402040406030203" pitchFamily="66" charset="-78"/>
                <a:cs typeface="Arabic Typesetting" panose="03020402040406030203" pitchFamily="66" charset="-78"/>
              </a:rPr>
              <a:t>(Harris and </a:t>
            </a:r>
            <a:r>
              <a:rPr lang="en-US" dirty="0" err="1">
                <a:latin typeface="Arabic Typesetting" panose="03020402040406030203" pitchFamily="66" charset="-78"/>
                <a:cs typeface="Arabic Typesetting" panose="03020402040406030203" pitchFamily="66" charset="-78"/>
              </a:rPr>
              <a:t>Fallot</a:t>
            </a:r>
            <a:r>
              <a:rPr lang="en-US" dirty="0">
                <a:latin typeface="Arabic Typesetting" panose="03020402040406030203" pitchFamily="66" charset="-78"/>
                <a:cs typeface="Arabic Typesetting" panose="03020402040406030203" pitchFamily="66" charset="-78"/>
              </a:rPr>
              <a:t>, 2001</a:t>
            </a:r>
            <a:r>
              <a:rPr lang="en-US" dirty="0" smtClean="0">
                <a:latin typeface="Arabic Typesetting" panose="03020402040406030203" pitchFamily="66" charset="-78"/>
                <a:cs typeface="Arabic Typesetting" panose="03020402040406030203" pitchFamily="66" charset="-78"/>
              </a:rPr>
              <a:t>)</a:t>
            </a:r>
            <a:endParaRPr lang="en-US" dirty="0" smtClean="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40233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Trauma-Informed Frameworks</a:t>
            </a:r>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8834" y="1690688"/>
            <a:ext cx="5620966" cy="4157675"/>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690689"/>
            <a:ext cx="5841460" cy="4157674"/>
          </a:xfrm>
        </p:spPr>
      </p:pic>
      <p:sp>
        <p:nvSpPr>
          <p:cNvPr id="2" name="TextBox 1"/>
          <p:cNvSpPr txBox="1"/>
          <p:nvPr/>
        </p:nvSpPr>
        <p:spPr>
          <a:xfrm>
            <a:off x="398834" y="5848363"/>
            <a:ext cx="2334638" cy="246221"/>
          </a:xfrm>
          <a:prstGeom prst="rect">
            <a:avLst/>
          </a:prstGeom>
          <a:noFill/>
        </p:spPr>
        <p:txBody>
          <a:bodyPr wrap="square" rtlCol="0">
            <a:spAutoFit/>
          </a:bodyPr>
          <a:lstStyle/>
          <a:p>
            <a:r>
              <a:rPr lang="en-US" sz="1000" dirty="0" smtClean="0"/>
              <a:t>Source: Trauma Informed Oregon</a:t>
            </a:r>
            <a:endParaRPr lang="en-US" sz="1000" dirty="0"/>
          </a:p>
        </p:txBody>
      </p:sp>
      <p:sp>
        <p:nvSpPr>
          <p:cNvPr id="4" name="TextBox 3"/>
          <p:cNvSpPr txBox="1"/>
          <p:nvPr/>
        </p:nvSpPr>
        <p:spPr>
          <a:xfrm>
            <a:off x="6172200" y="5848363"/>
            <a:ext cx="4294762" cy="400110"/>
          </a:xfrm>
          <a:prstGeom prst="rect">
            <a:avLst/>
          </a:prstGeom>
          <a:noFill/>
        </p:spPr>
        <p:txBody>
          <a:bodyPr wrap="square" rtlCol="0">
            <a:spAutoFit/>
          </a:bodyPr>
          <a:lstStyle/>
          <a:p>
            <a:r>
              <a:rPr lang="en-US" sz="1000" dirty="0"/>
              <a:t>Source: Missouri Model: A Developmental Framework for Trauma Informed Approaches, MO Dept. of Mental Health and Partners (2014).</a:t>
            </a:r>
          </a:p>
        </p:txBody>
      </p:sp>
    </p:spTree>
    <p:extLst>
      <p:ext uri="{BB962C8B-B14F-4D97-AF65-F5344CB8AC3E}">
        <p14:creationId xmlns:p14="http://schemas.microsoft.com/office/powerpoint/2010/main" val="1770881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8B253EAC-7B4F-4FFB-A782-2197446434AB}"/>
              </a:ext>
            </a:extLst>
          </p:cNvPr>
          <p:cNvGrpSpPr/>
          <p:nvPr/>
        </p:nvGrpSpPr>
        <p:grpSpPr>
          <a:xfrm>
            <a:off x="3221724" y="1141190"/>
            <a:ext cx="5475663" cy="5418667"/>
            <a:chOff x="3212176" y="1308818"/>
            <a:chExt cx="5475663" cy="5418667"/>
          </a:xfrm>
        </p:grpSpPr>
        <p:sp>
          <p:nvSpPr>
            <p:cNvPr id="13" name="Oval 12">
              <a:extLst>
                <a:ext uri="{FF2B5EF4-FFF2-40B4-BE49-F238E27FC236}">
                  <a16:creationId xmlns="" xmlns:a16="http://schemas.microsoft.com/office/drawing/2014/main" id="{27BDE157-7520-4080-BF54-C3D1FB270CD6}"/>
                </a:ext>
              </a:extLst>
            </p:cNvPr>
            <p:cNvSpPr/>
            <p:nvPr/>
          </p:nvSpPr>
          <p:spPr>
            <a:xfrm>
              <a:off x="3212176" y="1308818"/>
              <a:ext cx="5475663" cy="5418667"/>
            </a:xfrm>
            <a:prstGeom prst="ellipse">
              <a:avLst/>
            </a:prstGeom>
            <a:solidFill>
              <a:schemeClr val="accent2">
                <a:lumMod val="5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7" name="TextBox 16">
              <a:extLst>
                <a:ext uri="{FF2B5EF4-FFF2-40B4-BE49-F238E27FC236}">
                  <a16:creationId xmlns="" xmlns:a16="http://schemas.microsoft.com/office/drawing/2014/main" id="{6BB1EBB0-27BA-4FCE-ABFE-90B7197ADB05}"/>
                </a:ext>
              </a:extLst>
            </p:cNvPr>
            <p:cNvSpPr txBox="1"/>
            <p:nvPr/>
          </p:nvSpPr>
          <p:spPr>
            <a:xfrm>
              <a:off x="4500521" y="1370461"/>
              <a:ext cx="3060834" cy="954107"/>
            </a:xfrm>
            <a:prstGeom prst="rect">
              <a:avLst/>
            </a:prstGeom>
            <a:noFill/>
            <a:ln w="38100">
              <a:noFill/>
            </a:ln>
          </p:spPr>
          <p:txBody>
            <a:bodyPr wrap="square" rtlCol="0">
              <a:spAutoFit/>
            </a:bodyPr>
            <a:lstStyle/>
            <a:p>
              <a:pPr algn="ctr"/>
              <a:r>
                <a:rPr lang="en-US" sz="2800" b="1">
                  <a:solidFill>
                    <a:schemeClr val="bg1"/>
                  </a:solidFill>
                </a:rPr>
                <a:t>Individual </a:t>
              </a:r>
            </a:p>
            <a:p>
              <a:pPr algn="ctr"/>
              <a:r>
                <a:rPr lang="en-US" sz="2800" b="1">
                  <a:solidFill>
                    <a:schemeClr val="bg1"/>
                  </a:solidFill>
                </a:rPr>
                <a:t>Trauma</a:t>
              </a:r>
            </a:p>
          </p:txBody>
        </p:sp>
      </p:grpSp>
      <p:sp>
        <p:nvSpPr>
          <p:cNvPr id="2" name="Title 1">
            <a:extLst>
              <a:ext uri="{FF2B5EF4-FFF2-40B4-BE49-F238E27FC236}">
                <a16:creationId xmlns="" xmlns:a16="http://schemas.microsoft.com/office/drawing/2014/main" id="{F326FBD5-8248-46A8-8A30-8A7F2971B271}"/>
              </a:ext>
            </a:extLst>
          </p:cNvPr>
          <p:cNvSpPr>
            <a:spLocks noGrp="1"/>
          </p:cNvSpPr>
          <p:nvPr>
            <p:ph type="title"/>
          </p:nvPr>
        </p:nvSpPr>
        <p:spPr>
          <a:xfrm>
            <a:off x="924338" y="82826"/>
            <a:ext cx="10342301" cy="1356360"/>
          </a:xfrm>
        </p:spPr>
        <p:txBody>
          <a:bodyPr/>
          <a:lstStyle/>
          <a:p>
            <a:pPr algn="ctr"/>
            <a:r>
              <a:rPr lang="en-US">
                <a:solidFill>
                  <a:srgbClr val="002060"/>
                </a:solidFill>
              </a:rPr>
              <a:t>Layers of Trauma</a:t>
            </a:r>
          </a:p>
        </p:txBody>
      </p:sp>
      <p:grpSp>
        <p:nvGrpSpPr>
          <p:cNvPr id="20" name="Group 19">
            <a:extLst>
              <a:ext uri="{FF2B5EF4-FFF2-40B4-BE49-F238E27FC236}">
                <a16:creationId xmlns="" xmlns:a16="http://schemas.microsoft.com/office/drawing/2014/main" id="{39138C5C-1668-4F69-AB24-7FC0C1A8077B}"/>
              </a:ext>
            </a:extLst>
          </p:cNvPr>
          <p:cNvGrpSpPr/>
          <p:nvPr/>
        </p:nvGrpSpPr>
        <p:grpSpPr>
          <a:xfrm>
            <a:off x="3746234" y="2088772"/>
            <a:ext cx="4485373" cy="4456497"/>
            <a:chOff x="3707322" y="2265910"/>
            <a:chExt cx="4485373" cy="4456497"/>
          </a:xfrm>
          <a:solidFill>
            <a:schemeClr val="accent2">
              <a:lumMod val="50000"/>
            </a:schemeClr>
          </a:solidFill>
        </p:grpSpPr>
        <p:sp>
          <p:nvSpPr>
            <p:cNvPr id="14" name="Oval 13">
              <a:extLst>
                <a:ext uri="{FF2B5EF4-FFF2-40B4-BE49-F238E27FC236}">
                  <a16:creationId xmlns="" xmlns:a16="http://schemas.microsoft.com/office/drawing/2014/main" id="{5149997A-673F-4519-9AE0-DCF1328C4ED8}"/>
                </a:ext>
              </a:extLst>
            </p:cNvPr>
            <p:cNvSpPr/>
            <p:nvPr/>
          </p:nvSpPr>
          <p:spPr>
            <a:xfrm>
              <a:off x="3707322" y="2265910"/>
              <a:ext cx="4485373" cy="4456497"/>
            </a:xfrm>
            <a:prstGeom prst="ellipse">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32265BEA-0BFA-4F86-B55D-3CE9A7CE7F3E}"/>
                </a:ext>
              </a:extLst>
            </p:cNvPr>
            <p:cNvSpPr txBox="1"/>
            <p:nvPr/>
          </p:nvSpPr>
          <p:spPr>
            <a:xfrm>
              <a:off x="4847695" y="2547267"/>
              <a:ext cx="2230000" cy="954107"/>
            </a:xfrm>
            <a:prstGeom prst="rect">
              <a:avLst/>
            </a:prstGeom>
            <a:noFill/>
            <a:ln w="38100">
              <a:noFill/>
            </a:ln>
          </p:spPr>
          <p:txBody>
            <a:bodyPr wrap="square" rtlCol="0">
              <a:spAutoFit/>
            </a:bodyPr>
            <a:lstStyle/>
            <a:p>
              <a:pPr algn="ctr"/>
              <a:r>
                <a:rPr lang="en-US" sz="2800" b="1">
                  <a:solidFill>
                    <a:schemeClr val="bg1"/>
                  </a:solidFill>
                </a:rPr>
                <a:t>Community </a:t>
              </a:r>
            </a:p>
            <a:p>
              <a:pPr algn="ctr"/>
              <a:r>
                <a:rPr lang="en-US" sz="2800" b="1">
                  <a:solidFill>
                    <a:schemeClr val="bg1"/>
                  </a:solidFill>
                </a:rPr>
                <a:t>Trauma</a:t>
              </a:r>
            </a:p>
          </p:txBody>
        </p:sp>
      </p:grpSp>
      <p:grpSp>
        <p:nvGrpSpPr>
          <p:cNvPr id="22" name="Group 21">
            <a:extLst>
              <a:ext uri="{FF2B5EF4-FFF2-40B4-BE49-F238E27FC236}">
                <a16:creationId xmlns="" xmlns:a16="http://schemas.microsoft.com/office/drawing/2014/main" id="{646424FA-8CE3-4AAA-A179-FB461F11630B}"/>
              </a:ext>
            </a:extLst>
          </p:cNvPr>
          <p:cNvGrpSpPr/>
          <p:nvPr/>
        </p:nvGrpSpPr>
        <p:grpSpPr>
          <a:xfrm>
            <a:off x="4364588" y="3234866"/>
            <a:ext cx="3285631" cy="3280027"/>
            <a:chOff x="4325972" y="3448149"/>
            <a:chExt cx="3285631" cy="3280027"/>
          </a:xfrm>
          <a:solidFill>
            <a:schemeClr val="accent2">
              <a:lumMod val="50000"/>
            </a:schemeClr>
          </a:solidFill>
        </p:grpSpPr>
        <p:sp>
          <p:nvSpPr>
            <p:cNvPr id="11" name="Oval 10">
              <a:extLst>
                <a:ext uri="{FF2B5EF4-FFF2-40B4-BE49-F238E27FC236}">
                  <a16:creationId xmlns="" xmlns:a16="http://schemas.microsoft.com/office/drawing/2014/main" id="{5ED14D93-A577-404A-9632-9B0E7AA0D310}"/>
                </a:ext>
              </a:extLst>
            </p:cNvPr>
            <p:cNvSpPr/>
            <p:nvPr/>
          </p:nvSpPr>
          <p:spPr>
            <a:xfrm>
              <a:off x="4325972" y="3448149"/>
              <a:ext cx="3285631" cy="3280027"/>
            </a:xfrm>
            <a:prstGeom prst="ellipse">
              <a:avLst/>
            </a:prstGeom>
            <a:grp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88723E90-8C61-4954-99DC-C5ACA7F6592C}"/>
                </a:ext>
              </a:extLst>
            </p:cNvPr>
            <p:cNvSpPr txBox="1"/>
            <p:nvPr/>
          </p:nvSpPr>
          <p:spPr>
            <a:xfrm>
              <a:off x="5128777" y="3648443"/>
              <a:ext cx="1746186" cy="954107"/>
            </a:xfrm>
            <a:prstGeom prst="rect">
              <a:avLst/>
            </a:prstGeom>
            <a:noFill/>
            <a:ln w="38100">
              <a:noFill/>
            </a:ln>
          </p:spPr>
          <p:txBody>
            <a:bodyPr wrap="square" rtlCol="0">
              <a:spAutoFit/>
            </a:bodyPr>
            <a:lstStyle/>
            <a:p>
              <a:pPr algn="ctr"/>
              <a:r>
                <a:rPr lang="en-US" sz="2800" b="1">
                  <a:solidFill>
                    <a:schemeClr val="bg1"/>
                  </a:solidFill>
                </a:rPr>
                <a:t>Historical </a:t>
              </a:r>
            </a:p>
            <a:p>
              <a:pPr algn="ctr"/>
              <a:r>
                <a:rPr lang="en-US" sz="2800" b="1">
                  <a:solidFill>
                    <a:schemeClr val="bg1"/>
                  </a:solidFill>
                </a:rPr>
                <a:t>Trauma</a:t>
              </a:r>
            </a:p>
          </p:txBody>
        </p:sp>
      </p:grpSp>
      <p:grpSp>
        <p:nvGrpSpPr>
          <p:cNvPr id="24" name="Group 23">
            <a:extLst>
              <a:ext uri="{FF2B5EF4-FFF2-40B4-BE49-F238E27FC236}">
                <a16:creationId xmlns="" xmlns:a16="http://schemas.microsoft.com/office/drawing/2014/main" id="{0E4476A5-1825-4D0F-8800-990D5514397A}"/>
              </a:ext>
            </a:extLst>
          </p:cNvPr>
          <p:cNvGrpSpPr/>
          <p:nvPr/>
        </p:nvGrpSpPr>
        <p:grpSpPr>
          <a:xfrm>
            <a:off x="4954139" y="4328920"/>
            <a:ext cx="2172696" cy="2185973"/>
            <a:chOff x="4883616" y="4519321"/>
            <a:chExt cx="2172696" cy="2185973"/>
          </a:xfrm>
          <a:solidFill>
            <a:schemeClr val="accent2">
              <a:lumMod val="50000"/>
            </a:schemeClr>
          </a:solidFill>
        </p:grpSpPr>
        <p:sp>
          <p:nvSpPr>
            <p:cNvPr id="12" name="Oval 11">
              <a:extLst>
                <a:ext uri="{FF2B5EF4-FFF2-40B4-BE49-F238E27FC236}">
                  <a16:creationId xmlns="" xmlns:a16="http://schemas.microsoft.com/office/drawing/2014/main" id="{E458B8B8-AF90-4E6C-9B01-704EDC6B3DC1}"/>
                </a:ext>
              </a:extLst>
            </p:cNvPr>
            <p:cNvSpPr/>
            <p:nvPr/>
          </p:nvSpPr>
          <p:spPr>
            <a:xfrm>
              <a:off x="4883616" y="4519321"/>
              <a:ext cx="2172696" cy="2185973"/>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5C423428-D31D-43B3-9336-50513016F46E}"/>
                </a:ext>
              </a:extLst>
            </p:cNvPr>
            <p:cNvSpPr txBox="1"/>
            <p:nvPr/>
          </p:nvSpPr>
          <p:spPr>
            <a:xfrm>
              <a:off x="5034056" y="5115796"/>
              <a:ext cx="1929119" cy="954107"/>
            </a:xfrm>
            <a:prstGeom prst="rect">
              <a:avLst/>
            </a:prstGeom>
            <a:noFill/>
            <a:ln w="38100">
              <a:noFill/>
            </a:ln>
          </p:spPr>
          <p:txBody>
            <a:bodyPr wrap="square" rtlCol="0">
              <a:spAutoFit/>
            </a:bodyPr>
            <a:lstStyle/>
            <a:p>
              <a:pPr algn="ctr"/>
              <a:r>
                <a:rPr lang="en-US" sz="2800" b="1">
                  <a:solidFill>
                    <a:schemeClr val="bg1"/>
                  </a:solidFill>
                </a:rPr>
                <a:t>Systemic </a:t>
              </a:r>
            </a:p>
            <a:p>
              <a:pPr algn="ctr"/>
              <a:r>
                <a:rPr lang="en-US" sz="2800" b="1">
                  <a:solidFill>
                    <a:schemeClr val="bg1"/>
                  </a:solidFill>
                </a:rPr>
                <a:t>Oppression</a:t>
              </a:r>
            </a:p>
          </p:txBody>
        </p:sp>
      </p:grpSp>
      <p:sp>
        <p:nvSpPr>
          <p:cNvPr id="3" name="Oval 2"/>
          <p:cNvSpPr/>
          <p:nvPr/>
        </p:nvSpPr>
        <p:spPr>
          <a:xfrm>
            <a:off x="1671618" y="532408"/>
            <a:ext cx="1733289" cy="1583776"/>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71618" y="937284"/>
            <a:ext cx="1729156" cy="646331"/>
          </a:xfrm>
          <a:prstGeom prst="rect">
            <a:avLst/>
          </a:prstGeom>
          <a:noFill/>
        </p:spPr>
        <p:txBody>
          <a:bodyPr wrap="square" rtlCol="0">
            <a:spAutoFit/>
          </a:bodyPr>
          <a:lstStyle/>
          <a:p>
            <a:pPr algn="ctr"/>
            <a:r>
              <a:rPr lang="en-US" sz="3600" b="1">
                <a:solidFill>
                  <a:schemeClr val="bg1"/>
                </a:solidFill>
              </a:rPr>
              <a:t>Poverty</a:t>
            </a:r>
          </a:p>
        </p:txBody>
      </p:sp>
      <p:sp>
        <p:nvSpPr>
          <p:cNvPr id="25" name="Oval 24"/>
          <p:cNvSpPr/>
          <p:nvPr/>
        </p:nvSpPr>
        <p:spPr>
          <a:xfrm>
            <a:off x="9533351" y="2492850"/>
            <a:ext cx="1733289" cy="1583776"/>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477163" y="4820419"/>
            <a:ext cx="1733289" cy="1583776"/>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77677" y="2595038"/>
            <a:ext cx="1733289" cy="1583776"/>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750339" y="4807800"/>
            <a:ext cx="1733289" cy="1583776"/>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562588" y="494132"/>
            <a:ext cx="1733289" cy="1583776"/>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66371" y="2848317"/>
            <a:ext cx="1729156" cy="1077218"/>
          </a:xfrm>
          <a:prstGeom prst="rect">
            <a:avLst/>
          </a:prstGeom>
          <a:noFill/>
        </p:spPr>
        <p:txBody>
          <a:bodyPr wrap="square" rtlCol="0">
            <a:spAutoFit/>
          </a:bodyPr>
          <a:lstStyle/>
          <a:p>
            <a:pPr algn="ctr"/>
            <a:r>
              <a:rPr lang="en-US" sz="3200" b="1">
                <a:solidFill>
                  <a:schemeClr val="bg1"/>
                </a:solidFill>
              </a:rPr>
              <a:t>Gender Inequity</a:t>
            </a:r>
          </a:p>
        </p:txBody>
      </p:sp>
      <p:sp>
        <p:nvSpPr>
          <p:cNvPr id="31" name="TextBox 30"/>
          <p:cNvSpPr txBox="1"/>
          <p:nvPr/>
        </p:nvSpPr>
        <p:spPr>
          <a:xfrm>
            <a:off x="1421268" y="5299273"/>
            <a:ext cx="1729156" cy="584775"/>
          </a:xfrm>
          <a:prstGeom prst="rect">
            <a:avLst/>
          </a:prstGeom>
          <a:noFill/>
        </p:spPr>
        <p:txBody>
          <a:bodyPr wrap="square" rtlCol="0">
            <a:spAutoFit/>
          </a:bodyPr>
          <a:lstStyle/>
          <a:p>
            <a:pPr algn="ctr"/>
            <a:r>
              <a:rPr lang="en-US" sz="3200" b="1">
                <a:solidFill>
                  <a:schemeClr val="bg1"/>
                </a:solidFill>
              </a:rPr>
              <a:t>Violence</a:t>
            </a:r>
          </a:p>
        </p:txBody>
      </p:sp>
      <p:sp>
        <p:nvSpPr>
          <p:cNvPr id="32" name="TextBox 31"/>
          <p:cNvSpPr txBox="1"/>
          <p:nvPr/>
        </p:nvSpPr>
        <p:spPr>
          <a:xfrm>
            <a:off x="8543935" y="900489"/>
            <a:ext cx="1729156" cy="646331"/>
          </a:xfrm>
          <a:prstGeom prst="rect">
            <a:avLst/>
          </a:prstGeom>
          <a:noFill/>
        </p:spPr>
        <p:txBody>
          <a:bodyPr wrap="square" rtlCol="0">
            <a:spAutoFit/>
          </a:bodyPr>
          <a:lstStyle/>
          <a:p>
            <a:pPr algn="ctr"/>
            <a:r>
              <a:rPr lang="en-US" sz="3600" b="1">
                <a:solidFill>
                  <a:schemeClr val="bg1"/>
                </a:solidFill>
              </a:rPr>
              <a:t>Racism</a:t>
            </a:r>
          </a:p>
        </p:txBody>
      </p:sp>
      <p:sp>
        <p:nvSpPr>
          <p:cNvPr id="33" name="TextBox 32"/>
          <p:cNvSpPr txBox="1"/>
          <p:nvPr/>
        </p:nvSpPr>
        <p:spPr>
          <a:xfrm>
            <a:off x="9548790" y="2807684"/>
            <a:ext cx="1729156" cy="954107"/>
          </a:xfrm>
          <a:prstGeom prst="rect">
            <a:avLst/>
          </a:prstGeom>
          <a:noFill/>
        </p:spPr>
        <p:txBody>
          <a:bodyPr wrap="square" rtlCol="0">
            <a:spAutoFit/>
          </a:bodyPr>
          <a:lstStyle/>
          <a:p>
            <a:pPr algn="ctr"/>
            <a:r>
              <a:rPr lang="en-US" sz="2800" b="1">
                <a:solidFill>
                  <a:schemeClr val="bg1"/>
                </a:solidFill>
              </a:rPr>
              <a:t>Lack of Access</a:t>
            </a:r>
          </a:p>
        </p:txBody>
      </p:sp>
      <p:sp>
        <p:nvSpPr>
          <p:cNvPr id="34" name="TextBox 33"/>
          <p:cNvSpPr txBox="1"/>
          <p:nvPr/>
        </p:nvSpPr>
        <p:spPr>
          <a:xfrm>
            <a:off x="8807424" y="4925673"/>
            <a:ext cx="1729156" cy="1200329"/>
          </a:xfrm>
          <a:prstGeom prst="rect">
            <a:avLst/>
          </a:prstGeom>
          <a:noFill/>
        </p:spPr>
        <p:txBody>
          <a:bodyPr wrap="square" rtlCol="0">
            <a:spAutoFit/>
          </a:bodyPr>
          <a:lstStyle/>
          <a:p>
            <a:pPr algn="ctr"/>
            <a:r>
              <a:rPr lang="en-US" sz="3600" b="1" err="1">
                <a:solidFill>
                  <a:schemeClr val="bg1"/>
                </a:solidFill>
              </a:rPr>
              <a:t>Xeno</a:t>
            </a:r>
            <a:r>
              <a:rPr lang="en-US" sz="3600" b="1">
                <a:solidFill>
                  <a:schemeClr val="bg1"/>
                </a:solidFill>
              </a:rPr>
              <a:t>-phobia </a:t>
            </a:r>
          </a:p>
        </p:txBody>
      </p:sp>
      <p:sp>
        <p:nvSpPr>
          <p:cNvPr id="35" name="Oval 34"/>
          <p:cNvSpPr/>
          <p:nvPr/>
        </p:nvSpPr>
        <p:spPr>
          <a:xfrm>
            <a:off x="10560157" y="1013589"/>
            <a:ext cx="1324916" cy="124809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0529541" y="4110366"/>
            <a:ext cx="1324916" cy="124809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88308" y="1324433"/>
            <a:ext cx="1324916" cy="124809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59414" y="4202964"/>
            <a:ext cx="1324916" cy="124809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586986" y="2171747"/>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904915" y="3912250"/>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0314530" y="373993"/>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0799435" y="5616660"/>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730659" y="1047369"/>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532914" y="1047369"/>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72467" y="399572"/>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557390" y="2225220"/>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382993" y="3931121"/>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245140" y="5804208"/>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89527" y="5728491"/>
            <a:ext cx="681136" cy="643588"/>
          </a:xfrm>
          <a:prstGeom prst="ellipse">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1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27" grpId="0" animBg="1"/>
      <p:bldP spid="28" grpId="0" animBg="1"/>
      <p:bldP spid="29"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 of Trauma Policies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839" y="1378424"/>
            <a:ext cx="10675961" cy="4585648"/>
          </a:xfrm>
        </p:spPr>
      </p:pic>
      <p:sp>
        <p:nvSpPr>
          <p:cNvPr id="5" name="TextBox 4"/>
          <p:cNvSpPr txBox="1"/>
          <p:nvPr/>
        </p:nvSpPr>
        <p:spPr>
          <a:xfrm>
            <a:off x="838200" y="5964072"/>
            <a:ext cx="2287137" cy="369332"/>
          </a:xfrm>
          <a:prstGeom prst="rect">
            <a:avLst/>
          </a:prstGeom>
          <a:noFill/>
        </p:spPr>
        <p:txBody>
          <a:bodyPr wrap="square" rtlCol="0">
            <a:spAutoFit/>
          </a:bodyPr>
          <a:lstStyle/>
          <a:p>
            <a:r>
              <a:rPr lang="en-US" sz="1200" dirty="0" smtClean="0"/>
              <a:t>Source: </a:t>
            </a:r>
            <a:r>
              <a:rPr lang="en-US" sz="1200" dirty="0" err="1" smtClean="0"/>
              <a:t>Purtle</a:t>
            </a:r>
            <a:r>
              <a:rPr lang="en-US" sz="1200" dirty="0" smtClean="0"/>
              <a:t>, Jonathan (2016</a:t>
            </a:r>
            <a:r>
              <a:rPr lang="en-US" dirty="0" smtClean="0"/>
              <a:t>)</a:t>
            </a:r>
            <a:endParaRPr lang="en-US" dirty="0"/>
          </a:p>
        </p:txBody>
      </p:sp>
    </p:spTree>
    <p:extLst>
      <p:ext uri="{BB962C8B-B14F-4D97-AF65-F5344CB8AC3E}">
        <p14:creationId xmlns:p14="http://schemas.microsoft.com/office/powerpoint/2010/main" val="673262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83660"/>
            <a:ext cx="10515600" cy="1107028"/>
          </a:xfrm>
        </p:spPr>
        <p:txBody>
          <a:bodyPr>
            <a:normAutofit fontScale="90000"/>
          </a:bodyPr>
          <a:lstStyle/>
          <a:p>
            <a:pPr algn="ctr"/>
            <a:r>
              <a:rPr lang="en-US" dirty="0" smtClean="0"/>
              <a:t/>
            </a:r>
            <a:br>
              <a:rPr lang="en-US" dirty="0" smtClean="0"/>
            </a:br>
            <a:r>
              <a:rPr lang="en-US" dirty="0" smtClean="0"/>
              <a:t>SAMHSA’s </a:t>
            </a:r>
            <a:r>
              <a:rPr lang="en-US" dirty="0"/>
              <a:t>6 Principles of a Trauma-Informed Approach</a:t>
            </a:r>
            <a:br>
              <a:rPr lang="en-US" dirty="0"/>
            </a:b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178" y="1857983"/>
            <a:ext cx="10515600" cy="2996119"/>
          </a:xfrm>
        </p:spPr>
      </p:pic>
    </p:spTree>
    <p:extLst>
      <p:ext uri="{BB962C8B-B14F-4D97-AF65-F5344CB8AC3E}">
        <p14:creationId xmlns:p14="http://schemas.microsoft.com/office/powerpoint/2010/main" val="1873776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Trauma-Informed Approach as Policy Framework</a:t>
            </a:r>
            <a:endParaRPr lang="en-US" dirty="0"/>
          </a:p>
        </p:txBody>
      </p:sp>
      <p:sp>
        <p:nvSpPr>
          <p:cNvPr id="3" name="Content Placeholder 2"/>
          <p:cNvSpPr>
            <a:spLocks noGrp="1"/>
          </p:cNvSpPr>
          <p:nvPr>
            <p:ph idx="1"/>
          </p:nvPr>
        </p:nvSpPr>
        <p:spPr>
          <a:xfrm>
            <a:off x="838200" y="1825625"/>
            <a:ext cx="10515600" cy="395260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514350" marR="0" lvl="0" indent="-514350" defTabSz="914400" eaLnBrk="1" fontAlgn="auto" latinLnBrk="0" hangingPunct="1">
              <a:lnSpc>
                <a:spcPct val="100000"/>
              </a:lnSpc>
              <a:spcBef>
                <a:spcPts val="0"/>
              </a:spcBef>
              <a:spcAft>
                <a:spcPts val="0"/>
              </a:spcAft>
              <a:buClrTx/>
              <a:buSzTx/>
              <a:buFontTx/>
              <a:buAutoNum type="arabicParenBoth"/>
              <a:tabLst/>
              <a:defRPr/>
            </a:pPr>
            <a:r>
              <a:rPr lang="en-US" u="sng" dirty="0" smtClean="0"/>
              <a:t>Safety</a:t>
            </a:r>
            <a:r>
              <a:rPr lang="en-US" dirty="0" smtClean="0"/>
              <a:t> ➜ Supports for returning citizens</a:t>
            </a:r>
          </a:p>
          <a:p>
            <a:pPr marL="514350" marR="0" lvl="0" indent="-514350" defTabSz="914400" eaLnBrk="1" fontAlgn="auto" latinLnBrk="0" hangingPunct="1">
              <a:lnSpc>
                <a:spcPct val="100000"/>
              </a:lnSpc>
              <a:spcBef>
                <a:spcPts val="0"/>
              </a:spcBef>
              <a:spcAft>
                <a:spcPts val="0"/>
              </a:spcAft>
              <a:buClrTx/>
              <a:buSzTx/>
              <a:buFontTx/>
              <a:buAutoNum type="arabicParenBoth"/>
              <a:tabLst/>
              <a:defRPr/>
            </a:pPr>
            <a:r>
              <a:rPr lang="en-US" u="sng" dirty="0" smtClean="0"/>
              <a:t>Trust &amp; Transparency </a:t>
            </a:r>
            <a:r>
              <a:rPr lang="en-US" dirty="0" smtClean="0"/>
              <a:t>➜ Implicit bias training</a:t>
            </a:r>
          </a:p>
          <a:p>
            <a:pPr marL="514350" marR="0" lvl="0" indent="-514350" defTabSz="914400" eaLnBrk="1" fontAlgn="auto" latinLnBrk="0" hangingPunct="1">
              <a:lnSpc>
                <a:spcPct val="100000"/>
              </a:lnSpc>
              <a:spcBef>
                <a:spcPts val="0"/>
              </a:spcBef>
              <a:spcAft>
                <a:spcPts val="0"/>
              </a:spcAft>
              <a:buClrTx/>
              <a:buSzTx/>
              <a:buFontTx/>
              <a:buAutoNum type="arabicParenBoth"/>
              <a:tabLst/>
              <a:defRPr/>
            </a:pPr>
            <a:r>
              <a:rPr lang="en-US" u="sng" dirty="0" smtClean="0"/>
              <a:t>Peer Support </a:t>
            </a:r>
            <a:r>
              <a:rPr lang="en-US" dirty="0" smtClean="0"/>
              <a:t>➜ Peer navigators for referrals</a:t>
            </a:r>
          </a:p>
          <a:p>
            <a:pPr marL="514350" marR="0" lvl="0" indent="-514350" defTabSz="914400" eaLnBrk="1" fontAlgn="auto" latinLnBrk="0" hangingPunct="1">
              <a:lnSpc>
                <a:spcPct val="100000"/>
              </a:lnSpc>
              <a:spcBef>
                <a:spcPts val="0"/>
              </a:spcBef>
              <a:spcAft>
                <a:spcPts val="0"/>
              </a:spcAft>
              <a:buClrTx/>
              <a:buSzTx/>
              <a:buFontTx/>
              <a:buAutoNum type="arabicParenBoth"/>
              <a:tabLst/>
              <a:defRPr/>
            </a:pPr>
            <a:r>
              <a:rPr lang="en-US" u="sng" dirty="0" smtClean="0"/>
              <a:t>Collaboration</a:t>
            </a:r>
            <a:r>
              <a:rPr lang="en-US" dirty="0" smtClean="0"/>
              <a:t> ➜ Community ambassadors</a:t>
            </a:r>
          </a:p>
          <a:p>
            <a:pPr marL="514350" marR="0" lvl="0" indent="-514350" defTabSz="914400" eaLnBrk="1" fontAlgn="auto" latinLnBrk="0" hangingPunct="1">
              <a:lnSpc>
                <a:spcPct val="100000"/>
              </a:lnSpc>
              <a:spcBef>
                <a:spcPts val="0"/>
              </a:spcBef>
              <a:spcAft>
                <a:spcPts val="0"/>
              </a:spcAft>
              <a:buClrTx/>
              <a:buSzTx/>
              <a:buFontTx/>
              <a:buAutoNum type="arabicParenBoth"/>
              <a:tabLst/>
              <a:defRPr/>
            </a:pPr>
            <a:r>
              <a:rPr lang="en-US" u="sng" dirty="0" smtClean="0"/>
              <a:t>Empowerment &amp; Choice </a:t>
            </a:r>
            <a:r>
              <a:rPr lang="en-US" dirty="0" smtClean="0"/>
              <a:t>➜ Enhance access to healthy food choices</a:t>
            </a:r>
          </a:p>
          <a:p>
            <a:pPr marL="514350" marR="0" lvl="0" indent="-514350" defTabSz="914400" eaLnBrk="1" fontAlgn="auto" latinLnBrk="0" hangingPunct="1">
              <a:lnSpc>
                <a:spcPct val="100000"/>
              </a:lnSpc>
              <a:spcBef>
                <a:spcPts val="0"/>
              </a:spcBef>
              <a:spcAft>
                <a:spcPts val="0"/>
              </a:spcAft>
              <a:buClrTx/>
              <a:buSzTx/>
              <a:buFontTx/>
              <a:buAutoNum type="arabicParenBoth"/>
              <a:tabLst/>
              <a:defRPr/>
            </a:pPr>
            <a:r>
              <a:rPr lang="en-US" u="sng" dirty="0" smtClean="0"/>
              <a:t>Intersectionality</a:t>
            </a:r>
            <a:r>
              <a:rPr lang="en-US" dirty="0" smtClean="0"/>
              <a:t> ➜ Equity “Scorecard” </a:t>
            </a:r>
            <a:endParaRPr lang="en-US" dirty="0"/>
          </a:p>
        </p:txBody>
      </p:sp>
      <p:sp>
        <p:nvSpPr>
          <p:cNvPr id="4" name="TextBox 3"/>
          <p:cNvSpPr txBox="1"/>
          <p:nvPr/>
        </p:nvSpPr>
        <p:spPr>
          <a:xfrm>
            <a:off x="1031132" y="5593564"/>
            <a:ext cx="4941651" cy="400110"/>
          </a:xfrm>
          <a:prstGeom prst="rect">
            <a:avLst/>
          </a:prstGeom>
          <a:noFill/>
        </p:spPr>
        <p:txBody>
          <a:bodyPr wrap="square" rtlCol="0">
            <a:spAutoFit/>
          </a:bodyPr>
          <a:lstStyle/>
          <a:p>
            <a:r>
              <a:rPr lang="en-US" sz="1000" i="1" dirty="0" smtClean="0"/>
              <a:t>See e.g. </a:t>
            </a:r>
            <a:r>
              <a:rPr lang="en-US" sz="1000" dirty="0" smtClean="0"/>
              <a:t>Bowen </a:t>
            </a:r>
            <a:r>
              <a:rPr lang="en-US" sz="1000" dirty="0"/>
              <a:t>EA &amp; </a:t>
            </a:r>
            <a:r>
              <a:rPr lang="en-US" sz="1000" dirty="0" err="1"/>
              <a:t>Murshid</a:t>
            </a:r>
            <a:r>
              <a:rPr lang="en-US" sz="1000" dirty="0"/>
              <a:t> NS (2016) Trauma-informed social policy: a conceptual framework for policy analysis and advocacy. Am J Public Health 106, 223–229</a:t>
            </a:r>
            <a:endParaRPr lang="en-US" sz="1000" dirty="0"/>
          </a:p>
        </p:txBody>
      </p:sp>
    </p:spTree>
    <p:extLst>
      <p:ext uri="{BB962C8B-B14F-4D97-AF65-F5344CB8AC3E}">
        <p14:creationId xmlns:p14="http://schemas.microsoft.com/office/powerpoint/2010/main" val="1513949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0467" y="5989042"/>
            <a:ext cx="1245858" cy="647200"/>
          </a:xfrm>
          <a:prstGeom prst="rect">
            <a:avLst/>
          </a:prstGeom>
        </p:spPr>
      </p:pic>
      <p:pic>
        <p:nvPicPr>
          <p:cNvPr id="6" name="Content Placeholder 5"/>
          <p:cNvPicPr>
            <a:picLocks noGrp="1" noChangeAspect="1"/>
          </p:cNvPicPr>
          <p:nvPr>
            <p:ph idx="1"/>
          </p:nvPr>
        </p:nvPicPr>
        <p:blipFill>
          <a:blip r:embed="rId3" cstate="print">
            <a:lum bright="70000" contrast="-70000"/>
            <a:extLst>
              <a:ext uri="{BEBA8EAE-BF5A-486C-A8C5-ECC9F3942E4B}">
                <a14:imgProps xmlns:a14="http://schemas.microsoft.com/office/drawing/2010/main">
                  <a14:imgLayer r:embed="rId4">
                    <a14:imgEffect>
                      <a14:saturation sat="57000"/>
                    </a14:imgEffect>
                  </a14:imgLayer>
                </a14:imgProps>
              </a:ext>
              <a:ext uri="{28A0092B-C50C-407E-A947-70E740481C1C}">
                <a14:useLocalDpi xmlns:a14="http://schemas.microsoft.com/office/drawing/2010/main" val="0"/>
              </a:ext>
            </a:extLst>
          </a:blip>
          <a:stretch>
            <a:fillRect/>
          </a:stretch>
        </p:blipFill>
        <p:spPr>
          <a:xfrm>
            <a:off x="1156595" y="463284"/>
            <a:ext cx="9283089" cy="5741591"/>
          </a:xfrm>
          <a:prstGeom prst="rect">
            <a:avLst/>
          </a:prstGeom>
          <a:ln>
            <a:noFill/>
          </a:ln>
          <a:effectLst>
            <a:outerShdw blurRad="292100" dist="139700" dir="2700000" algn="tl" rotWithShape="0">
              <a:srgbClr val="333333">
                <a:alpha val="65000"/>
              </a:srgbClr>
            </a:outerShdw>
          </a:effectLst>
        </p:spPr>
      </p:pic>
      <p:sp>
        <p:nvSpPr>
          <p:cNvPr id="70" name="Oval 69"/>
          <p:cNvSpPr/>
          <p:nvPr/>
        </p:nvSpPr>
        <p:spPr>
          <a:xfrm>
            <a:off x="7584281" y="2947861"/>
            <a:ext cx="274320" cy="274320"/>
          </a:xfrm>
          <a:prstGeom prst="ellipse">
            <a:avLst/>
          </a:prstGeom>
          <a:noFill/>
          <a:ln w="3810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3600"/>
          </a:p>
        </p:txBody>
      </p:sp>
      <p:sp>
        <p:nvSpPr>
          <p:cNvPr id="81" name="Oval 80"/>
          <p:cNvSpPr/>
          <p:nvPr/>
        </p:nvSpPr>
        <p:spPr>
          <a:xfrm>
            <a:off x="5521021" y="4373842"/>
            <a:ext cx="274320" cy="274320"/>
          </a:xfrm>
          <a:prstGeom prst="ellipse">
            <a:avLst/>
          </a:prstGeom>
          <a:noFill/>
          <a:ln w="3810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3600"/>
          </a:p>
        </p:txBody>
      </p:sp>
      <p:sp>
        <p:nvSpPr>
          <p:cNvPr id="104" name="Oval 103"/>
          <p:cNvSpPr/>
          <p:nvPr/>
        </p:nvSpPr>
        <p:spPr>
          <a:xfrm>
            <a:off x="1428611" y="1032530"/>
            <a:ext cx="1143000" cy="1143000"/>
          </a:xfrm>
          <a:prstGeom prst="ellipse">
            <a:avLst/>
          </a:prstGeom>
          <a:noFill/>
          <a:ln w="3810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3600"/>
          </a:p>
        </p:txBody>
      </p:sp>
      <p:sp>
        <p:nvSpPr>
          <p:cNvPr id="106" name="Oval 105"/>
          <p:cNvSpPr/>
          <p:nvPr/>
        </p:nvSpPr>
        <p:spPr>
          <a:xfrm>
            <a:off x="8681362" y="2708129"/>
            <a:ext cx="262249" cy="261487"/>
          </a:xfrm>
          <a:prstGeom prst="ellipse">
            <a:avLst/>
          </a:prstGeom>
          <a:noFill/>
          <a:ln w="3810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3600"/>
          </a:p>
        </p:txBody>
      </p:sp>
      <p:cxnSp>
        <p:nvCxnSpPr>
          <p:cNvPr id="96" name="Straight Connector 95"/>
          <p:cNvCxnSpPr>
            <a:stCxn id="47" idx="2"/>
            <a:endCxn id="104" idx="1"/>
          </p:cNvCxnSpPr>
          <p:nvPr/>
        </p:nvCxnSpPr>
        <p:spPr>
          <a:xfrm>
            <a:off x="1334041" y="680628"/>
            <a:ext cx="261959" cy="519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81" idx="5"/>
            <a:endCxn id="49" idx="1"/>
          </p:cNvCxnSpPr>
          <p:nvPr/>
        </p:nvCxnSpPr>
        <p:spPr>
          <a:xfrm>
            <a:off x="5755168" y="4607989"/>
            <a:ext cx="809278" cy="1420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106" idx="5"/>
            <a:endCxn id="44" idx="1"/>
          </p:cNvCxnSpPr>
          <p:nvPr/>
        </p:nvCxnSpPr>
        <p:spPr>
          <a:xfrm>
            <a:off x="8905205" y="2931322"/>
            <a:ext cx="517597" cy="6525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70" idx="7"/>
            <a:endCxn id="22" idx="2"/>
          </p:cNvCxnSpPr>
          <p:nvPr/>
        </p:nvCxnSpPr>
        <p:spPr>
          <a:xfrm flipV="1">
            <a:off x="7818428" y="756379"/>
            <a:ext cx="1894813" cy="2231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494" y="863206"/>
            <a:ext cx="899045" cy="40260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9328" y="5596013"/>
            <a:ext cx="1172026" cy="444842"/>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678" y="2202927"/>
            <a:ext cx="1251866" cy="352322"/>
          </a:xfrm>
          <a:prstGeom prst="rect">
            <a:avLst/>
          </a:prstGeom>
        </p:spPr>
      </p:pic>
      <p:sp>
        <p:nvSpPr>
          <p:cNvPr id="22" name="TextBox 21"/>
          <p:cNvSpPr txBox="1"/>
          <p:nvPr/>
        </p:nvSpPr>
        <p:spPr>
          <a:xfrm>
            <a:off x="8472911" y="279325"/>
            <a:ext cx="2480660" cy="477054"/>
          </a:xfrm>
          <a:prstGeom prst="rect">
            <a:avLst/>
          </a:prstGeom>
          <a:noFill/>
        </p:spPr>
        <p:txBody>
          <a:bodyPr wrap="square" lIns="45720" tIns="22860" rIns="45720" bIns="22860" rtlCol="0">
            <a:spAutoFit/>
          </a:bodyPr>
          <a:lstStyle/>
          <a:p>
            <a:r>
              <a:rPr lang="en-US" sz="2800" b="1" dirty="0"/>
              <a:t>Cincinnati, OH</a:t>
            </a:r>
          </a:p>
        </p:txBody>
      </p:sp>
      <p:sp>
        <p:nvSpPr>
          <p:cNvPr id="44" name="TextBox 43"/>
          <p:cNvSpPr txBox="1"/>
          <p:nvPr/>
        </p:nvSpPr>
        <p:spPr>
          <a:xfrm>
            <a:off x="9422802" y="3345350"/>
            <a:ext cx="2601035" cy="477054"/>
          </a:xfrm>
          <a:prstGeom prst="rect">
            <a:avLst/>
          </a:prstGeom>
          <a:noFill/>
        </p:spPr>
        <p:txBody>
          <a:bodyPr wrap="square" lIns="45720" tIns="22860" rIns="45720" bIns="22860" rtlCol="0">
            <a:spAutoFit/>
          </a:bodyPr>
          <a:lstStyle/>
          <a:p>
            <a:r>
              <a:rPr lang="en-US" sz="2800" b="1" dirty="0"/>
              <a:t>Washington, DC</a:t>
            </a:r>
          </a:p>
        </p:txBody>
      </p:sp>
      <p:sp>
        <p:nvSpPr>
          <p:cNvPr id="47" name="TextBox 46"/>
          <p:cNvSpPr txBox="1"/>
          <p:nvPr/>
        </p:nvSpPr>
        <p:spPr>
          <a:xfrm>
            <a:off x="714543" y="203574"/>
            <a:ext cx="1238995" cy="477054"/>
          </a:xfrm>
          <a:prstGeom prst="rect">
            <a:avLst/>
          </a:prstGeom>
          <a:noFill/>
        </p:spPr>
        <p:txBody>
          <a:bodyPr wrap="square" lIns="45720" tIns="22860" rIns="45720" bIns="22860" rtlCol="0">
            <a:spAutoFit/>
          </a:bodyPr>
          <a:lstStyle/>
          <a:p>
            <a:r>
              <a:rPr lang="en-US" sz="2800" b="1" dirty="0"/>
              <a:t>Oregon</a:t>
            </a:r>
          </a:p>
        </p:txBody>
      </p:sp>
      <p:sp>
        <p:nvSpPr>
          <p:cNvPr id="49" name="TextBox 48"/>
          <p:cNvSpPr txBox="1"/>
          <p:nvPr/>
        </p:nvSpPr>
        <p:spPr>
          <a:xfrm>
            <a:off x="6564446" y="5790312"/>
            <a:ext cx="2059950" cy="477054"/>
          </a:xfrm>
          <a:prstGeom prst="rect">
            <a:avLst/>
          </a:prstGeom>
          <a:noFill/>
        </p:spPr>
        <p:txBody>
          <a:bodyPr wrap="square" lIns="45720" tIns="22860" rIns="45720" bIns="22860" rtlCol="0">
            <a:spAutoFit/>
          </a:bodyPr>
          <a:lstStyle/>
          <a:p>
            <a:r>
              <a:rPr lang="en-US" sz="2800" b="1" dirty="0"/>
              <a:t>Dallas, TX</a:t>
            </a: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003" y="796541"/>
            <a:ext cx="1120358" cy="463555"/>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738" y="1400381"/>
            <a:ext cx="716561" cy="474676"/>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885" y="1390426"/>
            <a:ext cx="322556" cy="494587"/>
          </a:xfrm>
          <a:prstGeom prst="rect">
            <a:avLst/>
          </a:prstGeom>
        </p:spPr>
      </p:pic>
      <p:cxnSp>
        <p:nvCxnSpPr>
          <p:cNvPr id="28" name="Straight Connector 27"/>
          <p:cNvCxnSpPr>
            <a:stCxn id="31" idx="0"/>
            <a:endCxn id="29" idx="2"/>
          </p:cNvCxnSpPr>
          <p:nvPr/>
        </p:nvCxnSpPr>
        <p:spPr>
          <a:xfrm flipH="1" flipV="1">
            <a:off x="6130705" y="1007543"/>
            <a:ext cx="322429" cy="18697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296433" y="99602"/>
            <a:ext cx="3668544" cy="907941"/>
          </a:xfrm>
          <a:prstGeom prst="rect">
            <a:avLst/>
          </a:prstGeom>
          <a:noFill/>
        </p:spPr>
        <p:txBody>
          <a:bodyPr wrap="square" lIns="45720" tIns="22860" rIns="45720" bIns="22860" rtlCol="0">
            <a:spAutoFit/>
          </a:bodyPr>
          <a:lstStyle/>
          <a:p>
            <a:r>
              <a:rPr lang="en-US" sz="2800" b="1" dirty="0"/>
              <a:t>Alive and Well Communities (MO-</a:t>
            </a:r>
            <a:r>
              <a:rPr lang="en-US" sz="2800" b="1" dirty="0" err="1"/>
              <a:t>Kan</a:t>
            </a:r>
            <a:r>
              <a:rPr lang="en-US" sz="2800" b="1" dirty="0"/>
              <a:t>)</a:t>
            </a:r>
          </a:p>
        </p:txBody>
      </p:sp>
      <p:sp>
        <p:nvSpPr>
          <p:cNvPr id="31" name="Oval 30"/>
          <p:cNvSpPr/>
          <p:nvPr/>
        </p:nvSpPr>
        <p:spPr>
          <a:xfrm>
            <a:off x="6315974" y="2877274"/>
            <a:ext cx="274320" cy="274320"/>
          </a:xfrm>
          <a:prstGeom prst="ellipse">
            <a:avLst/>
          </a:prstGeom>
          <a:noFill/>
          <a:ln w="3810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3600"/>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18127" y="1740568"/>
            <a:ext cx="1065305" cy="349420"/>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58655" y="4685411"/>
            <a:ext cx="543669" cy="497144"/>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8915" y="2048786"/>
            <a:ext cx="618603" cy="446498"/>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37093" y="1325559"/>
            <a:ext cx="728742" cy="382368"/>
          </a:xfrm>
          <a:prstGeom prst="rect">
            <a:avLst/>
          </a:prstGeom>
        </p:spPr>
      </p:pic>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65789" y="2153580"/>
            <a:ext cx="756950" cy="451016"/>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27652" y="5321112"/>
            <a:ext cx="1478468" cy="312121"/>
          </a:xfrm>
          <a:prstGeom prst="rect">
            <a:avLst/>
          </a:prstGeom>
        </p:spPr>
      </p:pic>
      <p:sp>
        <p:nvSpPr>
          <p:cNvPr id="35" name="Oval 34"/>
          <p:cNvSpPr/>
          <p:nvPr/>
        </p:nvSpPr>
        <p:spPr>
          <a:xfrm>
            <a:off x="5831814" y="2947861"/>
            <a:ext cx="274320" cy="274320"/>
          </a:xfrm>
          <a:prstGeom prst="ellipse">
            <a:avLst/>
          </a:prstGeom>
          <a:noFill/>
          <a:ln w="3810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3600"/>
          </a:p>
        </p:txBody>
      </p:sp>
      <p:cxnSp>
        <p:nvCxnSpPr>
          <p:cNvPr id="41" name="Straight Connector 40"/>
          <p:cNvCxnSpPr>
            <a:stCxn id="35" idx="0"/>
            <a:endCxn id="29" idx="2"/>
          </p:cNvCxnSpPr>
          <p:nvPr/>
        </p:nvCxnSpPr>
        <p:spPr>
          <a:xfrm flipV="1">
            <a:off x="5968974" y="1007543"/>
            <a:ext cx="161731" cy="19403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18243" y="308115"/>
            <a:ext cx="710323" cy="640080"/>
          </a:xfrm>
          <a:prstGeom prst="rect">
            <a:avLst/>
          </a:prstGeom>
        </p:spPr>
      </p:pic>
      <p:pic>
        <p:nvPicPr>
          <p:cNvPr id="14" name="Picture 1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66886" y="2390387"/>
            <a:ext cx="710323" cy="640080"/>
          </a:xfrm>
          <a:prstGeom prst="rect">
            <a:avLst/>
          </a:prstGeom>
        </p:spPr>
      </p:pic>
      <p:pic>
        <p:nvPicPr>
          <p:cNvPr id="15" name="Picture 1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67768" y="3056708"/>
            <a:ext cx="710323" cy="640080"/>
          </a:xfrm>
          <a:prstGeom prst="rect">
            <a:avLst/>
          </a:prstGeom>
        </p:spPr>
      </p:pic>
      <p:grpSp>
        <p:nvGrpSpPr>
          <p:cNvPr id="19" name="Group 18">
            <a:extLst>
              <a:ext uri="{FF2B5EF4-FFF2-40B4-BE49-F238E27FC236}">
                <a16:creationId xmlns="" xmlns:a16="http://schemas.microsoft.com/office/drawing/2014/main" id="{3F1D627A-BCCF-4117-90F8-F7F3282C084C}"/>
              </a:ext>
            </a:extLst>
          </p:cNvPr>
          <p:cNvGrpSpPr/>
          <p:nvPr/>
        </p:nvGrpSpPr>
        <p:grpSpPr>
          <a:xfrm>
            <a:off x="10015379" y="3900183"/>
            <a:ext cx="1057542" cy="559073"/>
            <a:chOff x="18473678" y="8891105"/>
            <a:chExt cx="2115084" cy="1118145"/>
          </a:xfrm>
        </p:grpSpPr>
        <p:pic>
          <p:nvPicPr>
            <p:cNvPr id="40" name="Picture 39"/>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8473678" y="8912383"/>
              <a:ext cx="1009174" cy="1055230"/>
            </a:xfrm>
            <a:prstGeom prst="rect">
              <a:avLst/>
            </a:prstGeom>
            <a:noFill/>
            <a:ln>
              <a:noFill/>
            </a:ln>
          </p:spPr>
        </p:pic>
        <p:pic>
          <p:nvPicPr>
            <p:cNvPr id="43" name="Picture 4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9470617" y="8891105"/>
              <a:ext cx="1118145" cy="1118145"/>
            </a:xfrm>
            <a:prstGeom prst="rect">
              <a:avLst/>
            </a:prstGeom>
            <a:noFill/>
            <a:ln>
              <a:noFill/>
            </a:ln>
          </p:spPr>
        </p:pic>
      </p:grpSp>
      <p:pic>
        <p:nvPicPr>
          <p:cNvPr id="21" name="Picture 20">
            <a:extLst>
              <a:ext uri="{FF2B5EF4-FFF2-40B4-BE49-F238E27FC236}">
                <a16:creationId xmlns="" xmlns:a16="http://schemas.microsoft.com/office/drawing/2014/main" id="{C0A3DAA1-E18A-484C-B535-E75CE4930FF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583432" y="3786581"/>
            <a:ext cx="1511948" cy="744807"/>
          </a:xfrm>
          <a:prstGeom prst="rect">
            <a:avLst/>
          </a:prstGeom>
        </p:spPr>
      </p:pic>
      <p:pic>
        <p:nvPicPr>
          <p:cNvPr id="7" name="Picture 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12372" y="2548298"/>
            <a:ext cx="680891" cy="952867"/>
          </a:xfrm>
          <a:prstGeom prst="rect">
            <a:avLst/>
          </a:prstGeom>
        </p:spPr>
      </p:pic>
      <p:pic>
        <p:nvPicPr>
          <p:cNvPr id="8" name="Picture 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895185" y="2677088"/>
            <a:ext cx="952500" cy="214313"/>
          </a:xfrm>
          <a:prstGeom prst="rect">
            <a:avLst/>
          </a:prstGeom>
        </p:spPr>
      </p:pic>
      <p:pic>
        <p:nvPicPr>
          <p:cNvPr id="20" name="Picture 19">
            <a:extLst>
              <a:ext uri="{FF2B5EF4-FFF2-40B4-BE49-F238E27FC236}">
                <a16:creationId xmlns="" xmlns:a16="http://schemas.microsoft.com/office/drawing/2014/main" id="{4AAD9EB0-4E5A-42DF-9312-02FEC246647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273901" y="4043720"/>
            <a:ext cx="609601" cy="271273"/>
          </a:xfrm>
          <a:prstGeom prst="rect">
            <a:avLst/>
          </a:prstGeom>
        </p:spPr>
      </p:pic>
      <p:pic>
        <p:nvPicPr>
          <p:cNvPr id="16" name="Picture 1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8271" y="3583877"/>
            <a:ext cx="1414546" cy="342320"/>
          </a:xfrm>
          <a:prstGeom prst="rect">
            <a:avLst/>
          </a:prstGeom>
        </p:spPr>
      </p:pic>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7163" y="2687163"/>
            <a:ext cx="673316" cy="767354"/>
          </a:xfrm>
          <a:prstGeom prst="rect">
            <a:avLst/>
          </a:prstGeom>
        </p:spPr>
      </p:pic>
      <p:pic>
        <p:nvPicPr>
          <p:cNvPr id="24" name="Picture 2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532827" y="5132539"/>
            <a:ext cx="1190492" cy="394791"/>
          </a:xfrm>
          <a:prstGeom prst="rect">
            <a:avLst/>
          </a:prstGeom>
        </p:spPr>
      </p:pic>
      <p:pic>
        <p:nvPicPr>
          <p:cNvPr id="25" name="Picture 2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615436" y="2187503"/>
            <a:ext cx="679601" cy="679601"/>
          </a:xfrm>
          <a:prstGeom prst="rect">
            <a:avLst/>
          </a:prstGeom>
        </p:spPr>
      </p:pic>
      <p:pic>
        <p:nvPicPr>
          <p:cNvPr id="26" name="Picture 2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095380" y="4531388"/>
            <a:ext cx="1905000" cy="466725"/>
          </a:xfrm>
          <a:prstGeom prst="rect">
            <a:avLst/>
          </a:prstGeom>
        </p:spPr>
      </p:pic>
      <p:pic>
        <p:nvPicPr>
          <p:cNvPr id="32" name="Picture 3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550441" y="2438738"/>
            <a:ext cx="450242" cy="833505"/>
          </a:xfrm>
          <a:prstGeom prst="rect">
            <a:avLst/>
          </a:prstGeom>
        </p:spPr>
      </p:pic>
      <p:pic>
        <p:nvPicPr>
          <p:cNvPr id="34" name="Picture 3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053774" y="2961402"/>
            <a:ext cx="1432514" cy="323835"/>
          </a:xfrm>
          <a:prstGeom prst="rect">
            <a:avLst/>
          </a:prstGeom>
        </p:spPr>
      </p:pic>
      <p:sp>
        <p:nvSpPr>
          <p:cNvPr id="36" name="Rectangle 35"/>
          <p:cNvSpPr/>
          <p:nvPr/>
        </p:nvSpPr>
        <p:spPr>
          <a:xfrm>
            <a:off x="8776461" y="4543742"/>
            <a:ext cx="1060002" cy="428876"/>
          </a:xfrm>
          <a:prstGeom prst="rect">
            <a:avLst/>
          </a:prstGeom>
          <a:noFill/>
          <a:ln w="57150"/>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lIns="45720" tIns="22860" rIns="45720" bIns="22860" rtlCol="0" anchor="ctr"/>
          <a:lstStyle/>
          <a:p>
            <a:pPr algn="ctr"/>
            <a:r>
              <a:rPr lang="en-US" sz="1200" b="1" dirty="0"/>
              <a:t>Ward 8 </a:t>
            </a:r>
          </a:p>
          <a:p>
            <a:pPr algn="ctr"/>
            <a:r>
              <a:rPr lang="en-US" sz="1200" b="1" dirty="0"/>
              <a:t>Health Council</a:t>
            </a:r>
          </a:p>
        </p:txBody>
      </p:sp>
    </p:spTree>
    <p:extLst>
      <p:ext uri="{BB962C8B-B14F-4D97-AF65-F5344CB8AC3E}">
        <p14:creationId xmlns:p14="http://schemas.microsoft.com/office/powerpoint/2010/main" val="570875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How have you (generally) incorporated trauma-informed principles into your goals work so far?</a:t>
            </a:r>
          </a:p>
          <a:p>
            <a:r>
              <a:rPr lang="en-US" dirty="0" smtClean="0"/>
              <a:t>To what extent are your policy responses trauma preventive, informed, or specific?</a:t>
            </a:r>
          </a:p>
          <a:p>
            <a:r>
              <a:rPr lang="en-US" dirty="0"/>
              <a:t>D</a:t>
            </a:r>
            <a:r>
              <a:rPr lang="en-US" dirty="0" smtClean="0"/>
              <a:t>o your policy responses reflect the 6 principles and where are the gaps?</a:t>
            </a:r>
          </a:p>
          <a:p>
            <a:r>
              <a:rPr lang="en-US" dirty="0" smtClean="0"/>
              <a:t>What are the barriers/challenges in conceiving and implementing a trauma-informed policy response for your project?</a:t>
            </a:r>
          </a:p>
          <a:p>
            <a:endParaRPr lang="en-US" dirty="0"/>
          </a:p>
        </p:txBody>
      </p:sp>
    </p:spTree>
    <p:extLst>
      <p:ext uri="{BB962C8B-B14F-4D97-AF65-F5344CB8AC3E}">
        <p14:creationId xmlns:p14="http://schemas.microsoft.com/office/powerpoint/2010/main" val="1120712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0368" y="1365504"/>
            <a:ext cx="4986528" cy="1754326"/>
          </a:xfrm>
          <a:prstGeom prst="rect">
            <a:avLst/>
          </a:prstGeom>
          <a:noFill/>
        </p:spPr>
        <p:txBody>
          <a:bodyPr wrap="square" rtlCol="0">
            <a:spAutoFit/>
          </a:bodyPr>
          <a:lstStyle/>
          <a:p>
            <a:r>
              <a:rPr lang="en-US" dirty="0" smtClean="0"/>
              <a:t>Jeff Hild</a:t>
            </a:r>
          </a:p>
          <a:p>
            <a:r>
              <a:rPr lang="en-US" dirty="0" smtClean="0"/>
              <a:t>Policy Director, Redstone Center GWU School of Public Health</a:t>
            </a:r>
          </a:p>
          <a:p>
            <a:r>
              <a:rPr lang="en-US" dirty="0" smtClean="0">
                <a:hlinkClick r:id="rId2"/>
              </a:rPr>
              <a:t>jeffhild@gwu.edu</a:t>
            </a:r>
            <a:r>
              <a:rPr lang="en-US" dirty="0" smtClean="0"/>
              <a:t>, 202.994.3637</a:t>
            </a:r>
          </a:p>
          <a:p>
            <a:r>
              <a:rPr lang="en-US" dirty="0" smtClean="0"/>
              <a:t>@jeffhild1, @</a:t>
            </a:r>
            <a:r>
              <a:rPr lang="en-US" dirty="0" err="1" smtClean="0"/>
              <a:t>RedstoneGWSPH</a:t>
            </a:r>
            <a:r>
              <a:rPr lang="en-US" dirty="0" smtClean="0"/>
              <a:t>, @</a:t>
            </a:r>
            <a:r>
              <a:rPr lang="en-US" dirty="0" err="1" smtClean="0"/>
              <a:t>ResilNation</a:t>
            </a:r>
            <a:endParaRPr lang="en-US" dirty="0" smtClean="0"/>
          </a:p>
          <a:p>
            <a:r>
              <a:rPr lang="en-US" dirty="0" err="1" smtClean="0"/>
              <a:t>go.gwu.edu</a:t>
            </a:r>
            <a:r>
              <a:rPr lang="en-US" dirty="0" smtClean="0"/>
              <a:t>/BCR</a:t>
            </a:r>
          </a:p>
        </p:txBody>
      </p:sp>
    </p:spTree>
    <p:extLst>
      <p:ext uri="{BB962C8B-B14F-4D97-AF65-F5344CB8AC3E}">
        <p14:creationId xmlns:p14="http://schemas.microsoft.com/office/powerpoint/2010/main" val="1665670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585"/>
            <a:ext cx="12192000" cy="7315200"/>
          </a:xfrm>
          <a:prstGeom prst="rect">
            <a:avLst/>
          </a:prstGeom>
        </p:spPr>
      </p:pic>
    </p:spTree>
    <p:extLst>
      <p:ext uri="{BB962C8B-B14F-4D97-AF65-F5344CB8AC3E}">
        <p14:creationId xmlns:p14="http://schemas.microsoft.com/office/powerpoint/2010/main" val="1444768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CR Process slim 08.31.201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292" y="333704"/>
            <a:ext cx="7592419" cy="5695632"/>
          </a:xfrm>
          <a:prstGeom prst="rect">
            <a:avLst/>
          </a:prstGeom>
        </p:spPr>
      </p:pic>
      <p:sp>
        <p:nvSpPr>
          <p:cNvPr id="4" name="TextBox 3"/>
          <p:cNvSpPr txBox="1"/>
          <p:nvPr/>
        </p:nvSpPr>
        <p:spPr>
          <a:xfrm>
            <a:off x="519043" y="2705652"/>
            <a:ext cx="1921019" cy="830997"/>
          </a:xfrm>
          <a:prstGeom prst="rect">
            <a:avLst/>
          </a:prstGeom>
          <a:solidFill>
            <a:schemeClr val="accent5">
              <a:lumMod val="60000"/>
              <a:lumOff val="40000"/>
            </a:schemeClr>
          </a:solidFill>
        </p:spPr>
        <p:txBody>
          <a:bodyPr wrap="none" rtlCol="0">
            <a:spAutoFit/>
          </a:bodyPr>
          <a:lstStyle/>
          <a:p>
            <a:pPr algn="ctr"/>
            <a:r>
              <a:rPr lang="en-US" sz="2400" b="1" dirty="0" smtClean="0"/>
              <a:t>The Power of </a:t>
            </a:r>
          </a:p>
          <a:p>
            <a:pPr algn="ctr"/>
            <a:r>
              <a:rPr lang="en-US" sz="2400" b="1" dirty="0" smtClean="0"/>
              <a:t>Collaboration</a:t>
            </a:r>
            <a:r>
              <a:rPr lang="en-US" dirty="0" smtClean="0"/>
              <a:t> </a:t>
            </a:r>
            <a:endParaRPr lang="en-US" dirty="0"/>
          </a:p>
        </p:txBody>
      </p:sp>
    </p:spTree>
    <p:extLst>
      <p:ext uri="{BB962C8B-B14F-4D97-AF65-F5344CB8AC3E}">
        <p14:creationId xmlns:p14="http://schemas.microsoft.com/office/powerpoint/2010/main" val="180679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3746" y="370070"/>
            <a:ext cx="7743248" cy="5835034"/>
          </a:xfrm>
          <a:prstGeom prst="rect">
            <a:avLst/>
          </a:prstGeom>
          <a:ln>
            <a:solidFill>
              <a:schemeClr val="accent1"/>
            </a:solidFill>
          </a:ln>
        </p:spPr>
      </p:pic>
    </p:spTree>
    <p:extLst>
      <p:ext uri="{BB962C8B-B14F-4D97-AF65-F5344CB8AC3E}">
        <p14:creationId xmlns:p14="http://schemas.microsoft.com/office/powerpoint/2010/main" val="1711035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0" y="372700"/>
          <a:ext cx="5039833" cy="354008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039833" y="3208374"/>
            <a:ext cx="7086600" cy="3657600"/>
          </a:xfrm>
          <a:prstGeom prst="rect">
            <a:avLst/>
          </a:prstGeom>
          <a:noFill/>
          <a:ln>
            <a:noFill/>
          </a:ln>
        </p:spPr>
      </p:pic>
      <p:sp>
        <p:nvSpPr>
          <p:cNvPr id="6" name="TextBox 5"/>
          <p:cNvSpPr txBox="1"/>
          <p:nvPr/>
        </p:nvSpPr>
        <p:spPr>
          <a:xfrm>
            <a:off x="6321056" y="1144206"/>
            <a:ext cx="4593265" cy="1569660"/>
          </a:xfrm>
          <a:prstGeom prst="rect">
            <a:avLst/>
          </a:prstGeom>
          <a:noFill/>
        </p:spPr>
        <p:txBody>
          <a:bodyPr wrap="square" rtlCol="0">
            <a:spAutoFit/>
          </a:bodyPr>
          <a:lstStyle/>
          <a:p>
            <a:r>
              <a:rPr lang="en-US" sz="3200" b="1" dirty="0"/>
              <a:t>Universality of ACE’s Exposure in the United States</a:t>
            </a:r>
          </a:p>
        </p:txBody>
      </p:sp>
    </p:spTree>
    <p:extLst>
      <p:ext uri="{BB962C8B-B14F-4D97-AF65-F5344CB8AC3E}">
        <p14:creationId xmlns:p14="http://schemas.microsoft.com/office/powerpoint/2010/main" val="1713073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12192000" cy="6114932"/>
          </a:xfrm>
          <a:prstGeom prst="rect">
            <a:avLst/>
          </a:prstGeom>
        </p:spPr>
      </p:pic>
    </p:spTree>
    <p:extLst>
      <p:ext uri="{BB962C8B-B14F-4D97-AF65-F5344CB8AC3E}">
        <p14:creationId xmlns:p14="http://schemas.microsoft.com/office/powerpoint/2010/main" val="1570727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339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705"/>
            <a:ext cx="10058400" cy="1311275"/>
          </a:xfrm>
        </p:spPr>
        <p:txBody>
          <a:bodyPr/>
          <a:lstStyle/>
          <a:p>
            <a:r>
              <a:rPr lang="en-US" dirty="0" smtClean="0"/>
              <a:t>Systems Driven Adversity</a:t>
            </a:r>
            <a:endParaRPr lang="en-US" dirty="0"/>
          </a:p>
        </p:txBody>
      </p:sp>
      <p:graphicFrame>
        <p:nvGraphicFramePr>
          <p:cNvPr id="3" name="Diagram 2"/>
          <p:cNvGraphicFramePr/>
          <p:nvPr>
            <p:extLst/>
          </p:nvPr>
        </p:nvGraphicFramePr>
        <p:xfrm>
          <a:off x="2438400" y="990600"/>
          <a:ext cx="8869680" cy="536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BCR_PairOfACEsTree_CClicens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135" y="1409071"/>
            <a:ext cx="6187273" cy="3712364"/>
          </a:xfrm>
          <a:prstGeom prst="rect">
            <a:avLst/>
          </a:prstGeom>
        </p:spPr>
      </p:pic>
      <p:cxnSp>
        <p:nvCxnSpPr>
          <p:cNvPr id="5" name="Straight Connector 4"/>
          <p:cNvCxnSpPr/>
          <p:nvPr/>
        </p:nvCxnSpPr>
        <p:spPr bwMode="auto">
          <a:xfrm flipH="1">
            <a:off x="5497492" y="3265253"/>
            <a:ext cx="820916" cy="0"/>
          </a:xfrm>
          <a:prstGeom prst="line">
            <a:avLst/>
          </a:prstGeom>
          <a:ln>
            <a:headEnd type="none" w="med" len="med"/>
            <a:tailEnd type="triangle" w="lg"/>
          </a:ln>
          <a:extLst/>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bwMode="auto">
          <a:xfrm flipH="1" flipV="1">
            <a:off x="5316279" y="4082903"/>
            <a:ext cx="1002129" cy="510362"/>
          </a:xfrm>
          <a:prstGeom prst="line">
            <a:avLst/>
          </a:prstGeom>
          <a:ln>
            <a:headEnd type="none" w="med" len="med"/>
            <a:tailEnd type="triangle" w="lg"/>
          </a:ln>
          <a:extLst/>
        </p:spPr>
        <p:style>
          <a:lnRef idx="3">
            <a:schemeClr val="dk1"/>
          </a:lnRef>
          <a:fillRef idx="0">
            <a:schemeClr val="dk1"/>
          </a:fillRef>
          <a:effectRef idx="2">
            <a:schemeClr val="dk1"/>
          </a:effectRef>
          <a:fontRef idx="minor">
            <a:schemeClr val="tx1"/>
          </a:fontRef>
        </p:style>
      </p:cxnSp>
      <p:graphicFrame>
        <p:nvGraphicFramePr>
          <p:cNvPr id="15" name="Diagram 14"/>
          <p:cNvGraphicFramePr/>
          <p:nvPr>
            <p:extLst/>
          </p:nvPr>
        </p:nvGraphicFramePr>
        <p:xfrm>
          <a:off x="8188488" y="1409071"/>
          <a:ext cx="4003512" cy="37123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0555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BCR_Redstone PowerPoint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A7B211B-4C19-47CF-947A-90231FDB502D}" vid="{35D25EFA-643B-432D-9FC1-A94A52468E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BCR_Redstone PowerPoint Template.potx</Template>
  <TotalTime>41439</TotalTime>
  <Words>835</Words>
  <Application>Microsoft Macintosh PowerPoint</Application>
  <PresentationFormat>Widescreen</PresentationFormat>
  <Paragraphs>93</Paragraphs>
  <Slides>21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Arabic Typesetting</vt:lpstr>
      <vt:lpstr>Calibri</vt:lpstr>
      <vt:lpstr>Cambria</vt:lpstr>
      <vt:lpstr>Mangal</vt:lpstr>
      <vt:lpstr>ＭＳ Ｐゴシック</vt:lpstr>
      <vt:lpstr>Arial</vt:lpstr>
      <vt:lpstr>BCR_Redstone PowerPoint Template</vt:lpstr>
      <vt:lpstr>Building a Vision for Trauma-Informed Policy Making CLASP Young Adult and Maternal Mental Health Convening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Systems Driven Adversity</vt:lpstr>
      <vt:lpstr>PowerPoint Presentation</vt:lpstr>
      <vt:lpstr>PowerPoint Presentation</vt:lpstr>
      <vt:lpstr>Activity- Identify Pathways to Resilience </vt:lpstr>
      <vt:lpstr>Activity- Identifying Adversity</vt:lpstr>
      <vt:lpstr>Trauma Informed Care</vt:lpstr>
      <vt:lpstr>Trauma-Informed Frameworks</vt:lpstr>
      <vt:lpstr>Layers of Trauma</vt:lpstr>
      <vt:lpstr>Types of Trauma Policies</vt:lpstr>
      <vt:lpstr> SAMHSA’s 6 Principles of a Trauma-Informed Approach </vt:lpstr>
      <vt:lpstr>Trauma-Informed Approach as Policy Framework</vt:lpstr>
      <vt:lpstr>Discussion</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Kuan-Lung Chen</dc:creator>
  <cp:lastModifiedBy>Microsoft Office User</cp:lastModifiedBy>
  <cp:revision>276</cp:revision>
  <cp:lastPrinted>2019-04-29T20:49:37Z</cp:lastPrinted>
  <dcterms:created xsi:type="dcterms:W3CDTF">2017-01-03T15:37:36Z</dcterms:created>
  <dcterms:modified xsi:type="dcterms:W3CDTF">2019-06-17T20:12:12Z</dcterms:modified>
</cp:coreProperties>
</file>