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467" r:id="rId2"/>
    <p:sldId id="475" r:id="rId3"/>
    <p:sldId id="476" r:id="rId4"/>
    <p:sldId id="462" r:id="rId5"/>
    <p:sldId id="544" r:id="rId6"/>
    <p:sldId id="545" r:id="rId7"/>
    <p:sldId id="265" r:id="rId8"/>
    <p:sldId id="468" r:id="rId9"/>
    <p:sldId id="28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F7DC23A-CA64-4DEE-A0A6-7C347BF62E5F}" v="110" dt="2019-06-16T21:59:46.9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87" autoAdjust="0"/>
    <p:restoredTop sz="94660"/>
  </p:normalViewPr>
  <p:slideViewPr>
    <p:cSldViewPr snapToGrid="0">
      <p:cViewPr>
        <p:scale>
          <a:sx n="78" d="100"/>
          <a:sy n="78" d="100"/>
        </p:scale>
        <p:origin x="48" y="375"/>
      </p:cViewPr>
      <p:guideLst/>
    </p:cSldViewPr>
  </p:slideViewPr>
  <p:notesTextViewPr>
    <p:cViewPr>
      <p:scale>
        <a:sx n="1" d="1"/>
        <a:sy n="1" d="1"/>
      </p:scale>
      <p:origin x="0" y="0"/>
    </p:cViewPr>
  </p:notesTextViewPr>
  <p:sorterViewPr>
    <p:cViewPr>
      <p:scale>
        <a:sx n="16556757" d="25000000"/>
        <a:sy n="16556757" d="250000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j ida" userId="de460982cc57d276" providerId="LiveId" clId="{9F7DC23A-CA64-4DEE-A0A6-7C347BF62E5F}"/>
    <pc:docChg chg="undo custSel mod addSld delSld modSld sldOrd">
      <pc:chgData name="dj ida" userId="de460982cc57d276" providerId="LiveId" clId="{9F7DC23A-CA64-4DEE-A0A6-7C347BF62E5F}" dt="2019-06-16T22:02:15.709" v="1676" actId="1076"/>
      <pc:docMkLst>
        <pc:docMk/>
      </pc:docMkLst>
      <pc:sldChg chg="addSp delSp modSp del">
        <pc:chgData name="dj ida" userId="de460982cc57d276" providerId="LiveId" clId="{9F7DC23A-CA64-4DEE-A0A6-7C347BF62E5F}" dt="2019-06-16T21:14:54.979" v="124" actId="2696"/>
        <pc:sldMkLst>
          <pc:docMk/>
          <pc:sldMk cId="0" sldId="262"/>
        </pc:sldMkLst>
        <pc:spChg chg="mod">
          <ac:chgData name="dj ida" userId="de460982cc57d276" providerId="LiveId" clId="{9F7DC23A-CA64-4DEE-A0A6-7C347BF62E5F}" dt="2019-06-16T21:06:27.237" v="0" actId="26606"/>
          <ac:spMkLst>
            <pc:docMk/>
            <pc:sldMk cId="0" sldId="262"/>
            <ac:spMk id="2" creationId="{00000000-0000-0000-0000-000000000000}"/>
          </ac:spMkLst>
        </pc:spChg>
        <pc:spChg chg="del">
          <ac:chgData name="dj ida" userId="de460982cc57d276" providerId="LiveId" clId="{9F7DC23A-CA64-4DEE-A0A6-7C347BF62E5F}" dt="2019-06-16T21:06:27.237" v="0" actId="26606"/>
          <ac:spMkLst>
            <pc:docMk/>
            <pc:sldMk cId="0" sldId="262"/>
            <ac:spMk id="3" creationId="{00000000-0000-0000-0000-000000000000}"/>
          </ac:spMkLst>
        </pc:spChg>
        <pc:spChg chg="del">
          <ac:chgData name="dj ida" userId="de460982cc57d276" providerId="LiveId" clId="{9F7DC23A-CA64-4DEE-A0A6-7C347BF62E5F}" dt="2019-06-16T21:06:27.237" v="0" actId="26606"/>
          <ac:spMkLst>
            <pc:docMk/>
            <pc:sldMk cId="0" sldId="262"/>
            <ac:spMk id="8" creationId="{3B854194-185D-494D-905C-7C7CB2E30F6E}"/>
          </ac:spMkLst>
        </pc:spChg>
        <pc:spChg chg="del">
          <ac:chgData name="dj ida" userId="de460982cc57d276" providerId="LiveId" clId="{9F7DC23A-CA64-4DEE-A0A6-7C347BF62E5F}" dt="2019-06-16T21:06:27.237" v="0" actId="26606"/>
          <ac:spMkLst>
            <pc:docMk/>
            <pc:sldMk cId="0" sldId="262"/>
            <ac:spMk id="10" creationId="{B4F5FA0D-0104-4987-8241-EFF7C85B88DE}"/>
          </ac:spMkLst>
        </pc:spChg>
        <pc:spChg chg="add">
          <ac:chgData name="dj ida" userId="de460982cc57d276" providerId="LiveId" clId="{9F7DC23A-CA64-4DEE-A0A6-7C347BF62E5F}" dt="2019-06-16T21:06:27.237" v="0" actId="26606"/>
          <ac:spMkLst>
            <pc:docMk/>
            <pc:sldMk cId="0" sldId="262"/>
            <ac:spMk id="19" creationId="{46C2E80F-49A6-4372-B103-219D417A55ED}"/>
          </ac:spMkLst>
        </pc:spChg>
        <pc:graphicFrameChg chg="add">
          <ac:chgData name="dj ida" userId="de460982cc57d276" providerId="LiveId" clId="{9F7DC23A-CA64-4DEE-A0A6-7C347BF62E5F}" dt="2019-06-16T21:06:27.237" v="0" actId="26606"/>
          <ac:graphicFrameMkLst>
            <pc:docMk/>
            <pc:sldMk cId="0" sldId="262"/>
            <ac:graphicFrameMk id="14" creationId="{B9609CCC-3315-4905-8E7C-3F06E0D4369E}"/>
          </ac:graphicFrameMkLst>
        </pc:graphicFrameChg>
        <pc:picChg chg="del">
          <ac:chgData name="dj ida" userId="de460982cc57d276" providerId="LiveId" clId="{9F7DC23A-CA64-4DEE-A0A6-7C347BF62E5F}" dt="2019-06-16T21:06:27.237" v="0" actId="26606"/>
          <ac:picMkLst>
            <pc:docMk/>
            <pc:sldMk cId="0" sldId="262"/>
            <ac:picMk id="12" creationId="{2897127E-6CEF-446C-BE87-93B7C46E49D1}"/>
          </ac:picMkLst>
        </pc:picChg>
      </pc:sldChg>
      <pc:sldChg chg="addSp delSp modSp del mod setBg">
        <pc:chgData name="dj ida" userId="de460982cc57d276" providerId="LiveId" clId="{9F7DC23A-CA64-4DEE-A0A6-7C347BF62E5F}" dt="2019-06-16T21:14:43" v="120" actId="2696"/>
        <pc:sldMkLst>
          <pc:docMk/>
          <pc:sldMk cId="888287262" sldId="278"/>
        </pc:sldMkLst>
        <pc:spChg chg="mod">
          <ac:chgData name="dj ida" userId="de460982cc57d276" providerId="LiveId" clId="{9F7DC23A-CA64-4DEE-A0A6-7C347BF62E5F}" dt="2019-06-16T21:06:56.409" v="1" actId="26606"/>
          <ac:spMkLst>
            <pc:docMk/>
            <pc:sldMk cId="888287262" sldId="278"/>
            <ac:spMk id="2" creationId="{00000000-0000-0000-0000-000000000000}"/>
          </ac:spMkLst>
        </pc:spChg>
        <pc:spChg chg="del">
          <ac:chgData name="dj ida" userId="de460982cc57d276" providerId="LiveId" clId="{9F7DC23A-CA64-4DEE-A0A6-7C347BF62E5F}" dt="2019-06-16T21:06:56.409" v="1" actId="26606"/>
          <ac:spMkLst>
            <pc:docMk/>
            <pc:sldMk cId="888287262" sldId="278"/>
            <ac:spMk id="10" creationId="{0499AD7B-99D4-4755-8966-F7BA0426904B}"/>
          </ac:spMkLst>
        </pc:spChg>
        <pc:spChg chg="add">
          <ac:chgData name="dj ida" userId="de460982cc57d276" providerId="LiveId" clId="{9F7DC23A-CA64-4DEE-A0A6-7C347BF62E5F}" dt="2019-06-16T21:06:56.409" v="1" actId="26606"/>
          <ac:spMkLst>
            <pc:docMk/>
            <pc:sldMk cId="888287262" sldId="278"/>
            <ac:spMk id="17" creationId="{46C2E80F-49A6-4372-B103-219D417A55ED}"/>
          </ac:spMkLst>
        </pc:spChg>
        <pc:graphicFrameChg chg="mod modGraphic">
          <ac:chgData name="dj ida" userId="de460982cc57d276" providerId="LiveId" clId="{9F7DC23A-CA64-4DEE-A0A6-7C347BF62E5F}" dt="2019-06-16T21:06:56.409" v="1" actId="26606"/>
          <ac:graphicFrameMkLst>
            <pc:docMk/>
            <pc:sldMk cId="888287262" sldId="278"/>
            <ac:graphicFrameMk id="5" creationId="{1F2FED57-8B7F-4B0D-95B4-13C5FF52698B}"/>
          </ac:graphicFrameMkLst>
        </pc:graphicFrameChg>
        <pc:picChg chg="del">
          <ac:chgData name="dj ida" userId="de460982cc57d276" providerId="LiveId" clId="{9F7DC23A-CA64-4DEE-A0A6-7C347BF62E5F}" dt="2019-06-16T21:06:56.409" v="1" actId="26606"/>
          <ac:picMkLst>
            <pc:docMk/>
            <pc:sldMk cId="888287262" sldId="278"/>
            <ac:picMk id="12" creationId="{1A06F89A-489D-4383-94C5-42F7FF2E9A63}"/>
          </ac:picMkLst>
        </pc:picChg>
      </pc:sldChg>
      <pc:sldChg chg="del">
        <pc:chgData name="dj ida" userId="de460982cc57d276" providerId="LiveId" clId="{9F7DC23A-CA64-4DEE-A0A6-7C347BF62E5F}" dt="2019-06-16T21:56:03.331" v="1296" actId="2696"/>
        <pc:sldMkLst>
          <pc:docMk/>
          <pc:sldMk cId="0" sldId="383"/>
        </pc:sldMkLst>
      </pc:sldChg>
      <pc:sldChg chg="modSp">
        <pc:chgData name="dj ida" userId="de460982cc57d276" providerId="LiveId" clId="{9F7DC23A-CA64-4DEE-A0A6-7C347BF62E5F}" dt="2019-06-16T21:32:06.672" v="354" actId="1076"/>
        <pc:sldMkLst>
          <pc:docMk/>
          <pc:sldMk cId="300634816" sldId="467"/>
        </pc:sldMkLst>
        <pc:spChg chg="mod">
          <ac:chgData name="dj ida" userId="de460982cc57d276" providerId="LiveId" clId="{9F7DC23A-CA64-4DEE-A0A6-7C347BF62E5F}" dt="2019-06-16T21:32:04.978" v="353" actId="20577"/>
          <ac:spMkLst>
            <pc:docMk/>
            <pc:sldMk cId="300634816" sldId="467"/>
            <ac:spMk id="2" creationId="{909122BB-8A56-4492-AC36-A7DC44EE2F2A}"/>
          </ac:spMkLst>
        </pc:spChg>
        <pc:spChg chg="mod">
          <ac:chgData name="dj ida" userId="de460982cc57d276" providerId="LiveId" clId="{9F7DC23A-CA64-4DEE-A0A6-7C347BF62E5F}" dt="2019-06-16T21:32:06.672" v="354" actId="1076"/>
          <ac:spMkLst>
            <pc:docMk/>
            <pc:sldMk cId="300634816" sldId="467"/>
            <ac:spMk id="3" creationId="{C6904CC2-BBF5-410D-AAEE-D99A3B402B53}"/>
          </ac:spMkLst>
        </pc:spChg>
      </pc:sldChg>
      <pc:sldChg chg="addSp modSp add del mod setBg">
        <pc:chgData name="dj ida" userId="de460982cc57d276" providerId="LiveId" clId="{9F7DC23A-CA64-4DEE-A0A6-7C347BF62E5F}" dt="2019-06-16T21:58:41.742" v="1495" actId="20577"/>
        <pc:sldMkLst>
          <pc:docMk/>
          <pc:sldMk cId="3217291198" sldId="468"/>
        </pc:sldMkLst>
        <pc:spChg chg="mod">
          <ac:chgData name="dj ida" userId="de460982cc57d276" providerId="LiveId" clId="{9F7DC23A-CA64-4DEE-A0A6-7C347BF62E5F}" dt="2019-06-16T21:34:24.205" v="593" actId="207"/>
          <ac:spMkLst>
            <pc:docMk/>
            <pc:sldMk cId="3217291198" sldId="468"/>
            <ac:spMk id="2" creationId="{7E7380A8-470F-4D4D-9049-80DD5780D12E}"/>
          </ac:spMkLst>
        </pc:spChg>
        <pc:spChg chg="mod">
          <ac:chgData name="dj ida" userId="de460982cc57d276" providerId="LiveId" clId="{9F7DC23A-CA64-4DEE-A0A6-7C347BF62E5F}" dt="2019-06-16T21:58:41.742" v="1495" actId="20577"/>
          <ac:spMkLst>
            <pc:docMk/>
            <pc:sldMk cId="3217291198" sldId="468"/>
            <ac:spMk id="3" creationId="{47AAC13C-0825-424A-8C2A-99CF3506C301}"/>
          </ac:spMkLst>
        </pc:spChg>
        <pc:spChg chg="mod">
          <ac:chgData name="dj ida" userId="de460982cc57d276" providerId="LiveId" clId="{9F7DC23A-CA64-4DEE-A0A6-7C347BF62E5F}" dt="2019-06-16T21:29:02.798" v="299" actId="1076"/>
          <ac:spMkLst>
            <pc:docMk/>
            <pc:sldMk cId="3217291198" sldId="468"/>
            <ac:spMk id="4" creationId="{B17D2C84-B1A1-46DE-9A37-5B4D823C2CA6}"/>
          </ac:spMkLst>
        </pc:spChg>
        <pc:spChg chg="add">
          <ac:chgData name="dj ida" userId="de460982cc57d276" providerId="LiveId" clId="{9F7DC23A-CA64-4DEE-A0A6-7C347BF62E5F}" dt="2019-06-16T21:24:32.657" v="255" actId="26606"/>
          <ac:spMkLst>
            <pc:docMk/>
            <pc:sldMk cId="3217291198" sldId="468"/>
            <ac:spMk id="9" creationId="{8CA06CD6-90CA-4C45-856C-6771339E1E22}"/>
          </ac:spMkLst>
        </pc:spChg>
        <pc:cxnChg chg="add">
          <ac:chgData name="dj ida" userId="de460982cc57d276" providerId="LiveId" clId="{9F7DC23A-CA64-4DEE-A0A6-7C347BF62E5F}" dt="2019-06-16T21:24:32.657" v="255" actId="26606"/>
          <ac:cxnSpMkLst>
            <pc:docMk/>
            <pc:sldMk cId="3217291198" sldId="468"/>
            <ac:cxnSpMk id="11" creationId="{5021601D-2758-4B15-A31C-FDA184C51B3A}"/>
          </ac:cxnSpMkLst>
        </pc:cxnChg>
      </pc:sldChg>
      <pc:sldChg chg="addSp delSp modSp del">
        <pc:chgData name="dj ida" userId="de460982cc57d276" providerId="LiveId" clId="{9F7DC23A-CA64-4DEE-A0A6-7C347BF62E5F}" dt="2019-06-16T21:14:48.479" v="122" actId="2696"/>
        <pc:sldMkLst>
          <pc:docMk/>
          <pc:sldMk cId="2803008492" sldId="473"/>
        </pc:sldMkLst>
        <pc:spChg chg="mod">
          <ac:chgData name="dj ida" userId="de460982cc57d276" providerId="LiveId" clId="{9F7DC23A-CA64-4DEE-A0A6-7C347BF62E5F}" dt="2019-06-16T21:07:24.214" v="4" actId="26606"/>
          <ac:spMkLst>
            <pc:docMk/>
            <pc:sldMk cId="2803008492" sldId="473"/>
            <ac:spMk id="2" creationId="{355A901C-2475-44F3-9094-B0E7870C4561}"/>
          </ac:spMkLst>
        </pc:spChg>
        <pc:spChg chg="del">
          <ac:chgData name="dj ida" userId="de460982cc57d276" providerId="LiveId" clId="{9F7DC23A-CA64-4DEE-A0A6-7C347BF62E5F}" dt="2019-06-16T21:07:24.214" v="4" actId="26606"/>
          <ac:spMkLst>
            <pc:docMk/>
            <pc:sldMk cId="2803008492" sldId="473"/>
            <ac:spMk id="3" creationId="{157C4DE0-4DC4-478E-9401-9C74AE151093}"/>
          </ac:spMkLst>
        </pc:spChg>
        <pc:spChg chg="del">
          <ac:chgData name="dj ida" userId="de460982cc57d276" providerId="LiveId" clId="{9F7DC23A-CA64-4DEE-A0A6-7C347BF62E5F}" dt="2019-06-16T21:07:24.214" v="4" actId="26606"/>
          <ac:spMkLst>
            <pc:docMk/>
            <pc:sldMk cId="2803008492" sldId="473"/>
            <ac:spMk id="44" creationId="{3B854194-185D-494D-905C-7C7CB2E30F6E}"/>
          </ac:spMkLst>
        </pc:spChg>
        <pc:spChg chg="del">
          <ac:chgData name="dj ida" userId="de460982cc57d276" providerId="LiveId" clId="{9F7DC23A-CA64-4DEE-A0A6-7C347BF62E5F}" dt="2019-06-16T21:07:24.214" v="4" actId="26606"/>
          <ac:spMkLst>
            <pc:docMk/>
            <pc:sldMk cId="2803008492" sldId="473"/>
            <ac:spMk id="46" creationId="{B4F5FA0D-0104-4987-8241-EFF7C85B88DE}"/>
          </ac:spMkLst>
        </pc:spChg>
        <pc:spChg chg="add">
          <ac:chgData name="dj ida" userId="de460982cc57d276" providerId="LiveId" clId="{9F7DC23A-CA64-4DEE-A0A6-7C347BF62E5F}" dt="2019-06-16T21:07:24.214" v="4" actId="26606"/>
          <ac:spMkLst>
            <pc:docMk/>
            <pc:sldMk cId="2803008492" sldId="473"/>
            <ac:spMk id="55" creationId="{46C2E80F-49A6-4372-B103-219D417A55ED}"/>
          </ac:spMkLst>
        </pc:spChg>
        <pc:graphicFrameChg chg="add">
          <ac:chgData name="dj ida" userId="de460982cc57d276" providerId="LiveId" clId="{9F7DC23A-CA64-4DEE-A0A6-7C347BF62E5F}" dt="2019-06-16T21:07:24.214" v="4" actId="26606"/>
          <ac:graphicFrameMkLst>
            <pc:docMk/>
            <pc:sldMk cId="2803008492" sldId="473"/>
            <ac:graphicFrameMk id="50" creationId="{F9A3E8F7-C57E-463D-835E-31A2F57D5901}"/>
          </ac:graphicFrameMkLst>
        </pc:graphicFrameChg>
        <pc:picChg chg="del">
          <ac:chgData name="dj ida" userId="de460982cc57d276" providerId="LiveId" clId="{9F7DC23A-CA64-4DEE-A0A6-7C347BF62E5F}" dt="2019-06-16T21:07:24.214" v="4" actId="26606"/>
          <ac:picMkLst>
            <pc:docMk/>
            <pc:sldMk cId="2803008492" sldId="473"/>
            <ac:picMk id="48" creationId="{2897127E-6CEF-446C-BE87-93B7C46E49D1}"/>
          </ac:picMkLst>
        </pc:picChg>
      </pc:sldChg>
      <pc:sldChg chg="addSp delSp modSp del">
        <pc:chgData name="dj ida" userId="de460982cc57d276" providerId="LiveId" clId="{9F7DC23A-CA64-4DEE-A0A6-7C347BF62E5F}" dt="2019-06-16T21:08:43.194" v="74" actId="2696"/>
        <pc:sldMkLst>
          <pc:docMk/>
          <pc:sldMk cId="92170863" sldId="474"/>
        </pc:sldMkLst>
        <pc:spChg chg="del">
          <ac:chgData name="dj ida" userId="de460982cc57d276" providerId="LiveId" clId="{9F7DC23A-CA64-4DEE-A0A6-7C347BF62E5F}" dt="2019-06-16T21:07:51.758" v="5" actId="478"/>
          <ac:spMkLst>
            <pc:docMk/>
            <pc:sldMk cId="92170863" sldId="474"/>
            <ac:spMk id="2" creationId="{956ED3C4-81EE-466C-891D-77F8D311151C}"/>
          </ac:spMkLst>
        </pc:spChg>
        <pc:spChg chg="del">
          <ac:chgData name="dj ida" userId="de460982cc57d276" providerId="LiveId" clId="{9F7DC23A-CA64-4DEE-A0A6-7C347BF62E5F}" dt="2019-06-16T21:07:56.132" v="6" actId="478"/>
          <ac:spMkLst>
            <pc:docMk/>
            <pc:sldMk cId="92170863" sldId="474"/>
            <ac:spMk id="3" creationId="{5EA2A8DF-5180-4D18-BB47-2EBD4203A20C}"/>
          </ac:spMkLst>
        </pc:spChg>
        <pc:spChg chg="add mod">
          <ac:chgData name="dj ida" userId="de460982cc57d276" providerId="LiveId" clId="{9F7DC23A-CA64-4DEE-A0A6-7C347BF62E5F}" dt="2019-06-16T21:08:11.837" v="27" actId="122"/>
          <ac:spMkLst>
            <pc:docMk/>
            <pc:sldMk cId="92170863" sldId="474"/>
            <ac:spMk id="5" creationId="{93F20F52-5EBE-45FD-8198-E62C07F5DC92}"/>
          </ac:spMkLst>
        </pc:spChg>
        <pc:spChg chg="add mod">
          <ac:chgData name="dj ida" userId="de460982cc57d276" providerId="LiveId" clId="{9F7DC23A-CA64-4DEE-A0A6-7C347BF62E5F}" dt="2019-06-16T21:08:35.783" v="73" actId="20577"/>
          <ac:spMkLst>
            <pc:docMk/>
            <pc:sldMk cId="92170863" sldId="474"/>
            <ac:spMk id="7" creationId="{C7BA3719-DF99-4082-A045-614FA528F7A2}"/>
          </ac:spMkLst>
        </pc:spChg>
      </pc:sldChg>
      <pc:sldChg chg="addSp modSp mod ord setBg">
        <pc:chgData name="dj ida" userId="de460982cc57d276" providerId="LiveId" clId="{9F7DC23A-CA64-4DEE-A0A6-7C347BF62E5F}" dt="2019-06-16T22:02:15.709" v="1676" actId="1076"/>
        <pc:sldMkLst>
          <pc:docMk/>
          <pc:sldMk cId="1396257369" sldId="476"/>
        </pc:sldMkLst>
        <pc:spChg chg="mod">
          <ac:chgData name="dj ida" userId="de460982cc57d276" providerId="LiveId" clId="{9F7DC23A-CA64-4DEE-A0A6-7C347BF62E5F}" dt="2019-06-16T22:01:18.092" v="1667" actId="20577"/>
          <ac:spMkLst>
            <pc:docMk/>
            <pc:sldMk cId="1396257369" sldId="476"/>
            <ac:spMk id="2" creationId="{26C2B8D2-ED5B-4D14-BFB9-786E38E58D26}"/>
          </ac:spMkLst>
        </pc:spChg>
        <pc:spChg chg="mod">
          <ac:chgData name="dj ida" userId="de460982cc57d276" providerId="LiveId" clId="{9F7DC23A-CA64-4DEE-A0A6-7C347BF62E5F}" dt="2019-06-16T22:02:15.709" v="1676" actId="1076"/>
          <ac:spMkLst>
            <pc:docMk/>
            <pc:sldMk cId="1396257369" sldId="476"/>
            <ac:spMk id="3" creationId="{A9CF8EC9-E40B-4307-A0E4-EDD2461A133E}"/>
          </ac:spMkLst>
        </pc:spChg>
        <pc:spChg chg="add">
          <ac:chgData name="dj ida" userId="de460982cc57d276" providerId="LiveId" clId="{9F7DC23A-CA64-4DEE-A0A6-7C347BF62E5F}" dt="2019-06-16T21:11:55.564" v="75" actId="26606"/>
          <ac:spMkLst>
            <pc:docMk/>
            <pc:sldMk cId="1396257369" sldId="476"/>
            <ac:spMk id="10" creationId="{AFA67CD3-AB4E-4A7A-BEB8-53C445D8C44E}"/>
          </ac:spMkLst>
        </pc:spChg>
        <pc:spChg chg="add">
          <ac:chgData name="dj ida" userId="de460982cc57d276" providerId="LiveId" clId="{9F7DC23A-CA64-4DEE-A0A6-7C347BF62E5F}" dt="2019-06-16T21:11:55.564" v="75" actId="26606"/>
          <ac:spMkLst>
            <pc:docMk/>
            <pc:sldMk cId="1396257369" sldId="476"/>
            <ac:spMk id="14" creationId="{339C8D78-A644-462F-B674-F440635E5353}"/>
          </ac:spMkLst>
        </pc:spChg>
        <pc:picChg chg="add">
          <ac:chgData name="dj ida" userId="de460982cc57d276" providerId="LiveId" clId="{9F7DC23A-CA64-4DEE-A0A6-7C347BF62E5F}" dt="2019-06-16T21:11:55.564" v="75" actId="26606"/>
          <ac:picMkLst>
            <pc:docMk/>
            <pc:sldMk cId="1396257369" sldId="476"/>
            <ac:picMk id="7" creationId="{9A087CB4-C691-4DE8-A20F-24C7ECE4FAA7}"/>
          </ac:picMkLst>
        </pc:picChg>
        <pc:picChg chg="add">
          <ac:chgData name="dj ida" userId="de460982cc57d276" providerId="LiveId" clId="{9F7DC23A-CA64-4DEE-A0A6-7C347BF62E5F}" dt="2019-06-16T21:11:55.564" v="75" actId="26606"/>
          <ac:picMkLst>
            <pc:docMk/>
            <pc:sldMk cId="1396257369" sldId="476"/>
            <ac:picMk id="12" creationId="{07CF545F-9C2E-4446-97CD-AD92990C2B68}"/>
          </ac:picMkLst>
        </pc:picChg>
      </pc:sldChg>
      <pc:sldChg chg="addSp delSp modSp add mod setBg">
        <pc:chgData name="dj ida" userId="de460982cc57d276" providerId="LiveId" clId="{9F7DC23A-CA64-4DEE-A0A6-7C347BF62E5F}" dt="2019-06-16T21:56:27.057" v="1305" actId="20577"/>
        <pc:sldMkLst>
          <pc:docMk/>
          <pc:sldMk cId="472171396" sldId="545"/>
        </pc:sldMkLst>
        <pc:spChg chg="mod">
          <ac:chgData name="dj ida" userId="de460982cc57d276" providerId="LiveId" clId="{9F7DC23A-CA64-4DEE-A0A6-7C347BF62E5F}" dt="2019-06-16T21:47:53.646" v="1236" actId="26606"/>
          <ac:spMkLst>
            <pc:docMk/>
            <pc:sldMk cId="472171396" sldId="545"/>
            <ac:spMk id="2" creationId="{EFFCF110-446A-4D38-8311-810EE4755EE7}"/>
          </ac:spMkLst>
        </pc:spChg>
        <pc:spChg chg="add del mod">
          <ac:chgData name="dj ida" userId="de460982cc57d276" providerId="LiveId" clId="{9F7DC23A-CA64-4DEE-A0A6-7C347BF62E5F}" dt="2019-06-16T21:47:53.646" v="1236" actId="26606"/>
          <ac:spMkLst>
            <pc:docMk/>
            <pc:sldMk cId="472171396" sldId="545"/>
            <ac:spMk id="3" creationId="{CBDF9C61-4317-4DBD-81A8-03FBEF8672CA}"/>
          </ac:spMkLst>
        </pc:spChg>
        <pc:spChg chg="add">
          <ac:chgData name="dj ida" userId="de460982cc57d276" providerId="LiveId" clId="{9F7DC23A-CA64-4DEE-A0A6-7C347BF62E5F}" dt="2019-06-16T21:47:53.646" v="1236" actId="26606"/>
          <ac:spMkLst>
            <pc:docMk/>
            <pc:sldMk cId="472171396" sldId="545"/>
            <ac:spMk id="6" creationId="{4351DFE5-F63D-4BE0-BDA9-E3EB88F01AA5}"/>
          </ac:spMkLst>
        </pc:spChg>
        <pc:spChg chg="add del">
          <ac:chgData name="dj ida" userId="de460982cc57d276" providerId="LiveId" clId="{9F7DC23A-CA64-4DEE-A0A6-7C347BF62E5F}" dt="2019-06-16T21:47:25.021" v="1235" actId="26606"/>
          <ac:spMkLst>
            <pc:docMk/>
            <pc:sldMk cId="472171396" sldId="545"/>
            <ac:spMk id="10" creationId="{4351DFE5-F63D-4BE0-BDA9-E3EB88F01AA5}"/>
          </ac:spMkLst>
        </pc:spChg>
        <pc:graphicFrameChg chg="add del mod">
          <ac:chgData name="dj ida" userId="de460982cc57d276" providerId="LiveId" clId="{9F7DC23A-CA64-4DEE-A0A6-7C347BF62E5F}" dt="2019-06-16T21:47:25.021" v="1235" actId="26606"/>
          <ac:graphicFrameMkLst>
            <pc:docMk/>
            <pc:sldMk cId="472171396" sldId="545"/>
            <ac:graphicFrameMk id="5" creationId="{8D9ACFCA-EC11-476C-B9B1-5BD4CCE899F4}"/>
          </ac:graphicFrameMkLst>
        </pc:graphicFrameChg>
        <pc:graphicFrameChg chg="add mod">
          <ac:chgData name="dj ida" userId="de460982cc57d276" providerId="LiveId" clId="{9F7DC23A-CA64-4DEE-A0A6-7C347BF62E5F}" dt="2019-06-16T21:56:27.057" v="1305" actId="20577"/>
          <ac:graphicFrameMkLst>
            <pc:docMk/>
            <pc:sldMk cId="472171396" sldId="545"/>
            <ac:graphicFrameMk id="8" creationId="{B419DF55-2160-4ECE-8DAC-D5F4C42BA305}"/>
          </ac:graphicFrameMkLst>
        </pc:graphicFrameChg>
        <pc:picChg chg="add">
          <ac:chgData name="dj ida" userId="de460982cc57d276" providerId="LiveId" clId="{9F7DC23A-CA64-4DEE-A0A6-7C347BF62E5F}" dt="2019-06-16T21:47:53.646" v="1236" actId="26606"/>
          <ac:picMkLst>
            <pc:docMk/>
            <pc:sldMk cId="472171396" sldId="545"/>
            <ac:picMk id="7" creationId="{02DD2BC0-6F29-4B4F-8D61-2DCF6D2E8E73}"/>
          </ac:picMkLst>
        </pc:picChg>
        <pc:picChg chg="add del">
          <ac:chgData name="dj ida" userId="de460982cc57d276" providerId="LiveId" clId="{9F7DC23A-CA64-4DEE-A0A6-7C347BF62E5F}" dt="2019-06-16T21:47:25.021" v="1235" actId="26606"/>
          <ac:picMkLst>
            <pc:docMk/>
            <pc:sldMk cId="472171396" sldId="545"/>
            <ac:picMk id="12" creationId="{02DD2BC0-6F29-4B4F-8D61-2DCF6D2E8E73}"/>
          </ac:picMkLst>
        </pc:picChg>
      </pc:sldChg>
      <pc:sldChg chg="addSp delSp modSp del mod setBg setClrOvrMap">
        <pc:chgData name="dj ida" userId="de460982cc57d276" providerId="LiveId" clId="{9F7DC23A-CA64-4DEE-A0A6-7C347BF62E5F}" dt="2019-06-16T21:14:50.995" v="123" actId="2696"/>
        <pc:sldMkLst>
          <pc:docMk/>
          <pc:sldMk cId="0" sldId="562"/>
        </pc:sldMkLst>
        <pc:spChg chg="mod">
          <ac:chgData name="dj ida" userId="de460982cc57d276" providerId="LiveId" clId="{9F7DC23A-CA64-4DEE-A0A6-7C347BF62E5F}" dt="2019-06-16T21:07:14.574" v="3" actId="26606"/>
          <ac:spMkLst>
            <pc:docMk/>
            <pc:sldMk cId="0" sldId="562"/>
            <ac:spMk id="3" creationId="{139A3A72-E9F8-4901-865D-52AA7F67CB3F}"/>
          </ac:spMkLst>
        </pc:spChg>
        <pc:spChg chg="del">
          <ac:chgData name="dj ida" userId="de460982cc57d276" providerId="LiveId" clId="{9F7DC23A-CA64-4DEE-A0A6-7C347BF62E5F}" dt="2019-06-16T21:07:14.574" v="3" actId="26606"/>
          <ac:spMkLst>
            <pc:docMk/>
            <pc:sldMk cId="0" sldId="562"/>
            <ac:spMk id="71" creationId="{3B854194-185D-494D-905C-7C7CB2E30F6E}"/>
          </ac:spMkLst>
        </pc:spChg>
        <pc:spChg chg="del">
          <ac:chgData name="dj ida" userId="de460982cc57d276" providerId="LiveId" clId="{9F7DC23A-CA64-4DEE-A0A6-7C347BF62E5F}" dt="2019-06-16T21:07:14.574" v="3" actId="26606"/>
          <ac:spMkLst>
            <pc:docMk/>
            <pc:sldMk cId="0" sldId="562"/>
            <ac:spMk id="73" creationId="{B4F5FA0D-0104-4987-8241-EFF7C85B88DE}"/>
          </ac:spMkLst>
        </pc:spChg>
        <pc:spChg chg="add">
          <ac:chgData name="dj ida" userId="de460982cc57d276" providerId="LiveId" clId="{9F7DC23A-CA64-4DEE-A0A6-7C347BF62E5F}" dt="2019-06-16T21:07:14.574" v="3" actId="26606"/>
          <ac:spMkLst>
            <pc:docMk/>
            <pc:sldMk cId="0" sldId="562"/>
            <ac:spMk id="135" creationId="{5B336162-B533-4EFE-8BB3-8EBB4A5E32F8}"/>
          </ac:spMkLst>
        </pc:spChg>
        <pc:spChg chg="mod">
          <ac:chgData name="dj ida" userId="de460982cc57d276" providerId="LiveId" clId="{9F7DC23A-CA64-4DEE-A0A6-7C347BF62E5F}" dt="2019-06-16T21:07:14.574" v="3" actId="26606"/>
          <ac:spMkLst>
            <pc:docMk/>
            <pc:sldMk cId="0" sldId="562"/>
            <ac:spMk id="60418" creationId="{B43C5573-C43D-4661-9BB4-6217D7620F8C}"/>
          </ac:spMkLst>
        </pc:spChg>
        <pc:picChg chg="del">
          <ac:chgData name="dj ida" userId="de460982cc57d276" providerId="LiveId" clId="{9F7DC23A-CA64-4DEE-A0A6-7C347BF62E5F}" dt="2019-06-16T21:07:14.574" v="3" actId="26606"/>
          <ac:picMkLst>
            <pc:docMk/>
            <pc:sldMk cId="0" sldId="562"/>
            <ac:picMk id="75" creationId="{2897127E-6CEF-446C-BE87-93B7C46E49D1}"/>
          </ac:picMkLst>
        </pc:picChg>
      </pc:sldChg>
      <pc:sldChg chg="addSp delSp modSp del mod setBg">
        <pc:chgData name="dj ida" userId="de460982cc57d276" providerId="LiveId" clId="{9F7DC23A-CA64-4DEE-A0A6-7C347BF62E5F}" dt="2019-06-16T21:14:44.938" v="121" actId="2696"/>
        <pc:sldMkLst>
          <pc:docMk/>
          <pc:sldMk cId="1313095839" sldId="563"/>
        </pc:sldMkLst>
        <pc:spChg chg="mod">
          <ac:chgData name="dj ida" userId="de460982cc57d276" providerId="LiveId" clId="{9F7DC23A-CA64-4DEE-A0A6-7C347BF62E5F}" dt="2019-06-16T21:07:04.757" v="2" actId="26606"/>
          <ac:spMkLst>
            <pc:docMk/>
            <pc:sldMk cId="1313095839" sldId="563"/>
            <ac:spMk id="4" creationId="{D8344B3E-C2BF-45A6-89A6-D9BF23F532B2}"/>
          </ac:spMkLst>
        </pc:spChg>
        <pc:spChg chg="del">
          <ac:chgData name="dj ida" userId="de460982cc57d276" providerId="LiveId" clId="{9F7DC23A-CA64-4DEE-A0A6-7C347BF62E5F}" dt="2019-06-16T21:07:04.757" v="2" actId="26606"/>
          <ac:spMkLst>
            <pc:docMk/>
            <pc:sldMk cId="1313095839" sldId="563"/>
            <ac:spMk id="5" creationId="{1A0EED54-24B5-4D24-B83F-05C9987AAD33}"/>
          </ac:spMkLst>
        </pc:spChg>
        <pc:spChg chg="add">
          <ac:chgData name="dj ida" userId="de460982cc57d276" providerId="LiveId" clId="{9F7DC23A-CA64-4DEE-A0A6-7C347BF62E5F}" dt="2019-06-16T21:07:04.757" v="2" actId="26606"/>
          <ac:spMkLst>
            <pc:docMk/>
            <pc:sldMk cId="1313095839" sldId="563"/>
            <ac:spMk id="12" creationId="{46C2E80F-49A6-4372-B103-219D417A55ED}"/>
          </ac:spMkLst>
        </pc:spChg>
        <pc:graphicFrameChg chg="add">
          <ac:chgData name="dj ida" userId="de460982cc57d276" providerId="LiveId" clId="{9F7DC23A-CA64-4DEE-A0A6-7C347BF62E5F}" dt="2019-06-16T21:07:04.757" v="2" actId="26606"/>
          <ac:graphicFrameMkLst>
            <pc:docMk/>
            <pc:sldMk cId="1313095839" sldId="563"/>
            <ac:graphicFrameMk id="7" creationId="{5005AEEB-C24D-4B72-BE11-42BBF54F2464}"/>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D1F97E-3BFC-4BC1-B0A9-A89248DFAA18}" type="doc">
      <dgm:prSet loTypeId="urn:microsoft.com/office/officeart/2005/8/layout/matrix2" loCatId="matrix" qsTypeId="urn:microsoft.com/office/officeart/2005/8/quickstyle/simple1" qsCatId="simple" csTypeId="urn:microsoft.com/office/officeart/2005/8/colors/colorful5" csCatId="colorful" phldr="1"/>
      <dgm:spPr/>
      <dgm:t>
        <a:bodyPr/>
        <a:lstStyle/>
        <a:p>
          <a:endParaRPr lang="en-US"/>
        </a:p>
      </dgm:t>
    </dgm:pt>
    <dgm:pt modelId="{4B68FD1D-712F-4704-89AD-2123FC6EBF0B}">
      <dgm:prSet custT="1"/>
      <dgm:spPr/>
      <dgm:t>
        <a:bodyPr/>
        <a:lstStyle/>
        <a:p>
          <a:r>
            <a:rPr lang="en-US" sz="1600" dirty="0">
              <a:latin typeface="Times New Roman" panose="02020603050405020304" pitchFamily="18" charset="0"/>
              <a:cs typeface="Times New Roman" panose="02020603050405020304" pitchFamily="18" charset="0"/>
            </a:rPr>
            <a:t>It is important to look at mental health through a public health lens</a:t>
          </a:r>
        </a:p>
      </dgm:t>
    </dgm:pt>
    <dgm:pt modelId="{B2692EBA-30AA-43BD-9876-4FF5A1A97C3C}" type="parTrans" cxnId="{53725112-5B52-426B-B449-0D5364D37730}">
      <dgm:prSet/>
      <dgm:spPr/>
      <dgm:t>
        <a:bodyPr/>
        <a:lstStyle/>
        <a:p>
          <a:endParaRPr lang="en-US"/>
        </a:p>
      </dgm:t>
    </dgm:pt>
    <dgm:pt modelId="{9571B685-5691-45B5-B6A7-E5E25391E791}" type="sibTrans" cxnId="{53725112-5B52-426B-B449-0D5364D37730}">
      <dgm:prSet/>
      <dgm:spPr/>
      <dgm:t>
        <a:bodyPr/>
        <a:lstStyle/>
        <a:p>
          <a:endParaRPr lang="en-US"/>
        </a:p>
      </dgm:t>
    </dgm:pt>
    <dgm:pt modelId="{6CCA695D-0CBC-47E2-B6A9-86E633FB4D95}">
      <dgm:prSet custT="1"/>
      <dgm:spPr/>
      <dgm:t>
        <a:bodyPr/>
        <a:lstStyle/>
        <a:p>
          <a:r>
            <a:rPr lang="en-US" sz="1600" dirty="0">
              <a:latin typeface="Times New Roman" panose="02020603050405020304" pitchFamily="18" charset="0"/>
              <a:cs typeface="Times New Roman" panose="02020603050405020304" pitchFamily="18" charset="0"/>
            </a:rPr>
            <a:t>Move away from seeing it as only a diagnosable condition</a:t>
          </a:r>
        </a:p>
      </dgm:t>
    </dgm:pt>
    <dgm:pt modelId="{9C854CC4-2D09-4A50-98AD-D31E0F901679}" type="parTrans" cxnId="{06C953C8-9825-4678-B626-95192BFDF87D}">
      <dgm:prSet/>
      <dgm:spPr/>
      <dgm:t>
        <a:bodyPr/>
        <a:lstStyle/>
        <a:p>
          <a:endParaRPr lang="en-US"/>
        </a:p>
      </dgm:t>
    </dgm:pt>
    <dgm:pt modelId="{3A17CD96-DC64-47A4-BBC5-A165DD52702E}" type="sibTrans" cxnId="{06C953C8-9825-4678-B626-95192BFDF87D}">
      <dgm:prSet/>
      <dgm:spPr/>
      <dgm:t>
        <a:bodyPr/>
        <a:lstStyle/>
        <a:p>
          <a:endParaRPr lang="en-US"/>
        </a:p>
      </dgm:t>
    </dgm:pt>
    <dgm:pt modelId="{10AD11DE-99C3-41FD-95D1-BA640FC66CDE}">
      <dgm:prSet custT="1"/>
      <dgm:spPr/>
      <dgm:t>
        <a:bodyPr/>
        <a:lstStyle/>
        <a:p>
          <a:r>
            <a:rPr lang="en-US" sz="1600" dirty="0">
              <a:latin typeface="Times New Roman" panose="02020603050405020304" pitchFamily="18" charset="0"/>
              <a:cs typeface="Times New Roman" panose="02020603050405020304" pitchFamily="18" charset="0"/>
            </a:rPr>
            <a:t>Mental health impacts and is impacted by physical health, education, housing, economic status, work setting, access to quality services, immigration, all forms of oppression – racism, sexism, homophobia, xenophobia, religious intolerance, etc.  </a:t>
          </a:r>
        </a:p>
      </dgm:t>
    </dgm:pt>
    <dgm:pt modelId="{3170D075-2631-4B90-8880-3112BB6D481A}" type="parTrans" cxnId="{D421244F-D310-4A57-8760-0C147CA9DC08}">
      <dgm:prSet/>
      <dgm:spPr/>
      <dgm:t>
        <a:bodyPr/>
        <a:lstStyle/>
        <a:p>
          <a:endParaRPr lang="en-US"/>
        </a:p>
      </dgm:t>
    </dgm:pt>
    <dgm:pt modelId="{F0BF90C0-818A-48DA-BF70-D05539F61DC7}" type="sibTrans" cxnId="{D421244F-D310-4A57-8760-0C147CA9DC08}">
      <dgm:prSet/>
      <dgm:spPr/>
      <dgm:t>
        <a:bodyPr/>
        <a:lstStyle/>
        <a:p>
          <a:endParaRPr lang="en-US"/>
        </a:p>
      </dgm:t>
    </dgm:pt>
    <dgm:pt modelId="{9A800DD5-74F3-48EC-8804-E3E22CDBE623}" type="pres">
      <dgm:prSet presAssocID="{0BD1F97E-3BFC-4BC1-B0A9-A89248DFAA18}" presName="matrix" presStyleCnt="0">
        <dgm:presLayoutVars>
          <dgm:chMax val="1"/>
          <dgm:dir/>
          <dgm:resizeHandles val="exact"/>
        </dgm:presLayoutVars>
      </dgm:prSet>
      <dgm:spPr/>
    </dgm:pt>
    <dgm:pt modelId="{923CC40F-65CA-4973-A564-729A8460EFD2}" type="pres">
      <dgm:prSet presAssocID="{0BD1F97E-3BFC-4BC1-B0A9-A89248DFAA18}" presName="axisShape" presStyleLbl="bgShp" presStyleIdx="0" presStyleCnt="1"/>
      <dgm:spPr/>
    </dgm:pt>
    <dgm:pt modelId="{9DD509BB-CFB6-49D1-B3D9-D2791181C5B4}" type="pres">
      <dgm:prSet presAssocID="{0BD1F97E-3BFC-4BC1-B0A9-A89248DFAA18}" presName="rect1" presStyleLbl="node1" presStyleIdx="0" presStyleCnt="4">
        <dgm:presLayoutVars>
          <dgm:chMax val="0"/>
          <dgm:chPref val="0"/>
          <dgm:bulletEnabled val="1"/>
        </dgm:presLayoutVars>
      </dgm:prSet>
      <dgm:spPr/>
    </dgm:pt>
    <dgm:pt modelId="{37CEE477-ECC2-4FB1-8389-6A8B1356AE32}" type="pres">
      <dgm:prSet presAssocID="{0BD1F97E-3BFC-4BC1-B0A9-A89248DFAA18}" presName="rect2" presStyleLbl="node1" presStyleIdx="1" presStyleCnt="4" custScaleX="109178" custScaleY="95950" custLinFactNeighborX="1051" custLinFactNeighborY="1402">
        <dgm:presLayoutVars>
          <dgm:chMax val="0"/>
          <dgm:chPref val="0"/>
          <dgm:bulletEnabled val="1"/>
        </dgm:presLayoutVars>
      </dgm:prSet>
      <dgm:spPr/>
    </dgm:pt>
    <dgm:pt modelId="{5C3ED34E-98B8-439B-86C7-74876C49B4EE}" type="pres">
      <dgm:prSet presAssocID="{0BD1F97E-3BFC-4BC1-B0A9-A89248DFAA18}" presName="rect3" presStyleLbl="node1" presStyleIdx="2" presStyleCnt="4" custScaleX="212699" custScaleY="119271" custLinFactNeighborX="56398" custLinFactNeighborY="483">
        <dgm:presLayoutVars>
          <dgm:chMax val="0"/>
          <dgm:chPref val="0"/>
          <dgm:bulletEnabled val="1"/>
        </dgm:presLayoutVars>
      </dgm:prSet>
      <dgm:spPr/>
    </dgm:pt>
    <dgm:pt modelId="{3DF9A41D-4AE4-48A0-9370-807E2DD59237}" type="pres">
      <dgm:prSet presAssocID="{0BD1F97E-3BFC-4BC1-B0A9-A89248DFAA18}" presName="rect4" presStyleLbl="node1" presStyleIdx="3" presStyleCnt="4" custFlipVert="1" custFlipHor="1" custScaleX="19520" custScaleY="17005" custLinFactX="29216" custLinFactNeighborX="100000" custLinFactNeighborY="10457">
        <dgm:presLayoutVars>
          <dgm:chMax val="0"/>
          <dgm:chPref val="0"/>
          <dgm:bulletEnabled val="1"/>
        </dgm:presLayoutVars>
      </dgm:prSet>
      <dgm:spPr/>
    </dgm:pt>
  </dgm:ptLst>
  <dgm:cxnLst>
    <dgm:cxn modelId="{53725112-5B52-426B-B449-0D5364D37730}" srcId="{0BD1F97E-3BFC-4BC1-B0A9-A89248DFAA18}" destId="{4B68FD1D-712F-4704-89AD-2123FC6EBF0B}" srcOrd="0" destOrd="0" parTransId="{B2692EBA-30AA-43BD-9876-4FF5A1A97C3C}" sibTransId="{9571B685-5691-45B5-B6A7-E5E25391E791}"/>
    <dgm:cxn modelId="{D8EADC2D-2611-4BE6-82DD-B69AF697FFE6}" type="presOf" srcId="{10AD11DE-99C3-41FD-95D1-BA640FC66CDE}" destId="{5C3ED34E-98B8-439B-86C7-74876C49B4EE}" srcOrd="0" destOrd="0" presId="urn:microsoft.com/office/officeart/2005/8/layout/matrix2"/>
    <dgm:cxn modelId="{E525BD44-C1DC-44E4-8884-D523FACC2D9C}" type="presOf" srcId="{0BD1F97E-3BFC-4BC1-B0A9-A89248DFAA18}" destId="{9A800DD5-74F3-48EC-8804-E3E22CDBE623}" srcOrd="0" destOrd="0" presId="urn:microsoft.com/office/officeart/2005/8/layout/matrix2"/>
    <dgm:cxn modelId="{D421244F-D310-4A57-8760-0C147CA9DC08}" srcId="{0BD1F97E-3BFC-4BC1-B0A9-A89248DFAA18}" destId="{10AD11DE-99C3-41FD-95D1-BA640FC66CDE}" srcOrd="2" destOrd="0" parTransId="{3170D075-2631-4B90-8880-3112BB6D481A}" sibTransId="{F0BF90C0-818A-48DA-BF70-D05539F61DC7}"/>
    <dgm:cxn modelId="{821E1498-80F2-408B-8AC8-BAE6853A9B63}" type="presOf" srcId="{4B68FD1D-712F-4704-89AD-2123FC6EBF0B}" destId="{9DD509BB-CFB6-49D1-B3D9-D2791181C5B4}" srcOrd="0" destOrd="0" presId="urn:microsoft.com/office/officeart/2005/8/layout/matrix2"/>
    <dgm:cxn modelId="{06C953C8-9825-4678-B626-95192BFDF87D}" srcId="{0BD1F97E-3BFC-4BC1-B0A9-A89248DFAA18}" destId="{6CCA695D-0CBC-47E2-B6A9-86E633FB4D95}" srcOrd="1" destOrd="0" parTransId="{9C854CC4-2D09-4A50-98AD-D31E0F901679}" sibTransId="{3A17CD96-DC64-47A4-BBC5-A165DD52702E}"/>
    <dgm:cxn modelId="{9D9401F4-69EA-47EC-A96E-1015C31BBED1}" type="presOf" srcId="{6CCA695D-0CBC-47E2-B6A9-86E633FB4D95}" destId="{37CEE477-ECC2-4FB1-8389-6A8B1356AE32}" srcOrd="0" destOrd="0" presId="urn:microsoft.com/office/officeart/2005/8/layout/matrix2"/>
    <dgm:cxn modelId="{BD07A27F-73E0-4F3F-98B9-3DB69915F3DE}" type="presParOf" srcId="{9A800DD5-74F3-48EC-8804-E3E22CDBE623}" destId="{923CC40F-65CA-4973-A564-729A8460EFD2}" srcOrd="0" destOrd="0" presId="urn:microsoft.com/office/officeart/2005/8/layout/matrix2"/>
    <dgm:cxn modelId="{191E7E84-5004-4632-A673-2AA52F5B4B57}" type="presParOf" srcId="{9A800DD5-74F3-48EC-8804-E3E22CDBE623}" destId="{9DD509BB-CFB6-49D1-B3D9-D2791181C5B4}" srcOrd="1" destOrd="0" presId="urn:microsoft.com/office/officeart/2005/8/layout/matrix2"/>
    <dgm:cxn modelId="{096CF030-7A34-4DD4-99F1-F42C5CDCA4DF}" type="presParOf" srcId="{9A800DD5-74F3-48EC-8804-E3E22CDBE623}" destId="{37CEE477-ECC2-4FB1-8389-6A8B1356AE32}" srcOrd="2" destOrd="0" presId="urn:microsoft.com/office/officeart/2005/8/layout/matrix2"/>
    <dgm:cxn modelId="{90BEDF82-02D0-471E-93A7-9FB2D7FC5678}" type="presParOf" srcId="{9A800DD5-74F3-48EC-8804-E3E22CDBE623}" destId="{5C3ED34E-98B8-439B-86C7-74876C49B4EE}" srcOrd="3" destOrd="0" presId="urn:microsoft.com/office/officeart/2005/8/layout/matrix2"/>
    <dgm:cxn modelId="{C3555E7B-3A3D-4A65-90A5-7E482DE15F98}" type="presParOf" srcId="{9A800DD5-74F3-48EC-8804-E3E22CDBE623}" destId="{3DF9A41D-4AE4-48A0-9370-807E2DD59237}" srcOrd="4" destOrd="0" presId="urn:microsoft.com/office/officeart/2005/8/layout/matrix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0C97581-CE9B-4A9E-B8E7-7ACCAFA45DE7}"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en-US"/>
        </a:p>
      </dgm:t>
    </dgm:pt>
    <dgm:pt modelId="{4FFC4057-659F-4295-9391-0E41347460A9}">
      <dgm:prSet/>
      <dgm:spPr/>
      <dgm:t>
        <a:bodyPr/>
        <a:lstStyle/>
        <a:p>
          <a:pPr algn="l"/>
          <a:r>
            <a:rPr lang="en-US" dirty="0">
              <a:latin typeface="Times New Roman" panose="02020603050405020304" pitchFamily="18" charset="0"/>
              <a:cs typeface="Times New Roman" panose="02020603050405020304" pitchFamily="18" charset="0"/>
            </a:rPr>
            <a:t>Adolescence and young adulthood is critical time when person is defining who he/she is.  Having a positive sense of self is key to having good mental health</a:t>
          </a:r>
        </a:p>
      </dgm:t>
    </dgm:pt>
    <dgm:pt modelId="{B6C297B8-2FC3-4814-80C7-0E0B921490A5}" type="parTrans" cxnId="{93AFA000-45BF-45DF-94C8-0BEAB4C6300B}">
      <dgm:prSet/>
      <dgm:spPr/>
      <dgm:t>
        <a:bodyPr/>
        <a:lstStyle/>
        <a:p>
          <a:endParaRPr lang="en-US"/>
        </a:p>
      </dgm:t>
    </dgm:pt>
    <dgm:pt modelId="{7718C377-A364-4E83-9876-72C082409BFE}" type="sibTrans" cxnId="{93AFA000-45BF-45DF-94C8-0BEAB4C6300B}">
      <dgm:prSet/>
      <dgm:spPr/>
      <dgm:t>
        <a:bodyPr/>
        <a:lstStyle/>
        <a:p>
          <a:endParaRPr lang="en-US"/>
        </a:p>
      </dgm:t>
    </dgm:pt>
    <dgm:pt modelId="{B8834633-338D-4D86-8899-9CD387C83364}">
      <dgm:prSet/>
      <dgm:spPr/>
      <dgm:t>
        <a:bodyPr/>
        <a:lstStyle/>
        <a:p>
          <a:pPr algn="l"/>
          <a:r>
            <a:rPr lang="en-US" dirty="0">
              <a:latin typeface="Times New Roman" panose="02020603050405020304" pitchFamily="18" charset="0"/>
              <a:cs typeface="Times New Roman" panose="02020603050405020304" pitchFamily="18" charset="0"/>
            </a:rPr>
            <a:t>Asian values, positive ethnic identity and sense of belonging were significant predictors of well-being.   In addition racial identity statuses, Asian values and ethnic identity jointly and uniquely explain and moderate the effects of race-related stress on positive well-being. </a:t>
          </a:r>
        </a:p>
      </dgm:t>
    </dgm:pt>
    <dgm:pt modelId="{E6815299-AD61-41CF-B18B-656161341715}" type="parTrans" cxnId="{200C2914-69BE-41BC-9F13-1B2819A12AE4}">
      <dgm:prSet/>
      <dgm:spPr/>
      <dgm:t>
        <a:bodyPr/>
        <a:lstStyle/>
        <a:p>
          <a:endParaRPr lang="en-US"/>
        </a:p>
      </dgm:t>
    </dgm:pt>
    <dgm:pt modelId="{F5883754-CFE6-4630-9950-E1987D93767C}" type="sibTrans" cxnId="{200C2914-69BE-41BC-9F13-1B2819A12AE4}">
      <dgm:prSet/>
      <dgm:spPr/>
      <dgm:t>
        <a:bodyPr/>
        <a:lstStyle/>
        <a:p>
          <a:endParaRPr lang="en-US"/>
        </a:p>
      </dgm:t>
    </dgm:pt>
    <dgm:pt modelId="{E2A98493-1E59-4CDF-AACC-0178D9C319E3}">
      <dgm:prSet/>
      <dgm:spPr/>
      <dgm:t>
        <a:bodyPr/>
        <a:lstStyle/>
        <a:p>
          <a:pPr algn="l"/>
          <a:r>
            <a:rPr lang="en-US" dirty="0">
              <a:solidFill>
                <a:schemeClr val="bg1"/>
              </a:solidFill>
              <a:latin typeface="Times New Roman" panose="02020603050405020304" pitchFamily="18" charset="0"/>
              <a:cs typeface="Times New Roman" panose="02020603050405020304" pitchFamily="18" charset="0"/>
            </a:rPr>
            <a:t>Facebook depression” is a real concern and is defined by the American Academy of Pediatrics as “depression that develops when teens and preteens spend time on social media sites and then begin to exhibit classic symptoms of depression due to the intensity of the online world </a:t>
          </a:r>
        </a:p>
      </dgm:t>
    </dgm:pt>
    <dgm:pt modelId="{9E78ECDA-5AA8-4C83-88A8-4C99FBEE5EA0}" type="parTrans" cxnId="{E928F10A-C6BC-4DF6-B801-48221FB16C72}">
      <dgm:prSet/>
      <dgm:spPr/>
      <dgm:t>
        <a:bodyPr/>
        <a:lstStyle/>
        <a:p>
          <a:endParaRPr lang="en-US"/>
        </a:p>
      </dgm:t>
    </dgm:pt>
    <dgm:pt modelId="{1274ECF6-285F-4785-852B-6A7322E33CE6}" type="sibTrans" cxnId="{E928F10A-C6BC-4DF6-B801-48221FB16C72}">
      <dgm:prSet/>
      <dgm:spPr/>
      <dgm:t>
        <a:bodyPr/>
        <a:lstStyle/>
        <a:p>
          <a:endParaRPr lang="en-US"/>
        </a:p>
      </dgm:t>
    </dgm:pt>
    <dgm:pt modelId="{B4D0F767-3065-42ED-BBA7-E7DF19C2BD8C}">
      <dgm:prSet/>
      <dgm:spPr/>
      <dgm:t>
        <a:bodyPr/>
        <a:lstStyle/>
        <a:p>
          <a:r>
            <a:rPr lang="en-US" dirty="0">
              <a:latin typeface="Times New Roman" panose="02020603050405020304" pitchFamily="18" charset="0"/>
              <a:cs typeface="Times New Roman" panose="02020603050405020304" pitchFamily="18" charset="0"/>
            </a:rPr>
            <a:t>Adolescence and young adulthood is critical time when person is defining who he/she is.  Having a positive sense of self is key to having good mental health</a:t>
          </a:r>
        </a:p>
      </dgm:t>
    </dgm:pt>
    <dgm:pt modelId="{B078120F-B1EE-458D-BC61-5CDF3FD68E83}" type="parTrans" cxnId="{BC07A776-EDD1-4E3C-8F3F-D3F18825E983}">
      <dgm:prSet/>
      <dgm:spPr/>
      <dgm:t>
        <a:bodyPr/>
        <a:lstStyle/>
        <a:p>
          <a:endParaRPr lang="en-US"/>
        </a:p>
      </dgm:t>
    </dgm:pt>
    <dgm:pt modelId="{A9A7B419-674A-4683-A7F1-99453C71AC50}" type="sibTrans" cxnId="{BC07A776-EDD1-4E3C-8F3F-D3F18825E983}">
      <dgm:prSet/>
      <dgm:spPr/>
      <dgm:t>
        <a:bodyPr/>
        <a:lstStyle/>
        <a:p>
          <a:endParaRPr lang="en-US"/>
        </a:p>
      </dgm:t>
    </dgm:pt>
    <dgm:pt modelId="{6F2C26AB-7A2E-4831-A8AF-6B32742CA5EE}" type="pres">
      <dgm:prSet presAssocID="{D0C97581-CE9B-4A9E-B8E7-7ACCAFA45DE7}" presName="diagram" presStyleCnt="0">
        <dgm:presLayoutVars>
          <dgm:dir/>
          <dgm:resizeHandles val="exact"/>
        </dgm:presLayoutVars>
      </dgm:prSet>
      <dgm:spPr/>
    </dgm:pt>
    <dgm:pt modelId="{114CAFD5-C646-4085-9D67-E1A726C6A29F}" type="pres">
      <dgm:prSet presAssocID="{4FFC4057-659F-4295-9391-0E41347460A9}" presName="node" presStyleLbl="node1" presStyleIdx="0" presStyleCnt="4" custLinFactNeighborX="170" custLinFactNeighborY="1726">
        <dgm:presLayoutVars>
          <dgm:bulletEnabled val="1"/>
        </dgm:presLayoutVars>
      </dgm:prSet>
      <dgm:spPr/>
    </dgm:pt>
    <dgm:pt modelId="{397F8C06-5448-4193-A38B-52C65AD4EC92}" type="pres">
      <dgm:prSet presAssocID="{7718C377-A364-4E83-9876-72C082409BFE}" presName="sibTrans" presStyleCnt="0"/>
      <dgm:spPr/>
    </dgm:pt>
    <dgm:pt modelId="{4605BBCD-EE9E-4D16-A7E1-D1039F93A092}" type="pres">
      <dgm:prSet presAssocID="{B8834633-338D-4D86-8899-9CD387C83364}" presName="node" presStyleLbl="node1" presStyleIdx="1" presStyleCnt="4">
        <dgm:presLayoutVars>
          <dgm:bulletEnabled val="1"/>
        </dgm:presLayoutVars>
      </dgm:prSet>
      <dgm:spPr/>
    </dgm:pt>
    <dgm:pt modelId="{E7C0490E-0540-4F75-820C-A3F71282824D}" type="pres">
      <dgm:prSet presAssocID="{F5883754-CFE6-4630-9950-E1987D93767C}" presName="sibTrans" presStyleCnt="0"/>
      <dgm:spPr/>
    </dgm:pt>
    <dgm:pt modelId="{08946025-C8D3-4E19-9227-6472076AD1E5}" type="pres">
      <dgm:prSet presAssocID="{E2A98493-1E59-4CDF-AACC-0178D9C319E3}" presName="node" presStyleLbl="node1" presStyleIdx="2" presStyleCnt="4" custLinFactNeighborX="180" custLinFactNeighborY="1657">
        <dgm:presLayoutVars>
          <dgm:bulletEnabled val="1"/>
        </dgm:presLayoutVars>
      </dgm:prSet>
      <dgm:spPr/>
    </dgm:pt>
    <dgm:pt modelId="{E763E9F9-7DCE-4618-ACBF-D4F95FAE1A3C}" type="pres">
      <dgm:prSet presAssocID="{1274ECF6-285F-4785-852B-6A7322E33CE6}" presName="sibTrans" presStyleCnt="0"/>
      <dgm:spPr/>
    </dgm:pt>
    <dgm:pt modelId="{0DC7568D-AC1D-4459-8357-041642B81362}" type="pres">
      <dgm:prSet presAssocID="{B4D0F767-3065-42ED-BBA7-E7DF19C2BD8C}" presName="node" presStyleLbl="node1" presStyleIdx="3" presStyleCnt="4" custLinFactNeighborX="170" custLinFactNeighborY="1726">
        <dgm:presLayoutVars>
          <dgm:bulletEnabled val="1"/>
        </dgm:presLayoutVars>
      </dgm:prSet>
      <dgm:spPr/>
    </dgm:pt>
  </dgm:ptLst>
  <dgm:cxnLst>
    <dgm:cxn modelId="{93AFA000-45BF-45DF-94C8-0BEAB4C6300B}" srcId="{D0C97581-CE9B-4A9E-B8E7-7ACCAFA45DE7}" destId="{4FFC4057-659F-4295-9391-0E41347460A9}" srcOrd="0" destOrd="0" parTransId="{B6C297B8-2FC3-4814-80C7-0E0B921490A5}" sibTransId="{7718C377-A364-4E83-9876-72C082409BFE}"/>
    <dgm:cxn modelId="{CCCECA06-B84C-4FB0-8A61-2A1E462002AE}" type="presOf" srcId="{4FFC4057-659F-4295-9391-0E41347460A9}" destId="{114CAFD5-C646-4085-9D67-E1A726C6A29F}" srcOrd="0" destOrd="0" presId="urn:microsoft.com/office/officeart/2005/8/layout/default"/>
    <dgm:cxn modelId="{E928F10A-C6BC-4DF6-B801-48221FB16C72}" srcId="{D0C97581-CE9B-4A9E-B8E7-7ACCAFA45DE7}" destId="{E2A98493-1E59-4CDF-AACC-0178D9C319E3}" srcOrd="2" destOrd="0" parTransId="{9E78ECDA-5AA8-4C83-88A8-4C99FBEE5EA0}" sibTransId="{1274ECF6-285F-4785-852B-6A7322E33CE6}"/>
    <dgm:cxn modelId="{200C2914-69BE-41BC-9F13-1B2819A12AE4}" srcId="{D0C97581-CE9B-4A9E-B8E7-7ACCAFA45DE7}" destId="{B8834633-338D-4D86-8899-9CD387C83364}" srcOrd="1" destOrd="0" parTransId="{E6815299-AD61-41CF-B18B-656161341715}" sibTransId="{F5883754-CFE6-4630-9950-E1987D93767C}"/>
    <dgm:cxn modelId="{FBF6F220-7611-49C6-AA3E-22357FD01158}" type="presOf" srcId="{B4D0F767-3065-42ED-BBA7-E7DF19C2BD8C}" destId="{0DC7568D-AC1D-4459-8357-041642B81362}" srcOrd="0" destOrd="0" presId="urn:microsoft.com/office/officeart/2005/8/layout/default"/>
    <dgm:cxn modelId="{BC07A776-EDD1-4E3C-8F3F-D3F18825E983}" srcId="{D0C97581-CE9B-4A9E-B8E7-7ACCAFA45DE7}" destId="{B4D0F767-3065-42ED-BBA7-E7DF19C2BD8C}" srcOrd="3" destOrd="0" parTransId="{B078120F-B1EE-458D-BC61-5CDF3FD68E83}" sibTransId="{A9A7B419-674A-4683-A7F1-99453C71AC50}"/>
    <dgm:cxn modelId="{2B935EA7-BBD7-4F0E-A61B-2DD8222F8269}" type="presOf" srcId="{E2A98493-1E59-4CDF-AACC-0178D9C319E3}" destId="{08946025-C8D3-4E19-9227-6472076AD1E5}" srcOrd="0" destOrd="0" presId="urn:microsoft.com/office/officeart/2005/8/layout/default"/>
    <dgm:cxn modelId="{C0008DD1-D5AA-4B41-A102-2FE19714B32D}" type="presOf" srcId="{B8834633-338D-4D86-8899-9CD387C83364}" destId="{4605BBCD-EE9E-4D16-A7E1-D1039F93A092}" srcOrd="0" destOrd="0" presId="urn:microsoft.com/office/officeart/2005/8/layout/default"/>
    <dgm:cxn modelId="{D1A291DE-28F8-4D05-A35E-2A59F067464F}" type="presOf" srcId="{D0C97581-CE9B-4A9E-B8E7-7ACCAFA45DE7}" destId="{6F2C26AB-7A2E-4831-A8AF-6B32742CA5EE}" srcOrd="0" destOrd="0" presId="urn:microsoft.com/office/officeart/2005/8/layout/default"/>
    <dgm:cxn modelId="{846CA0C4-FF8F-43F5-BDF4-E34EC39F3145}" type="presParOf" srcId="{6F2C26AB-7A2E-4831-A8AF-6B32742CA5EE}" destId="{114CAFD5-C646-4085-9D67-E1A726C6A29F}" srcOrd="0" destOrd="0" presId="urn:microsoft.com/office/officeart/2005/8/layout/default"/>
    <dgm:cxn modelId="{EF2A3692-A571-421D-9C5B-00D6F1D1C8F0}" type="presParOf" srcId="{6F2C26AB-7A2E-4831-A8AF-6B32742CA5EE}" destId="{397F8C06-5448-4193-A38B-52C65AD4EC92}" srcOrd="1" destOrd="0" presId="urn:microsoft.com/office/officeart/2005/8/layout/default"/>
    <dgm:cxn modelId="{67025803-39D4-4858-86AA-BEFCE6337C9D}" type="presParOf" srcId="{6F2C26AB-7A2E-4831-A8AF-6B32742CA5EE}" destId="{4605BBCD-EE9E-4D16-A7E1-D1039F93A092}" srcOrd="2" destOrd="0" presId="urn:microsoft.com/office/officeart/2005/8/layout/default"/>
    <dgm:cxn modelId="{75F3E075-72B3-4C5E-A174-DA7E9DDE4163}" type="presParOf" srcId="{6F2C26AB-7A2E-4831-A8AF-6B32742CA5EE}" destId="{E7C0490E-0540-4F75-820C-A3F71282824D}" srcOrd="3" destOrd="0" presId="urn:microsoft.com/office/officeart/2005/8/layout/default"/>
    <dgm:cxn modelId="{0C443C42-BA1E-4DB8-8B71-4B3FEE3BE38E}" type="presParOf" srcId="{6F2C26AB-7A2E-4831-A8AF-6B32742CA5EE}" destId="{08946025-C8D3-4E19-9227-6472076AD1E5}" srcOrd="4" destOrd="0" presId="urn:microsoft.com/office/officeart/2005/8/layout/default"/>
    <dgm:cxn modelId="{4B696F04-1788-4A4D-A154-21F4B4E2CA2F}" type="presParOf" srcId="{6F2C26AB-7A2E-4831-A8AF-6B32742CA5EE}" destId="{E763E9F9-7DCE-4618-ACBF-D4F95FAE1A3C}" srcOrd="5" destOrd="0" presId="urn:microsoft.com/office/officeart/2005/8/layout/default"/>
    <dgm:cxn modelId="{201E88F2-BBCB-46F5-936C-FBA3CFDD3FE0}" type="presParOf" srcId="{6F2C26AB-7A2E-4831-A8AF-6B32742CA5EE}" destId="{0DC7568D-AC1D-4459-8357-041642B81362}"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9EF2173-1F72-46F7-A0CF-5444F66E5F60}"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EF8E53E0-AC5B-4144-8181-91C711BC8A3D}">
      <dgm:prSet/>
      <dgm:spPr/>
      <dgm:t>
        <a:bodyPr/>
        <a:lstStyle/>
        <a:p>
          <a:r>
            <a:rPr lang="en-US" dirty="0"/>
            <a:t>Iwamoto, D. K., &amp; Liu, W. M. (2010). The impact of racial identity, ethnic identity, asian values and race-related stress on Asian Americans and Asian international college students' psychological well-being. </a:t>
          </a:r>
          <a:r>
            <a:rPr lang="en-US" i="1" dirty="0"/>
            <a:t>Journal of counseling psychology</a:t>
          </a:r>
          <a:r>
            <a:rPr lang="en-US" dirty="0"/>
            <a:t>, </a:t>
          </a:r>
          <a:r>
            <a:rPr lang="en-US" i="1" dirty="0"/>
            <a:t>57</a:t>
          </a:r>
          <a:r>
            <a:rPr lang="en-US" dirty="0"/>
            <a:t>(1), 79–91. doi:10.1037/a0017393</a:t>
          </a:r>
        </a:p>
      </dgm:t>
    </dgm:pt>
    <dgm:pt modelId="{41806CD8-5DE5-4496-B8F7-1E30B0EDCF96}" type="parTrans" cxnId="{220B48BC-2E33-41BE-9E12-4A2B6B4A55F6}">
      <dgm:prSet/>
      <dgm:spPr/>
      <dgm:t>
        <a:bodyPr/>
        <a:lstStyle/>
        <a:p>
          <a:endParaRPr lang="en-US"/>
        </a:p>
      </dgm:t>
    </dgm:pt>
    <dgm:pt modelId="{FC423E41-9726-4A63-8B8C-7E90F74989FC}" type="sibTrans" cxnId="{220B48BC-2E33-41BE-9E12-4A2B6B4A55F6}">
      <dgm:prSet/>
      <dgm:spPr/>
      <dgm:t>
        <a:bodyPr/>
        <a:lstStyle/>
        <a:p>
          <a:endParaRPr lang="en-US"/>
        </a:p>
      </dgm:t>
    </dgm:pt>
    <dgm:pt modelId="{89776F26-0682-4514-8C28-2A8C2868F968}">
      <dgm:prSet/>
      <dgm:spPr/>
      <dgm:t>
        <a:bodyPr/>
        <a:lstStyle/>
        <a:p>
          <a:r>
            <a:rPr lang="en-US"/>
            <a:t>Cheng, J. K., Fancher, T. L., Ratanasen, M., Conner, K. R., Duberstein, P. R., Sue, S., &amp; Takeuchi, D. (2010). Lifetime Suicidal Ideation and Suicide Attempts in Asian Americans. </a:t>
          </a:r>
          <a:r>
            <a:rPr lang="en-US" i="1"/>
            <a:t>Asian American journal of psychology</a:t>
          </a:r>
          <a:r>
            <a:rPr lang="en-US"/>
            <a:t>, </a:t>
          </a:r>
          <a:r>
            <a:rPr lang="en-US" i="1"/>
            <a:t>1</a:t>
          </a:r>
          <a:r>
            <a:rPr lang="en-US"/>
            <a:t>(1), 18–30. doi:10.1037/a0018799</a:t>
          </a:r>
        </a:p>
      </dgm:t>
    </dgm:pt>
    <dgm:pt modelId="{0F03E70A-585E-41AA-9A2D-C58B6515D7D3}" type="parTrans" cxnId="{5B11FB4F-03FF-4387-945F-0D26B0B0CFED}">
      <dgm:prSet/>
      <dgm:spPr/>
      <dgm:t>
        <a:bodyPr/>
        <a:lstStyle/>
        <a:p>
          <a:endParaRPr lang="en-US"/>
        </a:p>
      </dgm:t>
    </dgm:pt>
    <dgm:pt modelId="{CE5F4CD0-21D5-4148-A8BA-59224DE749F5}" type="sibTrans" cxnId="{5B11FB4F-03FF-4387-945F-0D26B0B0CFED}">
      <dgm:prSet/>
      <dgm:spPr/>
      <dgm:t>
        <a:bodyPr/>
        <a:lstStyle/>
        <a:p>
          <a:endParaRPr lang="en-US"/>
        </a:p>
      </dgm:t>
    </dgm:pt>
    <dgm:pt modelId="{2C4D55E3-A9A6-4743-B96E-B201C5A1DF4D}">
      <dgm:prSet/>
      <dgm:spPr/>
      <dgm:t>
        <a:bodyPr/>
        <a:lstStyle/>
        <a:p>
          <a:r>
            <a:rPr lang="en-US"/>
            <a:t>Yip T, Gee GC, Takeuchi DT. Racial discrimination and psychological distress: The impact of ethnic identity and age among immigrant and United States-born Asian adults. Developmental Psychology. 2008;44:787–800</a:t>
          </a:r>
        </a:p>
      </dgm:t>
    </dgm:pt>
    <dgm:pt modelId="{20998CFC-EFC0-4601-81E7-ED7DE1A38B03}" type="parTrans" cxnId="{416D78CF-24C4-4E7B-A41C-CA3E88FFD3F4}">
      <dgm:prSet/>
      <dgm:spPr/>
      <dgm:t>
        <a:bodyPr/>
        <a:lstStyle/>
        <a:p>
          <a:endParaRPr lang="en-US"/>
        </a:p>
      </dgm:t>
    </dgm:pt>
    <dgm:pt modelId="{5C9DBD0A-36C0-44F9-A2F7-6A3DDFEF9DB0}" type="sibTrans" cxnId="{416D78CF-24C4-4E7B-A41C-CA3E88FFD3F4}">
      <dgm:prSet/>
      <dgm:spPr/>
      <dgm:t>
        <a:bodyPr/>
        <a:lstStyle/>
        <a:p>
          <a:endParaRPr lang="en-US"/>
        </a:p>
      </dgm:t>
    </dgm:pt>
    <dgm:pt modelId="{ADF084EA-54E2-4735-98E3-FD486E4A2DBB}">
      <dgm:prSet/>
      <dgm:spPr/>
      <dgm:t>
        <a:bodyPr/>
        <a:lstStyle/>
        <a:p>
          <a:r>
            <a:rPr lang="en-US" dirty="0">
              <a:solidFill>
                <a:srgbClr val="000000"/>
              </a:solidFill>
              <a:latin typeface="Times New Roman" panose="02020603050405020304" pitchFamily="18" charset="0"/>
              <a:cs typeface="Times New Roman" panose="02020603050405020304" pitchFamily="18" charset="0"/>
            </a:rPr>
            <a:t>O’Keefe G, Clarke-Pearson K, “Clinical Report-The Impact of Social Media on Children, Adolescents, and Families.” Pediatrics. 2011 April; 127(4): 800-805</a:t>
          </a:r>
        </a:p>
      </dgm:t>
    </dgm:pt>
    <dgm:pt modelId="{9BBDB1FA-CDE0-4D29-A258-03E09E792317}" type="parTrans" cxnId="{ACE709D2-FD03-4EBF-A52C-BDCB1D698592}">
      <dgm:prSet/>
      <dgm:spPr/>
      <dgm:t>
        <a:bodyPr/>
        <a:lstStyle/>
        <a:p>
          <a:endParaRPr lang="en-US"/>
        </a:p>
      </dgm:t>
    </dgm:pt>
    <dgm:pt modelId="{758E16E7-EFFE-4AE3-9535-C1EE37F22977}" type="sibTrans" cxnId="{ACE709D2-FD03-4EBF-A52C-BDCB1D698592}">
      <dgm:prSet/>
      <dgm:spPr/>
      <dgm:t>
        <a:bodyPr/>
        <a:lstStyle/>
        <a:p>
          <a:endParaRPr lang="en-US"/>
        </a:p>
      </dgm:t>
    </dgm:pt>
    <dgm:pt modelId="{EFA6828B-DE50-4269-A0FE-8ADFA3279362}" type="pres">
      <dgm:prSet presAssocID="{A9EF2173-1F72-46F7-A0CF-5444F66E5F60}" presName="linear" presStyleCnt="0">
        <dgm:presLayoutVars>
          <dgm:animLvl val="lvl"/>
          <dgm:resizeHandles val="exact"/>
        </dgm:presLayoutVars>
      </dgm:prSet>
      <dgm:spPr/>
    </dgm:pt>
    <dgm:pt modelId="{54F1B8BA-FC38-409A-B4A3-73C25E23BEA5}" type="pres">
      <dgm:prSet presAssocID="{EF8E53E0-AC5B-4144-8181-91C711BC8A3D}" presName="parentText" presStyleLbl="node1" presStyleIdx="0" presStyleCnt="4">
        <dgm:presLayoutVars>
          <dgm:chMax val="0"/>
          <dgm:bulletEnabled val="1"/>
        </dgm:presLayoutVars>
      </dgm:prSet>
      <dgm:spPr/>
    </dgm:pt>
    <dgm:pt modelId="{4D50FCC5-79A7-430B-89D6-E96F58A68010}" type="pres">
      <dgm:prSet presAssocID="{FC423E41-9726-4A63-8B8C-7E90F74989FC}" presName="spacer" presStyleCnt="0"/>
      <dgm:spPr/>
    </dgm:pt>
    <dgm:pt modelId="{5BECE725-6773-4C64-B8FB-769E9FAC1AED}" type="pres">
      <dgm:prSet presAssocID="{89776F26-0682-4514-8C28-2A8C2868F968}" presName="parentText" presStyleLbl="node1" presStyleIdx="1" presStyleCnt="4">
        <dgm:presLayoutVars>
          <dgm:chMax val="0"/>
          <dgm:bulletEnabled val="1"/>
        </dgm:presLayoutVars>
      </dgm:prSet>
      <dgm:spPr/>
    </dgm:pt>
    <dgm:pt modelId="{1B81FE50-EB86-4356-B5EE-5777FEA7BD96}" type="pres">
      <dgm:prSet presAssocID="{CE5F4CD0-21D5-4148-A8BA-59224DE749F5}" presName="spacer" presStyleCnt="0"/>
      <dgm:spPr/>
    </dgm:pt>
    <dgm:pt modelId="{CCDC5FEA-3F9F-4B55-872F-8C5D295B4960}" type="pres">
      <dgm:prSet presAssocID="{2C4D55E3-A9A6-4743-B96E-B201C5A1DF4D}" presName="parentText" presStyleLbl="node1" presStyleIdx="2" presStyleCnt="4">
        <dgm:presLayoutVars>
          <dgm:chMax val="0"/>
          <dgm:bulletEnabled val="1"/>
        </dgm:presLayoutVars>
      </dgm:prSet>
      <dgm:spPr/>
    </dgm:pt>
    <dgm:pt modelId="{D45B0654-737A-4B2C-BA85-EFF16DDC1616}" type="pres">
      <dgm:prSet presAssocID="{5C9DBD0A-36C0-44F9-A2F7-6A3DDFEF9DB0}" presName="spacer" presStyleCnt="0"/>
      <dgm:spPr/>
    </dgm:pt>
    <dgm:pt modelId="{FDFD6F90-ED82-4EAE-AC4C-30944797E392}" type="pres">
      <dgm:prSet presAssocID="{ADF084EA-54E2-4735-98E3-FD486E4A2DBB}" presName="parentText" presStyleLbl="node1" presStyleIdx="3" presStyleCnt="4">
        <dgm:presLayoutVars>
          <dgm:chMax val="0"/>
          <dgm:bulletEnabled val="1"/>
        </dgm:presLayoutVars>
      </dgm:prSet>
      <dgm:spPr/>
    </dgm:pt>
  </dgm:ptLst>
  <dgm:cxnLst>
    <dgm:cxn modelId="{DEABE817-6346-4FBA-BECF-BA9BD2AAB516}" type="presOf" srcId="{A9EF2173-1F72-46F7-A0CF-5444F66E5F60}" destId="{EFA6828B-DE50-4269-A0FE-8ADFA3279362}" srcOrd="0" destOrd="0" presId="urn:microsoft.com/office/officeart/2005/8/layout/vList2"/>
    <dgm:cxn modelId="{39D4DE68-D412-456B-82C2-CA70899004DE}" type="presOf" srcId="{89776F26-0682-4514-8C28-2A8C2868F968}" destId="{5BECE725-6773-4C64-B8FB-769E9FAC1AED}" srcOrd="0" destOrd="0" presId="urn:microsoft.com/office/officeart/2005/8/layout/vList2"/>
    <dgm:cxn modelId="{5B11FB4F-03FF-4387-945F-0D26B0B0CFED}" srcId="{A9EF2173-1F72-46F7-A0CF-5444F66E5F60}" destId="{89776F26-0682-4514-8C28-2A8C2868F968}" srcOrd="1" destOrd="0" parTransId="{0F03E70A-585E-41AA-9A2D-C58B6515D7D3}" sibTransId="{CE5F4CD0-21D5-4148-A8BA-59224DE749F5}"/>
    <dgm:cxn modelId="{CE971F50-8AC9-4BC4-B2FB-467DB4DF6467}" type="presOf" srcId="{ADF084EA-54E2-4735-98E3-FD486E4A2DBB}" destId="{FDFD6F90-ED82-4EAE-AC4C-30944797E392}" srcOrd="0" destOrd="0" presId="urn:microsoft.com/office/officeart/2005/8/layout/vList2"/>
    <dgm:cxn modelId="{2B546387-102D-4524-992D-176696FD4A4E}" type="presOf" srcId="{2C4D55E3-A9A6-4743-B96E-B201C5A1DF4D}" destId="{CCDC5FEA-3F9F-4B55-872F-8C5D295B4960}" srcOrd="0" destOrd="0" presId="urn:microsoft.com/office/officeart/2005/8/layout/vList2"/>
    <dgm:cxn modelId="{B032D5BB-FCE4-4B48-9F8C-6CABBDBF618A}" type="presOf" srcId="{EF8E53E0-AC5B-4144-8181-91C711BC8A3D}" destId="{54F1B8BA-FC38-409A-B4A3-73C25E23BEA5}" srcOrd="0" destOrd="0" presId="urn:microsoft.com/office/officeart/2005/8/layout/vList2"/>
    <dgm:cxn modelId="{220B48BC-2E33-41BE-9E12-4A2B6B4A55F6}" srcId="{A9EF2173-1F72-46F7-A0CF-5444F66E5F60}" destId="{EF8E53E0-AC5B-4144-8181-91C711BC8A3D}" srcOrd="0" destOrd="0" parTransId="{41806CD8-5DE5-4496-B8F7-1E30B0EDCF96}" sibTransId="{FC423E41-9726-4A63-8B8C-7E90F74989FC}"/>
    <dgm:cxn modelId="{416D78CF-24C4-4E7B-A41C-CA3E88FFD3F4}" srcId="{A9EF2173-1F72-46F7-A0CF-5444F66E5F60}" destId="{2C4D55E3-A9A6-4743-B96E-B201C5A1DF4D}" srcOrd="2" destOrd="0" parTransId="{20998CFC-EFC0-4601-81E7-ED7DE1A38B03}" sibTransId="{5C9DBD0A-36C0-44F9-A2F7-6A3DDFEF9DB0}"/>
    <dgm:cxn modelId="{ACE709D2-FD03-4EBF-A52C-BDCB1D698592}" srcId="{A9EF2173-1F72-46F7-A0CF-5444F66E5F60}" destId="{ADF084EA-54E2-4735-98E3-FD486E4A2DBB}" srcOrd="3" destOrd="0" parTransId="{9BBDB1FA-CDE0-4D29-A258-03E09E792317}" sibTransId="{758E16E7-EFFE-4AE3-9535-C1EE37F22977}"/>
    <dgm:cxn modelId="{59C69E99-9F9C-44C1-A58A-7150E6616EDD}" type="presParOf" srcId="{EFA6828B-DE50-4269-A0FE-8ADFA3279362}" destId="{54F1B8BA-FC38-409A-B4A3-73C25E23BEA5}" srcOrd="0" destOrd="0" presId="urn:microsoft.com/office/officeart/2005/8/layout/vList2"/>
    <dgm:cxn modelId="{3D75E3D4-875D-47A5-8519-D0727DA2BCBF}" type="presParOf" srcId="{EFA6828B-DE50-4269-A0FE-8ADFA3279362}" destId="{4D50FCC5-79A7-430B-89D6-E96F58A68010}" srcOrd="1" destOrd="0" presId="urn:microsoft.com/office/officeart/2005/8/layout/vList2"/>
    <dgm:cxn modelId="{1C455996-22CF-4EC3-AE48-84ADC31C86D8}" type="presParOf" srcId="{EFA6828B-DE50-4269-A0FE-8ADFA3279362}" destId="{5BECE725-6773-4C64-B8FB-769E9FAC1AED}" srcOrd="2" destOrd="0" presId="urn:microsoft.com/office/officeart/2005/8/layout/vList2"/>
    <dgm:cxn modelId="{D68A0A91-0F44-4D14-A329-9D46CE3EE50A}" type="presParOf" srcId="{EFA6828B-DE50-4269-A0FE-8ADFA3279362}" destId="{1B81FE50-EB86-4356-B5EE-5777FEA7BD96}" srcOrd="3" destOrd="0" presId="urn:microsoft.com/office/officeart/2005/8/layout/vList2"/>
    <dgm:cxn modelId="{35965466-FA7F-480F-8981-A794F344D7BC}" type="presParOf" srcId="{EFA6828B-DE50-4269-A0FE-8ADFA3279362}" destId="{CCDC5FEA-3F9F-4B55-872F-8C5D295B4960}" srcOrd="4" destOrd="0" presId="urn:microsoft.com/office/officeart/2005/8/layout/vList2"/>
    <dgm:cxn modelId="{5CE72EAB-76DD-41D4-AD4D-69BC844F029C}" type="presParOf" srcId="{EFA6828B-DE50-4269-A0FE-8ADFA3279362}" destId="{D45B0654-737A-4B2C-BA85-EFF16DDC1616}" srcOrd="5" destOrd="0" presId="urn:microsoft.com/office/officeart/2005/8/layout/vList2"/>
    <dgm:cxn modelId="{1609327F-973F-4646-A879-3A3A1ABAE2EE}" type="presParOf" srcId="{EFA6828B-DE50-4269-A0FE-8ADFA3279362}" destId="{FDFD6F90-ED82-4EAE-AC4C-30944797E392}" srcOrd="6"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3CC40F-65CA-4973-A564-729A8460EFD2}">
      <dsp:nvSpPr>
        <dsp:cNvPr id="0" name=""/>
        <dsp:cNvSpPr/>
      </dsp:nvSpPr>
      <dsp:spPr>
        <a:xfrm>
          <a:off x="3221502" y="0"/>
          <a:ext cx="4378687" cy="4378687"/>
        </a:xfrm>
        <a:prstGeom prst="quadArrow">
          <a:avLst>
            <a:gd name="adj1" fmla="val 2000"/>
            <a:gd name="adj2" fmla="val 4000"/>
            <a:gd name="adj3" fmla="val 5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DD509BB-CFB6-49D1-B3D9-D2791181C5B4}">
      <dsp:nvSpPr>
        <dsp:cNvPr id="0" name=""/>
        <dsp:cNvSpPr/>
      </dsp:nvSpPr>
      <dsp:spPr>
        <a:xfrm>
          <a:off x="3506117" y="284614"/>
          <a:ext cx="1751474" cy="1751474"/>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Times New Roman" panose="02020603050405020304" pitchFamily="18" charset="0"/>
              <a:cs typeface="Times New Roman" panose="02020603050405020304" pitchFamily="18" charset="0"/>
            </a:rPr>
            <a:t>It is important to look at mental health through a public health lens</a:t>
          </a:r>
        </a:p>
      </dsp:txBody>
      <dsp:txXfrm>
        <a:off x="3591617" y="370114"/>
        <a:ext cx="1580474" cy="1580474"/>
      </dsp:txXfrm>
    </dsp:sp>
    <dsp:sp modelId="{37CEE477-ECC2-4FB1-8389-6A8B1356AE32}">
      <dsp:nvSpPr>
        <dsp:cNvPr id="0" name=""/>
        <dsp:cNvSpPr/>
      </dsp:nvSpPr>
      <dsp:spPr>
        <a:xfrm>
          <a:off x="5502133" y="344637"/>
          <a:ext cx="1912225" cy="1680540"/>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Times New Roman" panose="02020603050405020304" pitchFamily="18" charset="0"/>
              <a:cs typeface="Times New Roman" panose="02020603050405020304" pitchFamily="18" charset="0"/>
            </a:rPr>
            <a:t>Move away from seeing it as only a diagnosable condition</a:t>
          </a:r>
        </a:p>
      </dsp:txBody>
      <dsp:txXfrm>
        <a:off x="5584170" y="426674"/>
        <a:ext cx="1748151" cy="1516466"/>
      </dsp:txXfrm>
    </dsp:sp>
    <dsp:sp modelId="{5C3ED34E-98B8-439B-86C7-74876C49B4EE}">
      <dsp:nvSpPr>
        <dsp:cNvPr id="0" name=""/>
        <dsp:cNvSpPr/>
      </dsp:nvSpPr>
      <dsp:spPr>
        <a:xfrm>
          <a:off x="3506966" y="2182293"/>
          <a:ext cx="3725369" cy="2089001"/>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Times New Roman" panose="02020603050405020304" pitchFamily="18" charset="0"/>
              <a:cs typeface="Times New Roman" panose="02020603050405020304" pitchFamily="18" charset="0"/>
            </a:rPr>
            <a:t>Mental health impacts and is impacted by physical health, education, housing, economic status, work setting, access to quality services, immigration, all forms of oppression – racism, sexism, homophobia, xenophobia, religious intolerance, etc.  </a:t>
          </a:r>
        </a:p>
      </dsp:txBody>
      <dsp:txXfrm>
        <a:off x="3608943" y="2284270"/>
        <a:ext cx="3521415" cy="1885047"/>
      </dsp:txXfrm>
    </dsp:sp>
    <dsp:sp modelId="{3DF9A41D-4AE4-48A0-9370-807E2DD59237}">
      <dsp:nvSpPr>
        <dsp:cNvPr id="0" name=""/>
        <dsp:cNvSpPr/>
      </dsp:nvSpPr>
      <dsp:spPr>
        <a:xfrm flipH="1" flipV="1">
          <a:off x="8532079" y="3252567"/>
          <a:ext cx="341887" cy="297838"/>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4CAFD5-C646-4085-9D67-E1A726C6A29F}">
      <dsp:nvSpPr>
        <dsp:cNvPr id="0" name=""/>
        <dsp:cNvSpPr/>
      </dsp:nvSpPr>
      <dsp:spPr>
        <a:xfrm>
          <a:off x="5996" y="369628"/>
          <a:ext cx="3065269" cy="183916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latin typeface="Times New Roman" panose="02020603050405020304" pitchFamily="18" charset="0"/>
              <a:cs typeface="Times New Roman" panose="02020603050405020304" pitchFamily="18" charset="0"/>
            </a:rPr>
            <a:t>Adolescence and young adulthood is critical time when person is defining who he/she is.  Having a positive sense of self is key to having good mental health</a:t>
          </a:r>
        </a:p>
      </dsp:txBody>
      <dsp:txXfrm>
        <a:off x="5996" y="369628"/>
        <a:ext cx="3065269" cy="1839161"/>
      </dsp:txXfrm>
    </dsp:sp>
    <dsp:sp modelId="{4605BBCD-EE9E-4D16-A7E1-D1039F93A092}">
      <dsp:nvSpPr>
        <dsp:cNvPr id="0" name=""/>
        <dsp:cNvSpPr/>
      </dsp:nvSpPr>
      <dsp:spPr>
        <a:xfrm>
          <a:off x="3372581" y="337884"/>
          <a:ext cx="3065269" cy="1839161"/>
        </a:xfrm>
        <a:prstGeom prst="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latin typeface="Times New Roman" panose="02020603050405020304" pitchFamily="18" charset="0"/>
              <a:cs typeface="Times New Roman" panose="02020603050405020304" pitchFamily="18" charset="0"/>
            </a:rPr>
            <a:t>Asian values, positive ethnic identity and sense of belonging were significant predictors of well-being.   In addition racial identity statuses, Asian values and ethnic identity jointly and uniquely explain and moderate the effects of race-related stress on positive well-being. </a:t>
          </a:r>
        </a:p>
      </dsp:txBody>
      <dsp:txXfrm>
        <a:off x="3372581" y="337884"/>
        <a:ext cx="3065269" cy="1839161"/>
      </dsp:txXfrm>
    </dsp:sp>
    <dsp:sp modelId="{08946025-C8D3-4E19-9227-6472076AD1E5}">
      <dsp:nvSpPr>
        <dsp:cNvPr id="0" name=""/>
        <dsp:cNvSpPr/>
      </dsp:nvSpPr>
      <dsp:spPr>
        <a:xfrm>
          <a:off x="6303" y="2514047"/>
          <a:ext cx="3065269" cy="1839161"/>
        </a:xfrm>
        <a:prstGeom prst="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solidFill>
                <a:schemeClr val="bg1"/>
              </a:solidFill>
              <a:latin typeface="Times New Roman" panose="02020603050405020304" pitchFamily="18" charset="0"/>
              <a:cs typeface="Times New Roman" panose="02020603050405020304" pitchFamily="18" charset="0"/>
            </a:rPr>
            <a:t>Facebook depression” is a real concern and is defined by the American Academy of Pediatrics as “depression that develops when teens and preteens spend time on social media sites and then begin to exhibit classic symptoms of depression due to the intensity of the online world </a:t>
          </a:r>
        </a:p>
      </dsp:txBody>
      <dsp:txXfrm>
        <a:off x="6303" y="2514047"/>
        <a:ext cx="3065269" cy="1839161"/>
      </dsp:txXfrm>
    </dsp:sp>
    <dsp:sp modelId="{0DC7568D-AC1D-4459-8357-041642B81362}">
      <dsp:nvSpPr>
        <dsp:cNvPr id="0" name=""/>
        <dsp:cNvSpPr/>
      </dsp:nvSpPr>
      <dsp:spPr>
        <a:xfrm>
          <a:off x="3373367" y="2515316"/>
          <a:ext cx="3065269" cy="1839161"/>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latin typeface="Times New Roman" panose="02020603050405020304" pitchFamily="18" charset="0"/>
              <a:cs typeface="Times New Roman" panose="02020603050405020304" pitchFamily="18" charset="0"/>
            </a:rPr>
            <a:t>Adolescence and young adulthood is critical time when person is defining who he/she is.  Having a positive sense of self is key to having good mental health</a:t>
          </a:r>
        </a:p>
      </dsp:txBody>
      <dsp:txXfrm>
        <a:off x="3373367" y="2515316"/>
        <a:ext cx="3065269" cy="183916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F1B8BA-FC38-409A-B4A3-73C25E23BEA5}">
      <dsp:nvSpPr>
        <dsp:cNvPr id="0" name=""/>
        <dsp:cNvSpPr/>
      </dsp:nvSpPr>
      <dsp:spPr>
        <a:xfrm>
          <a:off x="0" y="62505"/>
          <a:ext cx="7649429" cy="3978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n-US" sz="1000" kern="1200" dirty="0"/>
            <a:t>Iwamoto, D. K., &amp; Liu, W. M. (2010). The impact of racial identity, ethnic identity, asian values and race-related stress on Asian Americans and Asian international college students' psychological well-being. </a:t>
          </a:r>
          <a:r>
            <a:rPr lang="en-US" sz="1000" i="1" kern="1200" dirty="0"/>
            <a:t>Journal of counseling psychology</a:t>
          </a:r>
          <a:r>
            <a:rPr lang="en-US" sz="1000" kern="1200" dirty="0"/>
            <a:t>, </a:t>
          </a:r>
          <a:r>
            <a:rPr lang="en-US" sz="1000" i="1" kern="1200" dirty="0"/>
            <a:t>57</a:t>
          </a:r>
          <a:r>
            <a:rPr lang="en-US" sz="1000" kern="1200" dirty="0"/>
            <a:t>(1), 79–91. doi:10.1037/a0017393</a:t>
          </a:r>
        </a:p>
      </dsp:txBody>
      <dsp:txXfrm>
        <a:off x="19419" y="81924"/>
        <a:ext cx="7610591" cy="358962"/>
      </dsp:txXfrm>
    </dsp:sp>
    <dsp:sp modelId="{5BECE725-6773-4C64-B8FB-769E9FAC1AED}">
      <dsp:nvSpPr>
        <dsp:cNvPr id="0" name=""/>
        <dsp:cNvSpPr/>
      </dsp:nvSpPr>
      <dsp:spPr>
        <a:xfrm>
          <a:off x="0" y="489105"/>
          <a:ext cx="7649429" cy="397800"/>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n-US" sz="1000" kern="1200"/>
            <a:t>Cheng, J. K., Fancher, T. L., Ratanasen, M., Conner, K. R., Duberstein, P. R., Sue, S., &amp; Takeuchi, D. (2010). Lifetime Suicidal Ideation and Suicide Attempts in Asian Americans. </a:t>
          </a:r>
          <a:r>
            <a:rPr lang="en-US" sz="1000" i="1" kern="1200"/>
            <a:t>Asian American journal of psychology</a:t>
          </a:r>
          <a:r>
            <a:rPr lang="en-US" sz="1000" kern="1200"/>
            <a:t>, </a:t>
          </a:r>
          <a:r>
            <a:rPr lang="en-US" sz="1000" i="1" kern="1200"/>
            <a:t>1</a:t>
          </a:r>
          <a:r>
            <a:rPr lang="en-US" sz="1000" kern="1200"/>
            <a:t>(1), 18–30. doi:10.1037/a0018799</a:t>
          </a:r>
        </a:p>
      </dsp:txBody>
      <dsp:txXfrm>
        <a:off x="19419" y="508524"/>
        <a:ext cx="7610591" cy="358962"/>
      </dsp:txXfrm>
    </dsp:sp>
    <dsp:sp modelId="{CCDC5FEA-3F9F-4B55-872F-8C5D295B4960}">
      <dsp:nvSpPr>
        <dsp:cNvPr id="0" name=""/>
        <dsp:cNvSpPr/>
      </dsp:nvSpPr>
      <dsp:spPr>
        <a:xfrm>
          <a:off x="0" y="915705"/>
          <a:ext cx="7649429" cy="397800"/>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n-US" sz="1000" kern="1200"/>
            <a:t>Yip T, Gee GC, Takeuchi DT. Racial discrimination and psychological distress: The impact of ethnic identity and age among immigrant and United States-born Asian adults. Developmental Psychology. 2008;44:787–800</a:t>
          </a:r>
        </a:p>
      </dsp:txBody>
      <dsp:txXfrm>
        <a:off x="19419" y="935124"/>
        <a:ext cx="7610591" cy="358962"/>
      </dsp:txXfrm>
    </dsp:sp>
    <dsp:sp modelId="{FDFD6F90-ED82-4EAE-AC4C-30944797E392}">
      <dsp:nvSpPr>
        <dsp:cNvPr id="0" name=""/>
        <dsp:cNvSpPr/>
      </dsp:nvSpPr>
      <dsp:spPr>
        <a:xfrm>
          <a:off x="0" y="1342304"/>
          <a:ext cx="7649429" cy="39780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n-US" sz="1000" kern="1200" dirty="0">
              <a:solidFill>
                <a:srgbClr val="000000"/>
              </a:solidFill>
              <a:latin typeface="Times New Roman" panose="02020603050405020304" pitchFamily="18" charset="0"/>
              <a:cs typeface="Times New Roman" panose="02020603050405020304" pitchFamily="18" charset="0"/>
            </a:rPr>
            <a:t>O’Keefe G, Clarke-Pearson K, “Clinical Report-The Impact of Social Media on Children, Adolescents, and Families.” Pediatrics. 2011 April; 127(4): 800-805</a:t>
          </a:r>
        </a:p>
      </dsp:txBody>
      <dsp:txXfrm>
        <a:off x="19419" y="1361723"/>
        <a:ext cx="7610591" cy="358962"/>
      </dsp:txXfrm>
    </dsp:sp>
  </dsp:spTree>
</dsp:drawing>
</file>

<file path=ppt/diagrams/layout1.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6AB334-50EC-466D-A595-6A84A3990454}" type="datetimeFigureOut">
              <a:rPr lang="en-US" smtClean="0"/>
              <a:t>6/16/2019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AFB60E-11D2-4787-87DF-FC99115FCB7D}" type="slidenum">
              <a:rPr lang="en-US" smtClean="0"/>
              <a:t>‹#›</a:t>
            </a:fld>
            <a:endParaRPr lang="en-US"/>
          </a:p>
        </p:txBody>
      </p:sp>
    </p:spTree>
    <p:extLst>
      <p:ext uri="{BB962C8B-B14F-4D97-AF65-F5344CB8AC3E}">
        <p14:creationId xmlns:p14="http://schemas.microsoft.com/office/powerpoint/2010/main" val="33123876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Times New Roman" panose="02020603050405020304" pitchFamily="18" charset="0"/>
              </a:defRPr>
            </a:lvl1pPr>
            <a:lvl2pPr marL="727075" indent="-279400" eaLnBrk="0" hangingPunct="0">
              <a:spcBef>
                <a:spcPct val="30000"/>
              </a:spcBef>
              <a:defRPr kumimoji="1" sz="1200">
                <a:solidFill>
                  <a:schemeClr val="tx1"/>
                </a:solidFill>
                <a:latin typeface="Times New Roman" panose="02020603050405020304" pitchFamily="18" charset="0"/>
              </a:defRPr>
            </a:lvl2pPr>
            <a:lvl3pPr marL="1119188" indent="-223838" eaLnBrk="0" hangingPunct="0">
              <a:spcBef>
                <a:spcPct val="30000"/>
              </a:spcBef>
              <a:defRPr kumimoji="1" sz="1200">
                <a:solidFill>
                  <a:schemeClr val="tx1"/>
                </a:solidFill>
                <a:latin typeface="Times New Roman" panose="02020603050405020304" pitchFamily="18" charset="0"/>
              </a:defRPr>
            </a:lvl3pPr>
            <a:lvl4pPr marL="1566863" indent="-223838" eaLnBrk="0" hangingPunct="0">
              <a:spcBef>
                <a:spcPct val="30000"/>
              </a:spcBef>
              <a:defRPr kumimoji="1" sz="1200">
                <a:solidFill>
                  <a:schemeClr val="tx1"/>
                </a:solidFill>
                <a:latin typeface="Times New Roman" panose="02020603050405020304" pitchFamily="18" charset="0"/>
              </a:defRPr>
            </a:lvl4pPr>
            <a:lvl5pPr marL="2016125" indent="-223838" eaLnBrk="0" hangingPunct="0">
              <a:spcBef>
                <a:spcPct val="30000"/>
              </a:spcBef>
              <a:defRPr kumimoji="1" sz="1200">
                <a:solidFill>
                  <a:schemeClr val="tx1"/>
                </a:solidFill>
                <a:latin typeface="Times New Roman" panose="02020603050405020304" pitchFamily="18" charset="0"/>
              </a:defRPr>
            </a:lvl5pPr>
            <a:lvl6pPr marL="2473325" indent="-223838" eaLnBrk="0" fontAlgn="base" hangingPunct="0">
              <a:spcBef>
                <a:spcPct val="30000"/>
              </a:spcBef>
              <a:spcAft>
                <a:spcPct val="0"/>
              </a:spcAft>
              <a:defRPr kumimoji="1" sz="1200">
                <a:solidFill>
                  <a:schemeClr val="tx1"/>
                </a:solidFill>
                <a:latin typeface="Times New Roman" panose="02020603050405020304" pitchFamily="18" charset="0"/>
              </a:defRPr>
            </a:lvl6pPr>
            <a:lvl7pPr marL="2930525" indent="-223838" eaLnBrk="0" fontAlgn="base" hangingPunct="0">
              <a:spcBef>
                <a:spcPct val="30000"/>
              </a:spcBef>
              <a:spcAft>
                <a:spcPct val="0"/>
              </a:spcAft>
              <a:defRPr kumimoji="1" sz="1200">
                <a:solidFill>
                  <a:schemeClr val="tx1"/>
                </a:solidFill>
                <a:latin typeface="Times New Roman" panose="02020603050405020304" pitchFamily="18" charset="0"/>
              </a:defRPr>
            </a:lvl7pPr>
            <a:lvl8pPr marL="3387725" indent="-223838" eaLnBrk="0" fontAlgn="base" hangingPunct="0">
              <a:spcBef>
                <a:spcPct val="30000"/>
              </a:spcBef>
              <a:spcAft>
                <a:spcPct val="0"/>
              </a:spcAft>
              <a:defRPr kumimoji="1" sz="1200">
                <a:solidFill>
                  <a:schemeClr val="tx1"/>
                </a:solidFill>
                <a:latin typeface="Times New Roman" panose="02020603050405020304" pitchFamily="18" charset="0"/>
              </a:defRPr>
            </a:lvl8pPr>
            <a:lvl9pPr marL="3844925" indent="-223838"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CB13377A-F7FB-44EA-932B-8F7C5C353B31}" type="slidenum">
              <a:rPr kumimoji="0" lang="en-US" altLang="en-US">
                <a:latin typeface="Arial" panose="020B0604020202020204" pitchFamily="34" charset="0"/>
                <a:ea typeface="MS PGothic" panose="020B0600070205080204" pitchFamily="34" charset="-128"/>
                <a:cs typeface="Arial" panose="020B0604020202020204" pitchFamily="34" charset="0"/>
              </a:rPr>
              <a:pPr eaLnBrk="1" hangingPunct="1">
                <a:spcBef>
                  <a:spcPct val="0"/>
                </a:spcBef>
              </a:pPr>
              <a:t>5</a:t>
            </a:fld>
            <a:endParaRPr kumimoji="0" lang="en-US" altLang="en-US">
              <a:latin typeface="Arial" panose="020B0604020202020204" pitchFamily="34" charset="0"/>
              <a:ea typeface="MS PGothic" panose="020B0600070205080204" pitchFamily="34" charset="-128"/>
              <a:cs typeface="Arial" panose="020B0604020202020204" pitchFamily="34" charset="0"/>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42C56-B035-46A4-BA41-3912CCC311B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A2A74FE-0ED6-43E2-BAE6-D4E5AF1DDC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08AFE73-1E39-40B3-B4A5-9147FBC5DA43}"/>
              </a:ext>
            </a:extLst>
          </p:cNvPr>
          <p:cNvSpPr>
            <a:spLocks noGrp="1"/>
          </p:cNvSpPr>
          <p:nvPr>
            <p:ph type="dt" sz="half" idx="10"/>
          </p:nvPr>
        </p:nvSpPr>
        <p:spPr/>
        <p:txBody>
          <a:bodyPr/>
          <a:lstStyle/>
          <a:p>
            <a:fld id="{12EA649C-5C55-44DF-A664-D5A93E34DF26}" type="datetimeFigureOut">
              <a:rPr lang="en-US" smtClean="0"/>
              <a:t>6/16/2019</a:t>
            </a:fld>
            <a:endParaRPr lang="en-US"/>
          </a:p>
        </p:txBody>
      </p:sp>
      <p:sp>
        <p:nvSpPr>
          <p:cNvPr id="5" name="Footer Placeholder 4">
            <a:extLst>
              <a:ext uri="{FF2B5EF4-FFF2-40B4-BE49-F238E27FC236}">
                <a16:creationId xmlns:a16="http://schemas.microsoft.com/office/drawing/2014/main" id="{CCE57DCC-0213-4230-A441-1FE38DA76E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BD9FEF-A7B0-47D4-9F97-B81369070C2E}"/>
              </a:ext>
            </a:extLst>
          </p:cNvPr>
          <p:cNvSpPr>
            <a:spLocks noGrp="1"/>
          </p:cNvSpPr>
          <p:nvPr>
            <p:ph type="sldNum" sz="quarter" idx="12"/>
          </p:nvPr>
        </p:nvSpPr>
        <p:spPr/>
        <p:txBody>
          <a:bodyPr/>
          <a:lstStyle/>
          <a:p>
            <a:fld id="{92973C58-BD6E-4B68-BA1A-203EE6A40093}" type="slidenum">
              <a:rPr lang="en-US" smtClean="0"/>
              <a:t>‹#›</a:t>
            </a:fld>
            <a:endParaRPr lang="en-US"/>
          </a:p>
        </p:txBody>
      </p:sp>
    </p:spTree>
    <p:extLst>
      <p:ext uri="{BB962C8B-B14F-4D97-AF65-F5344CB8AC3E}">
        <p14:creationId xmlns:p14="http://schemas.microsoft.com/office/powerpoint/2010/main" val="3370761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2C6F9-F0D8-4105-B1DA-050F4FF5D1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BD5B65A-E2F6-49BC-AD10-EEA6A4F00DD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0B83DA-E740-416F-86F9-AB3577D18682}"/>
              </a:ext>
            </a:extLst>
          </p:cNvPr>
          <p:cNvSpPr>
            <a:spLocks noGrp="1"/>
          </p:cNvSpPr>
          <p:nvPr>
            <p:ph type="dt" sz="half" idx="10"/>
          </p:nvPr>
        </p:nvSpPr>
        <p:spPr/>
        <p:txBody>
          <a:bodyPr/>
          <a:lstStyle/>
          <a:p>
            <a:fld id="{12EA649C-5C55-44DF-A664-D5A93E34DF26}" type="datetimeFigureOut">
              <a:rPr lang="en-US" smtClean="0"/>
              <a:t>6/16/2019</a:t>
            </a:fld>
            <a:endParaRPr lang="en-US"/>
          </a:p>
        </p:txBody>
      </p:sp>
      <p:sp>
        <p:nvSpPr>
          <p:cNvPr id="5" name="Footer Placeholder 4">
            <a:extLst>
              <a:ext uri="{FF2B5EF4-FFF2-40B4-BE49-F238E27FC236}">
                <a16:creationId xmlns:a16="http://schemas.microsoft.com/office/drawing/2014/main" id="{22F09E9F-F8E8-4E3B-99CE-B887CE1DFC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DA1A10-378F-4D30-8C81-CADA18079A9A}"/>
              </a:ext>
            </a:extLst>
          </p:cNvPr>
          <p:cNvSpPr>
            <a:spLocks noGrp="1"/>
          </p:cNvSpPr>
          <p:nvPr>
            <p:ph type="sldNum" sz="quarter" idx="12"/>
          </p:nvPr>
        </p:nvSpPr>
        <p:spPr/>
        <p:txBody>
          <a:bodyPr/>
          <a:lstStyle/>
          <a:p>
            <a:fld id="{92973C58-BD6E-4B68-BA1A-203EE6A40093}" type="slidenum">
              <a:rPr lang="en-US" smtClean="0"/>
              <a:t>‹#›</a:t>
            </a:fld>
            <a:endParaRPr lang="en-US"/>
          </a:p>
        </p:txBody>
      </p:sp>
    </p:spTree>
    <p:extLst>
      <p:ext uri="{BB962C8B-B14F-4D97-AF65-F5344CB8AC3E}">
        <p14:creationId xmlns:p14="http://schemas.microsoft.com/office/powerpoint/2010/main" val="3454565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420AFD6-2084-4C7F-9FDF-20A91C94ACC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960B8ED-2BF8-4598-91D8-268A5C4FC75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F358DF-61C8-4174-9A78-36B1B4848136}"/>
              </a:ext>
            </a:extLst>
          </p:cNvPr>
          <p:cNvSpPr>
            <a:spLocks noGrp="1"/>
          </p:cNvSpPr>
          <p:nvPr>
            <p:ph type="dt" sz="half" idx="10"/>
          </p:nvPr>
        </p:nvSpPr>
        <p:spPr/>
        <p:txBody>
          <a:bodyPr/>
          <a:lstStyle/>
          <a:p>
            <a:fld id="{12EA649C-5C55-44DF-A664-D5A93E34DF26}" type="datetimeFigureOut">
              <a:rPr lang="en-US" smtClean="0"/>
              <a:t>6/16/2019</a:t>
            </a:fld>
            <a:endParaRPr lang="en-US"/>
          </a:p>
        </p:txBody>
      </p:sp>
      <p:sp>
        <p:nvSpPr>
          <p:cNvPr id="5" name="Footer Placeholder 4">
            <a:extLst>
              <a:ext uri="{FF2B5EF4-FFF2-40B4-BE49-F238E27FC236}">
                <a16:creationId xmlns:a16="http://schemas.microsoft.com/office/drawing/2014/main" id="{DA1C17BB-4183-4E94-B6CB-59848130DF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F3D1F3-342F-48F5-83F3-5094B9137F0F}"/>
              </a:ext>
            </a:extLst>
          </p:cNvPr>
          <p:cNvSpPr>
            <a:spLocks noGrp="1"/>
          </p:cNvSpPr>
          <p:nvPr>
            <p:ph type="sldNum" sz="quarter" idx="12"/>
          </p:nvPr>
        </p:nvSpPr>
        <p:spPr/>
        <p:txBody>
          <a:bodyPr/>
          <a:lstStyle/>
          <a:p>
            <a:fld id="{92973C58-BD6E-4B68-BA1A-203EE6A40093}" type="slidenum">
              <a:rPr lang="en-US" smtClean="0"/>
              <a:t>‹#›</a:t>
            </a:fld>
            <a:endParaRPr lang="en-US"/>
          </a:p>
        </p:txBody>
      </p:sp>
    </p:spTree>
    <p:extLst>
      <p:ext uri="{BB962C8B-B14F-4D97-AF65-F5344CB8AC3E}">
        <p14:creationId xmlns:p14="http://schemas.microsoft.com/office/powerpoint/2010/main" val="89622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03167-C0AC-4D5B-A347-8249B971BBAE}"/>
              </a:ext>
            </a:extLst>
          </p:cNvPr>
          <p:cNvSpPr>
            <a:spLocks noGrp="1"/>
          </p:cNvSpPr>
          <p:nvPr>
            <p:ph type="title"/>
          </p:nvPr>
        </p:nvSpPr>
        <p:spPr/>
        <p:txBody>
          <a:bodyPr/>
          <a:lstStyle>
            <a:lvl1pPr>
              <a:defRPr>
                <a:latin typeface="Times New Roman" panose="02020603050405020304" pitchFamily="18" charset="0"/>
                <a:cs typeface="Times New Roman" panose="02020603050405020304" pitchFamily="18"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E06A14F5-6996-4FF5-884A-14BB7F0483C9}"/>
              </a:ext>
            </a:extLst>
          </p:cNvPr>
          <p:cNvSpPr>
            <a:spLocks noGrp="1"/>
          </p:cNvSpPr>
          <p:nvPr>
            <p:ph idx="1"/>
          </p:nvPr>
        </p:nvSpPr>
        <p:spPr/>
        <p:txBody>
          <a:bodyPr/>
          <a:lstStyle>
            <a:lvl1pPr marL="0" indent="0">
              <a:buFontTx/>
              <a:buNone/>
              <a:defRPr>
                <a:latin typeface="Times New Roman" panose="02020603050405020304" pitchFamily="18" charset="0"/>
                <a:cs typeface="Times New Roman" panose="02020603050405020304" pitchFamily="18" charset="0"/>
              </a:defRPr>
            </a:lvl1pPr>
            <a:lvl2pPr marL="457200" indent="0">
              <a:buFontTx/>
              <a:buNone/>
              <a:defRPr>
                <a:latin typeface="Times New Roman" panose="02020603050405020304" pitchFamily="18" charset="0"/>
                <a:cs typeface="Times New Roman" panose="02020603050405020304" pitchFamily="18" charset="0"/>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8F13915-1DBC-48C6-9FF7-40BFDE419209}"/>
              </a:ext>
            </a:extLst>
          </p:cNvPr>
          <p:cNvSpPr>
            <a:spLocks noGrp="1"/>
          </p:cNvSpPr>
          <p:nvPr>
            <p:ph type="dt" sz="half" idx="10"/>
          </p:nvPr>
        </p:nvSpPr>
        <p:spPr/>
        <p:txBody>
          <a:bodyPr/>
          <a:lstStyle/>
          <a:p>
            <a:fld id="{12EA649C-5C55-44DF-A664-D5A93E34DF26}" type="datetimeFigureOut">
              <a:rPr lang="en-US" smtClean="0"/>
              <a:t>6/16/2019</a:t>
            </a:fld>
            <a:endParaRPr lang="en-US"/>
          </a:p>
        </p:txBody>
      </p:sp>
      <p:sp>
        <p:nvSpPr>
          <p:cNvPr id="5" name="Footer Placeholder 4">
            <a:extLst>
              <a:ext uri="{FF2B5EF4-FFF2-40B4-BE49-F238E27FC236}">
                <a16:creationId xmlns:a16="http://schemas.microsoft.com/office/drawing/2014/main" id="{5E1DAF3F-90E7-4029-8D3A-09AF03DAED4C}"/>
              </a:ext>
            </a:extLst>
          </p:cNvPr>
          <p:cNvSpPr>
            <a:spLocks noGrp="1"/>
          </p:cNvSpPr>
          <p:nvPr>
            <p:ph type="ftr" sz="quarter" idx="11"/>
          </p:nvPr>
        </p:nvSpPr>
        <p:spPr/>
        <p:txBody>
          <a:bodyPr/>
          <a:lstStyle/>
          <a:p>
            <a:r>
              <a:rPr lang="en-US" dirty="0"/>
              <a:t>SSI webinar 5/23/19</a:t>
            </a:r>
          </a:p>
        </p:txBody>
      </p:sp>
      <p:sp>
        <p:nvSpPr>
          <p:cNvPr id="6" name="Slide Number Placeholder 5">
            <a:extLst>
              <a:ext uri="{FF2B5EF4-FFF2-40B4-BE49-F238E27FC236}">
                <a16:creationId xmlns:a16="http://schemas.microsoft.com/office/drawing/2014/main" id="{3D7497DA-C697-49F1-A8F9-EEC1F06B3D28}"/>
              </a:ext>
            </a:extLst>
          </p:cNvPr>
          <p:cNvSpPr>
            <a:spLocks noGrp="1"/>
          </p:cNvSpPr>
          <p:nvPr>
            <p:ph type="sldNum" sz="quarter" idx="12"/>
          </p:nvPr>
        </p:nvSpPr>
        <p:spPr/>
        <p:txBody>
          <a:bodyPr/>
          <a:lstStyle/>
          <a:p>
            <a:fld id="{92973C58-BD6E-4B68-BA1A-203EE6A40093}" type="slidenum">
              <a:rPr lang="en-US" smtClean="0"/>
              <a:t>‹#›</a:t>
            </a:fld>
            <a:endParaRPr lang="en-US"/>
          </a:p>
        </p:txBody>
      </p:sp>
    </p:spTree>
    <p:extLst>
      <p:ext uri="{BB962C8B-B14F-4D97-AF65-F5344CB8AC3E}">
        <p14:creationId xmlns:p14="http://schemas.microsoft.com/office/powerpoint/2010/main" val="3582853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CA414-3713-48AB-9DCD-B225767850A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C5918CB-CAE6-457E-A0FC-30A970446D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136146F-1887-48B7-A359-903A7B8713C3}"/>
              </a:ext>
            </a:extLst>
          </p:cNvPr>
          <p:cNvSpPr>
            <a:spLocks noGrp="1"/>
          </p:cNvSpPr>
          <p:nvPr>
            <p:ph type="dt" sz="half" idx="10"/>
          </p:nvPr>
        </p:nvSpPr>
        <p:spPr/>
        <p:txBody>
          <a:bodyPr/>
          <a:lstStyle/>
          <a:p>
            <a:fld id="{12EA649C-5C55-44DF-A664-D5A93E34DF26}" type="datetimeFigureOut">
              <a:rPr lang="en-US" smtClean="0"/>
              <a:t>6/16/2019</a:t>
            </a:fld>
            <a:endParaRPr lang="en-US"/>
          </a:p>
        </p:txBody>
      </p:sp>
      <p:sp>
        <p:nvSpPr>
          <p:cNvPr id="5" name="Footer Placeholder 4">
            <a:extLst>
              <a:ext uri="{FF2B5EF4-FFF2-40B4-BE49-F238E27FC236}">
                <a16:creationId xmlns:a16="http://schemas.microsoft.com/office/drawing/2014/main" id="{9DE3D805-69B7-4D05-9DA2-5B543C6B76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C93B6A-6A97-4614-9709-687A95A45D1B}"/>
              </a:ext>
            </a:extLst>
          </p:cNvPr>
          <p:cNvSpPr>
            <a:spLocks noGrp="1"/>
          </p:cNvSpPr>
          <p:nvPr>
            <p:ph type="sldNum" sz="quarter" idx="12"/>
          </p:nvPr>
        </p:nvSpPr>
        <p:spPr/>
        <p:txBody>
          <a:bodyPr/>
          <a:lstStyle/>
          <a:p>
            <a:fld id="{92973C58-BD6E-4B68-BA1A-203EE6A40093}" type="slidenum">
              <a:rPr lang="en-US" smtClean="0"/>
              <a:t>‹#›</a:t>
            </a:fld>
            <a:endParaRPr lang="en-US"/>
          </a:p>
        </p:txBody>
      </p:sp>
    </p:spTree>
    <p:extLst>
      <p:ext uri="{BB962C8B-B14F-4D97-AF65-F5344CB8AC3E}">
        <p14:creationId xmlns:p14="http://schemas.microsoft.com/office/powerpoint/2010/main" val="3975692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3B8E3-0ADF-4A64-96AF-8C660AC2EA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DF969-CAB5-49BB-8B58-15C861E6D3C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7CB06F9-BC97-4C36-A7F8-655331553C1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073F4DB-3468-4264-B273-7823B9BCE28B}"/>
              </a:ext>
            </a:extLst>
          </p:cNvPr>
          <p:cNvSpPr>
            <a:spLocks noGrp="1"/>
          </p:cNvSpPr>
          <p:nvPr>
            <p:ph type="dt" sz="half" idx="10"/>
          </p:nvPr>
        </p:nvSpPr>
        <p:spPr/>
        <p:txBody>
          <a:bodyPr/>
          <a:lstStyle/>
          <a:p>
            <a:fld id="{12EA649C-5C55-44DF-A664-D5A93E34DF26}" type="datetimeFigureOut">
              <a:rPr lang="en-US" smtClean="0"/>
              <a:t>6/16/2019</a:t>
            </a:fld>
            <a:endParaRPr lang="en-US"/>
          </a:p>
        </p:txBody>
      </p:sp>
      <p:sp>
        <p:nvSpPr>
          <p:cNvPr id="6" name="Footer Placeholder 5">
            <a:extLst>
              <a:ext uri="{FF2B5EF4-FFF2-40B4-BE49-F238E27FC236}">
                <a16:creationId xmlns:a16="http://schemas.microsoft.com/office/drawing/2014/main" id="{EBE13C39-8090-4007-B514-36588391C2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9B6FEC-BD96-4B81-A48C-23CEF2065C61}"/>
              </a:ext>
            </a:extLst>
          </p:cNvPr>
          <p:cNvSpPr>
            <a:spLocks noGrp="1"/>
          </p:cNvSpPr>
          <p:nvPr>
            <p:ph type="sldNum" sz="quarter" idx="12"/>
          </p:nvPr>
        </p:nvSpPr>
        <p:spPr/>
        <p:txBody>
          <a:bodyPr/>
          <a:lstStyle/>
          <a:p>
            <a:fld id="{92973C58-BD6E-4B68-BA1A-203EE6A40093}" type="slidenum">
              <a:rPr lang="en-US" smtClean="0"/>
              <a:t>‹#›</a:t>
            </a:fld>
            <a:endParaRPr lang="en-US"/>
          </a:p>
        </p:txBody>
      </p:sp>
    </p:spTree>
    <p:extLst>
      <p:ext uri="{BB962C8B-B14F-4D97-AF65-F5344CB8AC3E}">
        <p14:creationId xmlns:p14="http://schemas.microsoft.com/office/powerpoint/2010/main" val="74401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C089F-1978-40E3-94F8-50B35899CC0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B10687-7A8E-4B03-88E2-C56783F1DF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9BEE5B2-D456-4C59-A965-E29EED38B4B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B844487-BEE2-47D0-88EC-13CA2BDD0A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050FD9-B21B-48C1-8E25-196D558CD79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696BA10-BA83-48F3-8828-604040F28C86}"/>
              </a:ext>
            </a:extLst>
          </p:cNvPr>
          <p:cNvSpPr>
            <a:spLocks noGrp="1"/>
          </p:cNvSpPr>
          <p:nvPr>
            <p:ph type="dt" sz="half" idx="10"/>
          </p:nvPr>
        </p:nvSpPr>
        <p:spPr/>
        <p:txBody>
          <a:bodyPr/>
          <a:lstStyle/>
          <a:p>
            <a:fld id="{12EA649C-5C55-44DF-A664-D5A93E34DF26}" type="datetimeFigureOut">
              <a:rPr lang="en-US" smtClean="0"/>
              <a:t>6/16/2019</a:t>
            </a:fld>
            <a:endParaRPr lang="en-US"/>
          </a:p>
        </p:txBody>
      </p:sp>
      <p:sp>
        <p:nvSpPr>
          <p:cNvPr id="8" name="Footer Placeholder 7">
            <a:extLst>
              <a:ext uri="{FF2B5EF4-FFF2-40B4-BE49-F238E27FC236}">
                <a16:creationId xmlns:a16="http://schemas.microsoft.com/office/drawing/2014/main" id="{C3617682-30F5-4103-868B-BFDEB3BFB83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DD7301C-2AD3-44B9-815E-A2A8545AE4FC}"/>
              </a:ext>
            </a:extLst>
          </p:cNvPr>
          <p:cNvSpPr>
            <a:spLocks noGrp="1"/>
          </p:cNvSpPr>
          <p:nvPr>
            <p:ph type="sldNum" sz="quarter" idx="12"/>
          </p:nvPr>
        </p:nvSpPr>
        <p:spPr/>
        <p:txBody>
          <a:bodyPr/>
          <a:lstStyle/>
          <a:p>
            <a:fld id="{92973C58-BD6E-4B68-BA1A-203EE6A40093}" type="slidenum">
              <a:rPr lang="en-US" smtClean="0"/>
              <a:t>‹#›</a:t>
            </a:fld>
            <a:endParaRPr lang="en-US"/>
          </a:p>
        </p:txBody>
      </p:sp>
    </p:spTree>
    <p:extLst>
      <p:ext uri="{BB962C8B-B14F-4D97-AF65-F5344CB8AC3E}">
        <p14:creationId xmlns:p14="http://schemas.microsoft.com/office/powerpoint/2010/main" val="369766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FE4D8-5C0B-4E71-9FD4-E4C652EC05F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4B7849D-3F76-47CD-B0B5-5CBAD28BF47D}"/>
              </a:ext>
            </a:extLst>
          </p:cNvPr>
          <p:cNvSpPr>
            <a:spLocks noGrp="1"/>
          </p:cNvSpPr>
          <p:nvPr>
            <p:ph type="dt" sz="half" idx="10"/>
          </p:nvPr>
        </p:nvSpPr>
        <p:spPr/>
        <p:txBody>
          <a:bodyPr/>
          <a:lstStyle/>
          <a:p>
            <a:fld id="{12EA649C-5C55-44DF-A664-D5A93E34DF26}" type="datetimeFigureOut">
              <a:rPr lang="en-US" smtClean="0"/>
              <a:t>6/16/2019</a:t>
            </a:fld>
            <a:endParaRPr lang="en-US"/>
          </a:p>
        </p:txBody>
      </p:sp>
      <p:sp>
        <p:nvSpPr>
          <p:cNvPr id="4" name="Footer Placeholder 3">
            <a:extLst>
              <a:ext uri="{FF2B5EF4-FFF2-40B4-BE49-F238E27FC236}">
                <a16:creationId xmlns:a16="http://schemas.microsoft.com/office/drawing/2014/main" id="{87F5AE1A-8003-4E82-9DA9-6486634EA2F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4B84791-E53E-49DD-ABE8-517C1C94B4CF}"/>
              </a:ext>
            </a:extLst>
          </p:cNvPr>
          <p:cNvSpPr>
            <a:spLocks noGrp="1"/>
          </p:cNvSpPr>
          <p:nvPr>
            <p:ph type="sldNum" sz="quarter" idx="12"/>
          </p:nvPr>
        </p:nvSpPr>
        <p:spPr/>
        <p:txBody>
          <a:bodyPr/>
          <a:lstStyle/>
          <a:p>
            <a:fld id="{92973C58-BD6E-4B68-BA1A-203EE6A40093}" type="slidenum">
              <a:rPr lang="en-US" smtClean="0"/>
              <a:t>‹#›</a:t>
            </a:fld>
            <a:endParaRPr lang="en-US"/>
          </a:p>
        </p:txBody>
      </p:sp>
    </p:spTree>
    <p:extLst>
      <p:ext uri="{BB962C8B-B14F-4D97-AF65-F5344CB8AC3E}">
        <p14:creationId xmlns:p14="http://schemas.microsoft.com/office/powerpoint/2010/main" val="2361507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2F1394F-94B0-4E96-8F22-4AEED18451D7}"/>
              </a:ext>
            </a:extLst>
          </p:cNvPr>
          <p:cNvSpPr>
            <a:spLocks noGrp="1"/>
          </p:cNvSpPr>
          <p:nvPr>
            <p:ph type="dt" sz="half" idx="10"/>
          </p:nvPr>
        </p:nvSpPr>
        <p:spPr/>
        <p:txBody>
          <a:bodyPr/>
          <a:lstStyle/>
          <a:p>
            <a:fld id="{12EA649C-5C55-44DF-A664-D5A93E34DF26}" type="datetimeFigureOut">
              <a:rPr lang="en-US" smtClean="0"/>
              <a:t>6/16/2019</a:t>
            </a:fld>
            <a:endParaRPr lang="en-US"/>
          </a:p>
        </p:txBody>
      </p:sp>
      <p:sp>
        <p:nvSpPr>
          <p:cNvPr id="3" name="Footer Placeholder 2">
            <a:extLst>
              <a:ext uri="{FF2B5EF4-FFF2-40B4-BE49-F238E27FC236}">
                <a16:creationId xmlns:a16="http://schemas.microsoft.com/office/drawing/2014/main" id="{F566C965-C0AA-4186-B5F9-C5670A95554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C723FCF-DCE3-480C-8C97-D2349B349855}"/>
              </a:ext>
            </a:extLst>
          </p:cNvPr>
          <p:cNvSpPr>
            <a:spLocks noGrp="1"/>
          </p:cNvSpPr>
          <p:nvPr>
            <p:ph type="sldNum" sz="quarter" idx="12"/>
          </p:nvPr>
        </p:nvSpPr>
        <p:spPr/>
        <p:txBody>
          <a:bodyPr/>
          <a:lstStyle/>
          <a:p>
            <a:fld id="{92973C58-BD6E-4B68-BA1A-203EE6A40093}" type="slidenum">
              <a:rPr lang="en-US" smtClean="0"/>
              <a:t>‹#›</a:t>
            </a:fld>
            <a:endParaRPr lang="en-US"/>
          </a:p>
        </p:txBody>
      </p:sp>
    </p:spTree>
    <p:extLst>
      <p:ext uri="{BB962C8B-B14F-4D97-AF65-F5344CB8AC3E}">
        <p14:creationId xmlns:p14="http://schemas.microsoft.com/office/powerpoint/2010/main" val="2910391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A13D4-BFDD-4876-96B5-BF8128B429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65B0028-7DAB-4EB5-B06D-F4723433327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7D0639F-EB8A-45D6-B673-2B4BC62848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40F14C-AC0B-4B3E-90CB-375F91E4CB94}"/>
              </a:ext>
            </a:extLst>
          </p:cNvPr>
          <p:cNvSpPr>
            <a:spLocks noGrp="1"/>
          </p:cNvSpPr>
          <p:nvPr>
            <p:ph type="dt" sz="half" idx="10"/>
          </p:nvPr>
        </p:nvSpPr>
        <p:spPr/>
        <p:txBody>
          <a:bodyPr/>
          <a:lstStyle/>
          <a:p>
            <a:fld id="{12EA649C-5C55-44DF-A664-D5A93E34DF26}" type="datetimeFigureOut">
              <a:rPr lang="en-US" smtClean="0"/>
              <a:t>6/16/2019</a:t>
            </a:fld>
            <a:endParaRPr lang="en-US"/>
          </a:p>
        </p:txBody>
      </p:sp>
      <p:sp>
        <p:nvSpPr>
          <p:cNvPr id="6" name="Footer Placeholder 5">
            <a:extLst>
              <a:ext uri="{FF2B5EF4-FFF2-40B4-BE49-F238E27FC236}">
                <a16:creationId xmlns:a16="http://schemas.microsoft.com/office/drawing/2014/main" id="{F5A3A1D4-DD54-4EB1-9DE7-9BD372200D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EDF03D7-8420-440B-A16D-8F5A1C7896E6}"/>
              </a:ext>
            </a:extLst>
          </p:cNvPr>
          <p:cNvSpPr>
            <a:spLocks noGrp="1"/>
          </p:cNvSpPr>
          <p:nvPr>
            <p:ph type="sldNum" sz="quarter" idx="12"/>
          </p:nvPr>
        </p:nvSpPr>
        <p:spPr/>
        <p:txBody>
          <a:bodyPr/>
          <a:lstStyle/>
          <a:p>
            <a:fld id="{92973C58-BD6E-4B68-BA1A-203EE6A40093}" type="slidenum">
              <a:rPr lang="en-US" smtClean="0"/>
              <a:t>‹#›</a:t>
            </a:fld>
            <a:endParaRPr lang="en-US"/>
          </a:p>
        </p:txBody>
      </p:sp>
    </p:spTree>
    <p:extLst>
      <p:ext uri="{BB962C8B-B14F-4D97-AF65-F5344CB8AC3E}">
        <p14:creationId xmlns:p14="http://schemas.microsoft.com/office/powerpoint/2010/main" val="3625606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BAFDE-7FD7-417E-94F6-B371930A1D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C4F85A8-E626-4C85-BCB1-55AC2679220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6DA051A-FE5E-4FBB-A012-593FC2D434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56EF02-8373-4C93-8137-D90CAA187822}"/>
              </a:ext>
            </a:extLst>
          </p:cNvPr>
          <p:cNvSpPr>
            <a:spLocks noGrp="1"/>
          </p:cNvSpPr>
          <p:nvPr>
            <p:ph type="dt" sz="half" idx="10"/>
          </p:nvPr>
        </p:nvSpPr>
        <p:spPr/>
        <p:txBody>
          <a:bodyPr/>
          <a:lstStyle/>
          <a:p>
            <a:fld id="{12EA649C-5C55-44DF-A664-D5A93E34DF26}" type="datetimeFigureOut">
              <a:rPr lang="en-US" smtClean="0"/>
              <a:t>6/16/2019</a:t>
            </a:fld>
            <a:endParaRPr lang="en-US"/>
          </a:p>
        </p:txBody>
      </p:sp>
      <p:sp>
        <p:nvSpPr>
          <p:cNvPr id="6" name="Footer Placeholder 5">
            <a:extLst>
              <a:ext uri="{FF2B5EF4-FFF2-40B4-BE49-F238E27FC236}">
                <a16:creationId xmlns:a16="http://schemas.microsoft.com/office/drawing/2014/main" id="{119F6002-FA16-4361-8FDE-1DD2B95667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77DE7B-FD42-4751-ADD2-7D377F039926}"/>
              </a:ext>
            </a:extLst>
          </p:cNvPr>
          <p:cNvSpPr>
            <a:spLocks noGrp="1"/>
          </p:cNvSpPr>
          <p:nvPr>
            <p:ph type="sldNum" sz="quarter" idx="12"/>
          </p:nvPr>
        </p:nvSpPr>
        <p:spPr/>
        <p:txBody>
          <a:bodyPr/>
          <a:lstStyle/>
          <a:p>
            <a:fld id="{92973C58-BD6E-4B68-BA1A-203EE6A40093}" type="slidenum">
              <a:rPr lang="en-US" smtClean="0"/>
              <a:t>‹#›</a:t>
            </a:fld>
            <a:endParaRPr lang="en-US"/>
          </a:p>
        </p:txBody>
      </p:sp>
    </p:spTree>
    <p:extLst>
      <p:ext uri="{BB962C8B-B14F-4D97-AF65-F5344CB8AC3E}">
        <p14:creationId xmlns:p14="http://schemas.microsoft.com/office/powerpoint/2010/main" val="801999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8637C8D-874D-4BBC-B4ED-429EFD33689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744C207-6E7C-42C2-B8B1-13B37896AFD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21A654-C981-4AC2-99FB-8261EEAA775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EA649C-5C55-44DF-A664-D5A93E34DF26}" type="datetimeFigureOut">
              <a:rPr lang="en-US" smtClean="0"/>
              <a:t>6/16/2019</a:t>
            </a:fld>
            <a:endParaRPr lang="en-US"/>
          </a:p>
        </p:txBody>
      </p:sp>
      <p:sp>
        <p:nvSpPr>
          <p:cNvPr id="5" name="Footer Placeholder 4">
            <a:extLst>
              <a:ext uri="{FF2B5EF4-FFF2-40B4-BE49-F238E27FC236}">
                <a16:creationId xmlns:a16="http://schemas.microsoft.com/office/drawing/2014/main" id="{4C81B367-9EE6-475C-8B5C-19AD4B1282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F05C395-16F5-4A78-9A7A-A3A61F00BB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973C58-BD6E-4B68-BA1A-203EE6A40093}" type="slidenum">
              <a:rPr lang="en-US" smtClean="0"/>
              <a:t>‹#›</a:t>
            </a:fld>
            <a:endParaRPr lang="en-US"/>
          </a:p>
        </p:txBody>
      </p:sp>
    </p:spTree>
    <p:extLst>
      <p:ext uri="{BB962C8B-B14F-4D97-AF65-F5344CB8AC3E}">
        <p14:creationId xmlns:p14="http://schemas.microsoft.com/office/powerpoint/2010/main" val="10066022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09122BB-8A56-4492-AC36-A7DC44EE2F2A}"/>
              </a:ext>
            </a:extLst>
          </p:cNvPr>
          <p:cNvSpPr>
            <a:spLocks noGrp="1"/>
          </p:cNvSpPr>
          <p:nvPr>
            <p:ph type="title"/>
          </p:nvPr>
        </p:nvSpPr>
        <p:spPr>
          <a:xfrm>
            <a:off x="6065129" y="1106422"/>
            <a:ext cx="5704809" cy="3263060"/>
          </a:xfrm>
        </p:spPr>
        <p:txBody>
          <a:bodyPr>
            <a:normAutofit fontScale="90000"/>
          </a:bodyPr>
          <a:lstStyle/>
          <a:p>
            <a:pPr algn="ctr"/>
            <a:br>
              <a:rPr lang="en-US" sz="2400" dirty="0">
                <a:solidFill>
                  <a:srgbClr val="000000"/>
                </a:solidFill>
              </a:rPr>
            </a:br>
            <a:r>
              <a:rPr lang="en-US" sz="4000" b="1" i="1" dirty="0"/>
              <a:t>Breaking Barriers, </a:t>
            </a:r>
            <a:br>
              <a:rPr lang="en-US" sz="4000" b="1" i="1" dirty="0"/>
            </a:br>
            <a:r>
              <a:rPr lang="en-US" sz="4000" b="1" i="1" dirty="0"/>
              <a:t>Building Communities</a:t>
            </a:r>
            <a:br>
              <a:rPr lang="en-US" b="1" i="1" dirty="0"/>
            </a:br>
            <a:r>
              <a:rPr lang="en-US" sz="3100" b="1" i="1" dirty="0"/>
              <a:t>Center for Law and Social Policy</a:t>
            </a:r>
            <a:br>
              <a:rPr lang="en-US" sz="2400" dirty="0">
                <a:solidFill>
                  <a:srgbClr val="000000"/>
                </a:solidFill>
              </a:rPr>
            </a:br>
            <a:br>
              <a:rPr lang="en-US" sz="2400" dirty="0">
                <a:solidFill>
                  <a:srgbClr val="000000"/>
                </a:solidFill>
              </a:rPr>
            </a:br>
            <a:r>
              <a:rPr lang="en-US" sz="2400" dirty="0">
                <a:solidFill>
                  <a:srgbClr val="000000"/>
                </a:solidFill>
              </a:rPr>
              <a:t>Strengthening Asian American, </a:t>
            </a:r>
            <a:br>
              <a:rPr lang="en-US" sz="2400" dirty="0">
                <a:solidFill>
                  <a:srgbClr val="000000"/>
                </a:solidFill>
              </a:rPr>
            </a:br>
            <a:r>
              <a:rPr lang="en-US" sz="2400" dirty="0">
                <a:solidFill>
                  <a:srgbClr val="000000"/>
                </a:solidFill>
              </a:rPr>
              <a:t>Native Hawaiian and Pacific Islander communities through mental HEALTH</a:t>
            </a:r>
            <a:br>
              <a:rPr lang="en-US" sz="2400" dirty="0">
                <a:solidFill>
                  <a:srgbClr val="000000"/>
                </a:solidFill>
              </a:rPr>
            </a:br>
            <a:br>
              <a:rPr lang="en-US" sz="2400" dirty="0">
                <a:solidFill>
                  <a:srgbClr val="000000"/>
                </a:solidFill>
              </a:rPr>
            </a:br>
            <a:endParaRPr lang="en-US" sz="2400" dirty="0">
              <a:solidFill>
                <a:srgbClr val="000000"/>
              </a:solidFill>
            </a:endParaRPr>
          </a:p>
        </p:txBody>
      </p:sp>
      <p:sp>
        <p:nvSpPr>
          <p:cNvPr id="23"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6" name="Graphic 15" descr="Group">
            <a:extLst>
              <a:ext uri="{FF2B5EF4-FFF2-40B4-BE49-F238E27FC236}">
                <a16:creationId xmlns:a16="http://schemas.microsoft.com/office/drawing/2014/main" id="{1F938CB2-7149-4BCC-827D-F995B3C7C35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50254" y="1629089"/>
            <a:ext cx="3620021" cy="3620021"/>
          </a:xfrm>
          <a:prstGeom prst="rect">
            <a:avLst/>
          </a:prstGeom>
        </p:spPr>
      </p:pic>
      <p:sp>
        <p:nvSpPr>
          <p:cNvPr id="3" name="Content Placeholder 2">
            <a:extLst>
              <a:ext uri="{FF2B5EF4-FFF2-40B4-BE49-F238E27FC236}">
                <a16:creationId xmlns:a16="http://schemas.microsoft.com/office/drawing/2014/main" id="{C6904CC2-BBF5-410D-AAEE-D99A3B402B53}"/>
              </a:ext>
            </a:extLst>
          </p:cNvPr>
          <p:cNvSpPr>
            <a:spLocks noGrp="1"/>
          </p:cNvSpPr>
          <p:nvPr>
            <p:ph idx="1"/>
          </p:nvPr>
        </p:nvSpPr>
        <p:spPr>
          <a:xfrm>
            <a:off x="6262408" y="4289097"/>
            <a:ext cx="4977578" cy="2542108"/>
          </a:xfrm>
        </p:spPr>
        <p:txBody>
          <a:bodyPr anchor="ctr">
            <a:normAutofit/>
          </a:bodyPr>
          <a:lstStyle/>
          <a:p>
            <a:pPr marL="0" indent="0" algn="ctr">
              <a:buNone/>
            </a:pPr>
            <a:r>
              <a:rPr lang="en-US" sz="1800" dirty="0">
                <a:solidFill>
                  <a:srgbClr val="000000"/>
                </a:solidFill>
                <a:latin typeface="Times New Roman" panose="02020603050405020304" pitchFamily="18" charset="0"/>
                <a:cs typeface="Times New Roman" panose="02020603050405020304" pitchFamily="18" charset="0"/>
              </a:rPr>
              <a:t>June 19, 2019</a:t>
            </a:r>
          </a:p>
          <a:p>
            <a:pPr marL="0" indent="0" algn="ctr">
              <a:buNone/>
            </a:pPr>
            <a:endParaRPr lang="en-US" sz="2000" dirty="0">
              <a:solidFill>
                <a:srgbClr val="000000"/>
              </a:solidFill>
              <a:latin typeface="Times New Roman" panose="02020603050405020304" pitchFamily="18" charset="0"/>
              <a:cs typeface="Times New Roman" panose="02020603050405020304" pitchFamily="18" charset="0"/>
            </a:endParaRPr>
          </a:p>
          <a:p>
            <a:pPr marL="0" indent="0" algn="ctr">
              <a:lnSpc>
                <a:spcPct val="100000"/>
              </a:lnSpc>
              <a:spcBef>
                <a:spcPts val="0"/>
              </a:spcBef>
              <a:buNone/>
            </a:pPr>
            <a:r>
              <a:rPr lang="en-US" sz="1800" dirty="0">
                <a:solidFill>
                  <a:srgbClr val="000000"/>
                </a:solidFill>
                <a:latin typeface="Times New Roman" panose="02020603050405020304" pitchFamily="18" charset="0"/>
                <a:cs typeface="Times New Roman" panose="02020603050405020304" pitchFamily="18" charset="0"/>
              </a:rPr>
              <a:t>DJ Ida,  PhD</a:t>
            </a:r>
          </a:p>
          <a:p>
            <a:pPr marL="0" indent="0" algn="ctr">
              <a:lnSpc>
                <a:spcPct val="100000"/>
              </a:lnSpc>
              <a:spcBef>
                <a:spcPts val="0"/>
              </a:spcBef>
              <a:buNone/>
            </a:pPr>
            <a:r>
              <a:rPr lang="en-US" sz="1800" dirty="0">
                <a:solidFill>
                  <a:srgbClr val="000000"/>
                </a:solidFill>
                <a:latin typeface="Times New Roman" panose="02020603050405020304" pitchFamily="18" charset="0"/>
                <a:cs typeface="Times New Roman" panose="02020603050405020304" pitchFamily="18" charset="0"/>
              </a:rPr>
              <a:t>Executive Director</a:t>
            </a:r>
          </a:p>
          <a:p>
            <a:pPr marL="0" indent="0" algn="ctr">
              <a:lnSpc>
                <a:spcPct val="100000"/>
              </a:lnSpc>
              <a:spcBef>
                <a:spcPts val="0"/>
              </a:spcBef>
              <a:buNone/>
            </a:pPr>
            <a:r>
              <a:rPr lang="en-US" sz="1800" dirty="0">
                <a:solidFill>
                  <a:srgbClr val="000000"/>
                </a:solidFill>
                <a:latin typeface="Times New Roman" panose="02020603050405020304" pitchFamily="18" charset="0"/>
                <a:cs typeface="Times New Roman" panose="02020603050405020304" pitchFamily="18" charset="0"/>
              </a:rPr>
              <a:t>National Asian American Pacific Islander </a:t>
            </a:r>
          </a:p>
          <a:p>
            <a:pPr marL="0" indent="0" algn="ctr">
              <a:lnSpc>
                <a:spcPct val="100000"/>
              </a:lnSpc>
              <a:spcBef>
                <a:spcPts val="0"/>
              </a:spcBef>
              <a:buNone/>
            </a:pPr>
            <a:r>
              <a:rPr lang="en-US" sz="1800" dirty="0">
                <a:solidFill>
                  <a:srgbClr val="000000"/>
                </a:solidFill>
                <a:latin typeface="Times New Roman" panose="02020603050405020304" pitchFamily="18" charset="0"/>
                <a:cs typeface="Times New Roman" panose="02020603050405020304" pitchFamily="18" charset="0"/>
              </a:rPr>
              <a:t>Mental Health Association</a:t>
            </a:r>
          </a:p>
          <a:p>
            <a:pPr marL="0" indent="0" algn="ctr">
              <a:lnSpc>
                <a:spcPct val="100000"/>
              </a:lnSpc>
              <a:spcBef>
                <a:spcPts val="0"/>
              </a:spcBef>
              <a:buNone/>
            </a:pPr>
            <a:r>
              <a:rPr lang="en-US" sz="1800" dirty="0">
                <a:solidFill>
                  <a:srgbClr val="000000"/>
                </a:solidFill>
                <a:latin typeface="Times New Roman" panose="02020603050405020304" pitchFamily="18" charset="0"/>
                <a:cs typeface="Times New Roman" panose="02020603050405020304" pitchFamily="18" charset="0"/>
              </a:rPr>
              <a:t>djida@naapimha.org</a:t>
            </a:r>
          </a:p>
        </p:txBody>
      </p:sp>
    </p:spTree>
    <p:extLst>
      <p:ext uri="{BB962C8B-B14F-4D97-AF65-F5344CB8AC3E}">
        <p14:creationId xmlns:p14="http://schemas.microsoft.com/office/powerpoint/2010/main" val="300634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itle 3">
            <a:extLst>
              <a:ext uri="{FF2B5EF4-FFF2-40B4-BE49-F238E27FC236}">
                <a16:creationId xmlns:a16="http://schemas.microsoft.com/office/drawing/2014/main" id="{D2F57BB1-3906-4618-925B-2119B6E7E546}"/>
              </a:ext>
            </a:extLst>
          </p:cNvPr>
          <p:cNvSpPr>
            <a:spLocks noGrp="1"/>
          </p:cNvSpPr>
          <p:nvPr>
            <p:ph type="title"/>
          </p:nvPr>
        </p:nvSpPr>
        <p:spPr>
          <a:xfrm>
            <a:off x="483250" y="927079"/>
            <a:ext cx="4041857" cy="5003841"/>
          </a:xfrm>
        </p:spPr>
        <p:txBody>
          <a:bodyPr>
            <a:normAutofit/>
          </a:bodyPr>
          <a:lstStyle/>
          <a:p>
            <a:r>
              <a:rPr lang="en-US" sz="4000" dirty="0">
                <a:solidFill>
                  <a:srgbClr val="FFFFFF"/>
                </a:solidFill>
                <a:latin typeface="Garamond" panose="02020404030301010803" pitchFamily="18" charset="0"/>
              </a:rPr>
              <a:t>Challenges in identifying who we are and demonstrating  need for mental health services for AANHPIs</a:t>
            </a:r>
          </a:p>
        </p:txBody>
      </p:sp>
      <p:sp>
        <p:nvSpPr>
          <p:cNvPr id="5" name="Content Placeholder 4">
            <a:extLst>
              <a:ext uri="{FF2B5EF4-FFF2-40B4-BE49-F238E27FC236}">
                <a16:creationId xmlns:a16="http://schemas.microsoft.com/office/drawing/2014/main" id="{331A9451-2B4B-4441-A603-52EB08B2FEC4}"/>
              </a:ext>
            </a:extLst>
          </p:cNvPr>
          <p:cNvSpPr>
            <a:spLocks noGrp="1"/>
          </p:cNvSpPr>
          <p:nvPr>
            <p:ph idx="1"/>
          </p:nvPr>
        </p:nvSpPr>
        <p:spPr>
          <a:xfrm>
            <a:off x="5240463" y="157655"/>
            <a:ext cx="6992356" cy="6700345"/>
          </a:xfrm>
        </p:spPr>
        <p:txBody>
          <a:bodyPr anchor="ctr">
            <a:normAutofit/>
          </a:bodyPr>
          <a:lstStyle/>
          <a:p>
            <a:pPr marL="517525" indent="-517525">
              <a:lnSpc>
                <a:spcPct val="100000"/>
              </a:lnSpc>
            </a:pPr>
            <a:r>
              <a:rPr lang="en-US" sz="2000" dirty="0">
                <a:solidFill>
                  <a:srgbClr val="000000"/>
                </a:solidFill>
                <a:latin typeface="Garamond" panose="02020404030301010803" pitchFamily="18" charset="0"/>
              </a:rPr>
              <a:t>1. 	Least likely of all ethnic groups to seek services regardless of age, gender, ethnicity due to</a:t>
            </a:r>
          </a:p>
          <a:p>
            <a:pPr marL="971550" lvl="1" indent="-341313">
              <a:lnSpc>
                <a:spcPct val="100000"/>
              </a:lnSpc>
              <a:spcBef>
                <a:spcPts val="0"/>
              </a:spcBef>
              <a:buFont typeface="+mj-lt"/>
              <a:buAutoNum type="alphaLcPeriod"/>
            </a:pPr>
            <a:r>
              <a:rPr lang="en-US" sz="2000" dirty="0">
                <a:solidFill>
                  <a:srgbClr val="000000"/>
                </a:solidFill>
                <a:latin typeface="Garamond" panose="02020404030301010803" pitchFamily="18" charset="0"/>
              </a:rPr>
              <a:t>shame </a:t>
            </a:r>
          </a:p>
          <a:p>
            <a:pPr marL="971550" lvl="1" indent="-341313">
              <a:lnSpc>
                <a:spcPct val="100000"/>
              </a:lnSpc>
              <a:spcBef>
                <a:spcPts val="0"/>
              </a:spcBef>
              <a:buFont typeface="+mj-lt"/>
              <a:buAutoNum type="alphaLcPeriod"/>
            </a:pPr>
            <a:r>
              <a:rPr lang="en-US" sz="2000" dirty="0">
                <a:solidFill>
                  <a:srgbClr val="000000"/>
                </a:solidFill>
                <a:latin typeface="Garamond" panose="02020404030301010803" pitchFamily="18" charset="0"/>
              </a:rPr>
              <a:t>fear of being seen as weak, </a:t>
            </a:r>
          </a:p>
          <a:p>
            <a:pPr marL="971550" lvl="1" indent="-341313">
              <a:lnSpc>
                <a:spcPct val="100000"/>
              </a:lnSpc>
              <a:spcBef>
                <a:spcPts val="0"/>
              </a:spcBef>
              <a:buFont typeface="+mj-lt"/>
              <a:buAutoNum type="alphaLcPeriod"/>
            </a:pPr>
            <a:r>
              <a:rPr lang="en-US" sz="2000" dirty="0">
                <a:solidFill>
                  <a:srgbClr val="000000"/>
                </a:solidFill>
                <a:latin typeface="Garamond" panose="02020404030301010803" pitchFamily="18" charset="0"/>
              </a:rPr>
              <a:t>lack of knowledge where to seek help</a:t>
            </a:r>
          </a:p>
          <a:p>
            <a:pPr marL="457200" indent="-457200" defTabSz="460375">
              <a:lnSpc>
                <a:spcPct val="100000"/>
              </a:lnSpc>
              <a:spcBef>
                <a:spcPts val="0"/>
              </a:spcBef>
              <a:buAutoNum type="arabicPeriod" startAt="2"/>
            </a:pPr>
            <a:r>
              <a:rPr lang="en-US" sz="2000" dirty="0">
                <a:solidFill>
                  <a:srgbClr val="000000"/>
                </a:solidFill>
                <a:latin typeface="Garamond" panose="02020404030301010803" pitchFamily="18" charset="0"/>
              </a:rPr>
              <a:t>There is a serious lack of bi-lingual bi-cultural providers who 	understand and can address issues of culture, language, 	historical trauma.</a:t>
            </a:r>
          </a:p>
          <a:p>
            <a:pPr marL="457200" indent="-457200" defTabSz="460375">
              <a:lnSpc>
                <a:spcPct val="100000"/>
              </a:lnSpc>
              <a:spcBef>
                <a:spcPts val="0"/>
              </a:spcBef>
              <a:buAutoNum type="arabicPeriod" startAt="2"/>
            </a:pPr>
            <a:r>
              <a:rPr lang="en-US" sz="2000" dirty="0">
                <a:solidFill>
                  <a:srgbClr val="000000"/>
                </a:solidFill>
                <a:latin typeface="Garamond" panose="02020404030301010803" pitchFamily="18" charset="0"/>
              </a:rPr>
              <a:t>Lack of data showing AANHPIs use services is seen as 	“proof” that they have no problems</a:t>
            </a:r>
          </a:p>
          <a:p>
            <a:pPr marL="971550" indent="-398463">
              <a:lnSpc>
                <a:spcPct val="100000"/>
              </a:lnSpc>
              <a:buFont typeface="+mj-lt"/>
              <a:buAutoNum type="alphaLcPeriod"/>
            </a:pPr>
            <a:r>
              <a:rPr lang="en-US" sz="2000" dirty="0">
                <a:solidFill>
                  <a:srgbClr val="000000"/>
                </a:solidFill>
                <a:latin typeface="Garamond" panose="02020404030301010803" pitchFamily="18" charset="0"/>
              </a:rPr>
              <a:t>Has implications for funding, allocation of resources, particularly need for ethnic and language specific services</a:t>
            </a:r>
          </a:p>
          <a:p>
            <a:pPr defTabSz="460375">
              <a:lnSpc>
                <a:spcPct val="100000"/>
              </a:lnSpc>
              <a:spcBef>
                <a:spcPts val="0"/>
              </a:spcBef>
            </a:pPr>
            <a:r>
              <a:rPr lang="en-US" sz="2000" dirty="0">
                <a:solidFill>
                  <a:srgbClr val="000000"/>
                </a:solidFill>
                <a:latin typeface="Garamond" panose="02020404030301010803" pitchFamily="18" charset="0"/>
              </a:rPr>
              <a:t>4.	Lack of accurate, disaggregated data hides critical differences 	between populations</a:t>
            </a:r>
          </a:p>
          <a:p>
            <a:pPr marL="971550" lvl="1" indent="-341313">
              <a:lnSpc>
                <a:spcPct val="100000"/>
              </a:lnSpc>
              <a:buFont typeface="+mj-lt"/>
              <a:buAutoNum type="alphaLcPeriod"/>
            </a:pPr>
            <a:r>
              <a:rPr lang="en-US" sz="2000" dirty="0">
                <a:solidFill>
                  <a:srgbClr val="000000"/>
                </a:solidFill>
                <a:latin typeface="Garamond" panose="02020404030301010803" pitchFamily="18" charset="0"/>
              </a:rPr>
              <a:t>AANHPI  either missing altogether or seen as homogeneous population which masks serious problems adding to myth of model minority</a:t>
            </a:r>
          </a:p>
          <a:p>
            <a:pPr marL="971550" lvl="1" indent="-341313">
              <a:lnSpc>
                <a:spcPct val="100000"/>
              </a:lnSpc>
              <a:buFont typeface="+mj-lt"/>
              <a:buAutoNum type="alphaLcPeriod"/>
            </a:pPr>
            <a:r>
              <a:rPr lang="en-US" sz="2000" dirty="0">
                <a:solidFill>
                  <a:srgbClr val="000000"/>
                </a:solidFill>
                <a:latin typeface="Garamond" panose="02020404030301010803" pitchFamily="18" charset="0"/>
              </a:rPr>
              <a:t>Failure to develop population specific interventions results in interventions </a:t>
            </a:r>
            <a:r>
              <a:rPr lang="en-US" sz="2000">
                <a:solidFill>
                  <a:srgbClr val="000000"/>
                </a:solidFill>
                <a:latin typeface="Garamond" panose="02020404030301010803" pitchFamily="18" charset="0"/>
              </a:rPr>
              <a:t>that are  </a:t>
            </a:r>
            <a:r>
              <a:rPr lang="en-US" sz="2000" dirty="0">
                <a:solidFill>
                  <a:srgbClr val="000000"/>
                </a:solidFill>
                <a:latin typeface="Garamond" panose="02020404030301010803" pitchFamily="18" charset="0"/>
              </a:rPr>
              <a:t>both ineffective and costly.  </a:t>
            </a:r>
          </a:p>
        </p:txBody>
      </p:sp>
    </p:spTree>
    <p:extLst>
      <p:ext uri="{BB962C8B-B14F-4D97-AF65-F5344CB8AC3E}">
        <p14:creationId xmlns:p14="http://schemas.microsoft.com/office/powerpoint/2010/main" val="2916568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6C2B8D2-ED5B-4D14-BFB9-786E38E58D26}"/>
              </a:ext>
            </a:extLst>
          </p:cNvPr>
          <p:cNvSpPr>
            <a:spLocks noGrp="1"/>
          </p:cNvSpPr>
          <p:nvPr>
            <p:ph type="title"/>
          </p:nvPr>
        </p:nvSpPr>
        <p:spPr>
          <a:xfrm>
            <a:off x="5909998" y="226085"/>
            <a:ext cx="5831748" cy="1454051"/>
          </a:xfrm>
        </p:spPr>
        <p:txBody>
          <a:bodyPr>
            <a:normAutofit/>
          </a:bodyPr>
          <a:lstStyle/>
          <a:p>
            <a:r>
              <a:rPr lang="en-US" sz="3100" dirty="0">
                <a:solidFill>
                  <a:srgbClr val="000000"/>
                </a:solidFill>
              </a:rPr>
              <a:t>Who are AANHPIs?  Crucial to accurately identify individual.</a:t>
            </a:r>
          </a:p>
        </p:txBody>
      </p:sp>
      <p:sp>
        <p:nvSpPr>
          <p:cNvPr id="14"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Group">
            <a:extLst>
              <a:ext uri="{FF2B5EF4-FFF2-40B4-BE49-F238E27FC236}">
                <a16:creationId xmlns:a16="http://schemas.microsoft.com/office/drawing/2014/main" id="{9A087CB4-C691-4DE8-A20F-24C7ECE4FAA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50254" y="1629089"/>
            <a:ext cx="3620021" cy="3620021"/>
          </a:xfrm>
          <a:prstGeom prst="rect">
            <a:avLst/>
          </a:prstGeom>
        </p:spPr>
      </p:pic>
      <p:sp>
        <p:nvSpPr>
          <p:cNvPr id="3" name="Content Placeholder 2">
            <a:extLst>
              <a:ext uri="{FF2B5EF4-FFF2-40B4-BE49-F238E27FC236}">
                <a16:creationId xmlns:a16="http://schemas.microsoft.com/office/drawing/2014/main" id="{A9CF8EC9-E40B-4307-A0E4-EDD2461A133E}"/>
              </a:ext>
            </a:extLst>
          </p:cNvPr>
          <p:cNvSpPr>
            <a:spLocks noGrp="1"/>
          </p:cNvSpPr>
          <p:nvPr>
            <p:ph idx="1"/>
          </p:nvPr>
        </p:nvSpPr>
        <p:spPr>
          <a:xfrm>
            <a:off x="5512060" y="1857126"/>
            <a:ext cx="6380530" cy="4446455"/>
          </a:xfrm>
        </p:spPr>
        <p:txBody>
          <a:bodyPr anchor="ctr">
            <a:normAutofit fontScale="92500" lnSpcReduction="10000"/>
          </a:bodyPr>
          <a:lstStyle/>
          <a:p>
            <a:r>
              <a:rPr lang="en-US" sz="1800" dirty="0">
                <a:solidFill>
                  <a:srgbClr val="000000"/>
                </a:solidFill>
              </a:rPr>
              <a:t>Gathering accurate data is crucial to any evaluation should include but not limited to:</a:t>
            </a:r>
          </a:p>
          <a:p>
            <a:pPr marL="457200" indent="-457200">
              <a:buFont typeface="Courier New" panose="02070309020205020404" pitchFamily="49" charset="0"/>
              <a:buChar char="o"/>
            </a:pPr>
            <a:r>
              <a:rPr lang="en-US" sz="1800" dirty="0">
                <a:solidFill>
                  <a:srgbClr val="000000"/>
                </a:solidFill>
              </a:rPr>
              <a:t>Age</a:t>
            </a:r>
          </a:p>
          <a:p>
            <a:pPr marL="457200" indent="-457200">
              <a:buFont typeface="Courier New" panose="02070309020205020404" pitchFamily="49" charset="0"/>
              <a:buChar char="o"/>
            </a:pPr>
            <a:r>
              <a:rPr lang="en-US" sz="1800" dirty="0">
                <a:solidFill>
                  <a:srgbClr val="000000"/>
                </a:solidFill>
              </a:rPr>
              <a:t>Gender </a:t>
            </a:r>
          </a:p>
          <a:p>
            <a:pPr marL="457200" indent="-457200">
              <a:buFont typeface="Courier New" panose="02070309020205020404" pitchFamily="49" charset="0"/>
              <a:buChar char="o"/>
            </a:pPr>
            <a:r>
              <a:rPr lang="en-US" sz="1800" dirty="0">
                <a:solidFill>
                  <a:srgbClr val="000000"/>
                </a:solidFill>
              </a:rPr>
              <a:t>Ethnicity</a:t>
            </a:r>
          </a:p>
          <a:p>
            <a:pPr marL="457200" indent="-457200">
              <a:buFont typeface="Courier New" panose="02070309020205020404" pitchFamily="49" charset="0"/>
              <a:buChar char="o"/>
            </a:pPr>
            <a:r>
              <a:rPr lang="en-US" sz="1800" dirty="0">
                <a:solidFill>
                  <a:srgbClr val="000000"/>
                </a:solidFill>
              </a:rPr>
              <a:t>Preferred language</a:t>
            </a:r>
          </a:p>
          <a:p>
            <a:pPr marL="457200" indent="-457200">
              <a:buFont typeface="Courier New" panose="02070309020205020404" pitchFamily="49" charset="0"/>
              <a:buChar char="o"/>
            </a:pPr>
            <a:r>
              <a:rPr lang="en-US" sz="1800" dirty="0">
                <a:solidFill>
                  <a:srgbClr val="000000"/>
                </a:solidFill>
              </a:rPr>
              <a:t>Place of birth  </a:t>
            </a:r>
          </a:p>
          <a:p>
            <a:pPr marL="914400" lvl="1" indent="-457200">
              <a:buFont typeface="Courier New" panose="02070309020205020404" pitchFamily="49" charset="0"/>
              <a:buChar char="o"/>
            </a:pPr>
            <a:r>
              <a:rPr lang="en-US" sz="1800" dirty="0">
                <a:solidFill>
                  <a:srgbClr val="000000"/>
                </a:solidFill>
              </a:rPr>
              <a:t>Critical differences between US or foreign born - immigrant, refugee</a:t>
            </a:r>
          </a:p>
          <a:p>
            <a:pPr lvl="1" indent="-457200">
              <a:buFont typeface="Courier New" panose="02070309020205020404" pitchFamily="49" charset="0"/>
              <a:buChar char="o"/>
            </a:pPr>
            <a:r>
              <a:rPr lang="en-US" sz="1800" dirty="0">
                <a:solidFill>
                  <a:srgbClr val="000000"/>
                </a:solidFill>
              </a:rPr>
              <a:t>History of trauma and loss</a:t>
            </a:r>
          </a:p>
          <a:p>
            <a:pPr lvl="1" indent="-457200">
              <a:buFont typeface="Courier New" panose="02070309020205020404" pitchFamily="49" charset="0"/>
              <a:buChar char="o"/>
            </a:pPr>
            <a:r>
              <a:rPr lang="en-US" sz="1800" dirty="0">
                <a:solidFill>
                  <a:srgbClr val="000000"/>
                </a:solidFill>
              </a:rPr>
              <a:t>Medical conditions </a:t>
            </a:r>
          </a:p>
          <a:p>
            <a:pPr lvl="1" indent="-457200">
              <a:buFont typeface="Courier New" panose="02070309020205020404" pitchFamily="49" charset="0"/>
              <a:buChar char="o"/>
            </a:pPr>
            <a:r>
              <a:rPr lang="en-US" sz="1800" dirty="0">
                <a:solidFill>
                  <a:srgbClr val="000000"/>
                </a:solidFill>
              </a:rPr>
              <a:t>Resources and supports</a:t>
            </a:r>
          </a:p>
          <a:p>
            <a:pPr lvl="1" indent="-457200">
              <a:buFont typeface="Courier New" panose="02070309020205020404" pitchFamily="49" charset="0"/>
              <a:buChar char="o"/>
            </a:pPr>
            <a:r>
              <a:rPr lang="en-US" sz="1800" dirty="0">
                <a:solidFill>
                  <a:srgbClr val="000000"/>
                </a:solidFill>
              </a:rPr>
              <a:t>Education</a:t>
            </a:r>
          </a:p>
          <a:p>
            <a:pPr lvl="1" indent="-457200">
              <a:buFont typeface="Courier New" panose="02070309020205020404" pitchFamily="49" charset="0"/>
              <a:buChar char="o"/>
            </a:pPr>
            <a:r>
              <a:rPr lang="en-US" sz="1800" dirty="0">
                <a:solidFill>
                  <a:srgbClr val="000000"/>
                </a:solidFill>
              </a:rPr>
              <a:t>Cultural beliefs</a:t>
            </a:r>
          </a:p>
          <a:p>
            <a:pPr lvl="1" indent="-457200">
              <a:buFont typeface="Courier New" panose="02070309020205020404" pitchFamily="49" charset="0"/>
              <a:buChar char="o"/>
            </a:pPr>
            <a:r>
              <a:rPr lang="en-US" sz="1800" dirty="0">
                <a:solidFill>
                  <a:srgbClr val="000000"/>
                </a:solidFill>
              </a:rPr>
              <a:t>Traditional healing practices</a:t>
            </a:r>
          </a:p>
          <a:p>
            <a:pPr lvl="1" indent="-457200">
              <a:buFont typeface="Courier New" panose="02070309020205020404" pitchFamily="49" charset="0"/>
              <a:buChar char="o"/>
            </a:pPr>
            <a:endParaRPr lang="en-US" sz="1300" dirty="0">
              <a:solidFill>
                <a:srgbClr val="000000"/>
              </a:solidFill>
            </a:endParaRPr>
          </a:p>
          <a:p>
            <a:pPr lvl="1" indent="-457200">
              <a:buFont typeface="Courier New" panose="02070309020205020404" pitchFamily="49" charset="0"/>
              <a:buChar char="o"/>
            </a:pPr>
            <a:endParaRPr lang="en-US" sz="1300" dirty="0">
              <a:solidFill>
                <a:srgbClr val="000000"/>
              </a:solidFill>
            </a:endParaRPr>
          </a:p>
          <a:p>
            <a:pPr lvl="1"/>
            <a:endParaRPr lang="en-US" sz="1300" dirty="0">
              <a:solidFill>
                <a:srgbClr val="000000"/>
              </a:solidFill>
            </a:endParaRPr>
          </a:p>
          <a:p>
            <a:pPr marL="457200" indent="-457200">
              <a:buFont typeface="Courier New" panose="02070309020205020404" pitchFamily="49" charset="0"/>
              <a:buChar char="o"/>
            </a:pPr>
            <a:endParaRPr lang="en-US" sz="1300" dirty="0">
              <a:solidFill>
                <a:srgbClr val="000000"/>
              </a:solidFill>
            </a:endParaRPr>
          </a:p>
        </p:txBody>
      </p:sp>
    </p:spTree>
    <p:extLst>
      <p:ext uri="{BB962C8B-B14F-4D97-AF65-F5344CB8AC3E}">
        <p14:creationId xmlns:p14="http://schemas.microsoft.com/office/powerpoint/2010/main" val="1396257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6" name="Picture 75">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9218" name="Title 1">
            <a:extLst>
              <a:ext uri="{FF2B5EF4-FFF2-40B4-BE49-F238E27FC236}">
                <a16:creationId xmlns:a16="http://schemas.microsoft.com/office/drawing/2014/main" id="{58A8FAD5-A44F-4595-AEBD-68CCD5E7E339}"/>
              </a:ext>
            </a:extLst>
          </p:cNvPr>
          <p:cNvSpPr>
            <a:spLocks noGrp="1"/>
          </p:cNvSpPr>
          <p:nvPr>
            <p:ph type="title"/>
          </p:nvPr>
        </p:nvSpPr>
        <p:spPr>
          <a:xfrm>
            <a:off x="640079" y="2053641"/>
            <a:ext cx="3669161" cy="2760098"/>
          </a:xfrm>
        </p:spPr>
        <p:txBody>
          <a:bodyPr>
            <a:normAutofit/>
          </a:bodyPr>
          <a:lstStyle/>
          <a:p>
            <a:r>
              <a:rPr lang="en-US" altLang="en-US" sz="4000" dirty="0">
                <a:solidFill>
                  <a:srgbClr val="FFFFFF"/>
                </a:solidFill>
                <a:latin typeface="Garamond" panose="02020404030301010803" pitchFamily="18" charset="0"/>
              </a:rPr>
              <a:t>Clinical issues for AANHPI youth and young adults</a:t>
            </a:r>
          </a:p>
        </p:txBody>
      </p:sp>
      <p:sp>
        <p:nvSpPr>
          <p:cNvPr id="9219" name="Content Placeholder 2">
            <a:extLst>
              <a:ext uri="{FF2B5EF4-FFF2-40B4-BE49-F238E27FC236}">
                <a16:creationId xmlns:a16="http://schemas.microsoft.com/office/drawing/2014/main" id="{7C3B52DF-D51E-435C-B1FF-48EF263D1126}"/>
              </a:ext>
            </a:extLst>
          </p:cNvPr>
          <p:cNvSpPr>
            <a:spLocks noGrp="1"/>
          </p:cNvSpPr>
          <p:nvPr>
            <p:ph idx="1"/>
          </p:nvPr>
        </p:nvSpPr>
        <p:spPr>
          <a:xfrm>
            <a:off x="5221539" y="801866"/>
            <a:ext cx="6970460" cy="5230634"/>
          </a:xfrm>
        </p:spPr>
        <p:txBody>
          <a:bodyPr anchor="ctr">
            <a:noAutofit/>
          </a:bodyPr>
          <a:lstStyle/>
          <a:p>
            <a:pPr marL="342900" indent="-342900">
              <a:lnSpc>
                <a:spcPct val="100000"/>
              </a:lnSpc>
              <a:buFont typeface="Courier New" panose="02070309020205020404" pitchFamily="49" charset="0"/>
              <a:buChar char="o"/>
            </a:pPr>
            <a:r>
              <a:rPr lang="en-US" altLang="en-US" sz="2000" dirty="0">
                <a:solidFill>
                  <a:srgbClr val="000000"/>
                </a:solidFill>
                <a:latin typeface="Garamond" panose="02020404030301010803" pitchFamily="18" charset="0"/>
              </a:rPr>
              <a:t>Intergenerational conflict exacerbated by culture and language barriers –</a:t>
            </a:r>
          </a:p>
          <a:p>
            <a:pPr marL="800100" lvl="1" indent="-342900">
              <a:lnSpc>
                <a:spcPct val="100000"/>
              </a:lnSpc>
              <a:buFont typeface="Arial" panose="020B0604020202020204" pitchFamily="34" charset="0"/>
              <a:buChar char="•"/>
            </a:pPr>
            <a:r>
              <a:rPr lang="en-US" altLang="en-US" sz="2000" dirty="0">
                <a:solidFill>
                  <a:srgbClr val="000000"/>
                </a:solidFill>
                <a:latin typeface="Garamond" panose="02020404030301010803" pitchFamily="18" charset="0"/>
              </a:rPr>
              <a:t>may not be able to effectively talk with parents because parents not speak English well and sons/daughters not speak parent’s language</a:t>
            </a:r>
          </a:p>
          <a:p>
            <a:pPr marL="398463" lvl="1" indent="-342900">
              <a:lnSpc>
                <a:spcPct val="100000"/>
              </a:lnSpc>
              <a:buFont typeface="Courier New" panose="02070309020205020404" pitchFamily="49" charset="0"/>
              <a:buChar char="o"/>
            </a:pPr>
            <a:r>
              <a:rPr lang="en-US" altLang="en-US" sz="2000" dirty="0">
                <a:solidFill>
                  <a:srgbClr val="000000"/>
                </a:solidFill>
                <a:latin typeface="Garamond" panose="02020404030301010803" pitchFamily="18" charset="0"/>
              </a:rPr>
              <a:t>Acculturation stress and challenges defining personal/group identity</a:t>
            </a:r>
          </a:p>
          <a:p>
            <a:pPr marL="800100" lvl="1" indent="-342900">
              <a:lnSpc>
                <a:spcPct val="100000"/>
              </a:lnSpc>
              <a:buFont typeface="Arial" panose="020B0604020202020204" pitchFamily="34" charset="0"/>
              <a:buChar char="•"/>
            </a:pPr>
            <a:r>
              <a:rPr lang="en-US" altLang="en-US" sz="2000" dirty="0">
                <a:solidFill>
                  <a:srgbClr val="000000"/>
                </a:solidFill>
                <a:latin typeface="Garamond" panose="02020404030301010803" pitchFamily="18" charset="0"/>
              </a:rPr>
              <a:t>Caught between two worlds  - that of their parents and those of their peers</a:t>
            </a:r>
          </a:p>
          <a:p>
            <a:pPr marL="800100" lvl="1" indent="-342900">
              <a:lnSpc>
                <a:spcPct val="100000"/>
              </a:lnSpc>
              <a:buFont typeface="Arial" panose="020B0604020202020204" pitchFamily="34" charset="0"/>
              <a:buChar char="•"/>
            </a:pPr>
            <a:r>
              <a:rPr lang="en-US" altLang="en-US" sz="2000" dirty="0">
                <a:solidFill>
                  <a:srgbClr val="000000"/>
                </a:solidFill>
                <a:latin typeface="Garamond" panose="02020404030301010803" pitchFamily="18" charset="0"/>
              </a:rPr>
              <a:t>Torn between loyalty to family and need to fit in with peers </a:t>
            </a:r>
          </a:p>
          <a:p>
            <a:pPr marL="800100" lvl="1" indent="-342900">
              <a:lnSpc>
                <a:spcPct val="100000"/>
              </a:lnSpc>
              <a:buFont typeface="Arial" panose="020B0604020202020204" pitchFamily="34" charset="0"/>
              <a:buChar char="•"/>
            </a:pPr>
            <a:r>
              <a:rPr lang="en-US" altLang="en-US" sz="2000" dirty="0">
                <a:solidFill>
                  <a:srgbClr val="000000"/>
                </a:solidFill>
                <a:latin typeface="Garamond" panose="02020404030301010803" pitchFamily="18" charset="0"/>
              </a:rPr>
              <a:t>Lead to confusion, and sometimes self loathing </a:t>
            </a:r>
          </a:p>
          <a:p>
            <a:pPr marL="342900" indent="-342900">
              <a:lnSpc>
                <a:spcPct val="100000"/>
              </a:lnSpc>
              <a:buFont typeface="Courier New" panose="02070309020205020404" pitchFamily="49" charset="0"/>
              <a:buChar char="o"/>
            </a:pPr>
            <a:r>
              <a:rPr lang="en-US" altLang="en-US" sz="2000" dirty="0">
                <a:solidFill>
                  <a:srgbClr val="000000"/>
                </a:solidFill>
                <a:latin typeface="Garamond" panose="02020404030301010803" pitchFamily="18" charset="0"/>
              </a:rPr>
              <a:t>Impact of trauma and secondary trauma</a:t>
            </a:r>
          </a:p>
          <a:p>
            <a:pPr marL="342900" indent="-342900">
              <a:lnSpc>
                <a:spcPct val="100000"/>
              </a:lnSpc>
              <a:buFont typeface="Courier New" panose="02070309020205020404" pitchFamily="49" charset="0"/>
              <a:buChar char="o"/>
            </a:pPr>
            <a:r>
              <a:rPr lang="en-US" altLang="en-US" sz="2000" dirty="0">
                <a:solidFill>
                  <a:srgbClr val="000000"/>
                </a:solidFill>
                <a:latin typeface="Garamond" panose="02020404030301010803" pitchFamily="18" charset="0"/>
              </a:rPr>
              <a:t>Pressure to be perfect</a:t>
            </a:r>
          </a:p>
          <a:p>
            <a:pPr marL="342900" indent="-342900">
              <a:lnSpc>
                <a:spcPct val="100000"/>
              </a:lnSpc>
              <a:buFont typeface="Courier New" panose="02070309020205020404" pitchFamily="49" charset="0"/>
              <a:buChar char="o"/>
            </a:pPr>
            <a:r>
              <a:rPr lang="en-US" altLang="en-US" sz="2000" dirty="0">
                <a:solidFill>
                  <a:srgbClr val="000000"/>
                </a:solidFill>
                <a:latin typeface="Garamond" panose="02020404030301010803" pitchFamily="18" charset="0"/>
              </a:rPr>
              <a:t>Isolation resulting in depression</a:t>
            </a:r>
          </a:p>
          <a:p>
            <a:pPr marL="342900" indent="-342900">
              <a:lnSpc>
                <a:spcPct val="100000"/>
              </a:lnSpc>
              <a:buFont typeface="Courier New" panose="02070309020205020404" pitchFamily="49" charset="0"/>
              <a:buChar char="o"/>
            </a:pPr>
            <a:r>
              <a:rPr lang="en-US" altLang="en-US" sz="2000" dirty="0">
                <a:solidFill>
                  <a:srgbClr val="000000"/>
                </a:solidFill>
                <a:latin typeface="Garamond" panose="02020404030301010803" pitchFamily="18" charset="0"/>
              </a:rPr>
              <a:t>Increasing intolerance including racism, xenophobia, </a:t>
            </a:r>
          </a:p>
          <a:p>
            <a:pPr marL="342900" indent="-342900">
              <a:lnSpc>
                <a:spcPct val="100000"/>
              </a:lnSpc>
              <a:buFont typeface="Courier New" panose="02070309020205020404" pitchFamily="49" charset="0"/>
              <a:buChar char="o"/>
            </a:pPr>
            <a:r>
              <a:rPr lang="en-US" altLang="en-US" sz="2000" dirty="0">
                <a:solidFill>
                  <a:srgbClr val="000000"/>
                </a:solidFill>
                <a:latin typeface="Garamond" panose="02020404030301010803" pitchFamily="18" charset="0"/>
              </a:rPr>
              <a:t>Increased stress/trauma brought on by social media</a:t>
            </a: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5" name="Picture 74">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9458" name="Rectangle 2"/>
          <p:cNvSpPr>
            <a:spLocks noGrp="1" noChangeArrowheads="1"/>
          </p:cNvSpPr>
          <p:nvPr>
            <p:ph type="title"/>
          </p:nvPr>
        </p:nvSpPr>
        <p:spPr>
          <a:xfrm>
            <a:off x="640079" y="2053641"/>
            <a:ext cx="3669161" cy="2760098"/>
          </a:xfrm>
        </p:spPr>
        <p:txBody>
          <a:bodyPr>
            <a:normAutofit/>
          </a:bodyPr>
          <a:lstStyle/>
          <a:p>
            <a:pPr eaLnBrk="1" hangingPunct="1"/>
            <a:r>
              <a:rPr lang="en-US" altLang="en-US">
                <a:solidFill>
                  <a:srgbClr val="FFFFFF"/>
                </a:solidFill>
              </a:rPr>
              <a:t>Mental Health and AANHPIS:</a:t>
            </a:r>
            <a:br>
              <a:rPr lang="en-US" altLang="en-US">
                <a:solidFill>
                  <a:srgbClr val="FFFFFF"/>
                </a:solidFill>
              </a:rPr>
            </a:br>
            <a:endParaRPr lang="en-US" altLang="en-US">
              <a:solidFill>
                <a:srgbClr val="FFFFFF"/>
              </a:solidFill>
            </a:endParaRPr>
          </a:p>
        </p:txBody>
      </p:sp>
      <p:sp>
        <p:nvSpPr>
          <p:cNvPr id="5" name="Content Placeholder 4"/>
          <p:cNvSpPr>
            <a:spLocks noGrp="1"/>
          </p:cNvSpPr>
          <p:nvPr>
            <p:ph idx="1"/>
          </p:nvPr>
        </p:nvSpPr>
        <p:spPr>
          <a:xfrm>
            <a:off x="5503925" y="135859"/>
            <a:ext cx="6047996" cy="6771236"/>
          </a:xfrm>
        </p:spPr>
        <p:txBody>
          <a:bodyPr anchor="ctr">
            <a:normAutofit/>
          </a:bodyPr>
          <a:lstStyle/>
          <a:p>
            <a:pPr>
              <a:defRPr/>
            </a:pPr>
            <a:endParaRPr lang="en-US" sz="1300" dirty="0">
              <a:solidFill>
                <a:srgbClr val="000000"/>
              </a:solidFill>
            </a:endParaRPr>
          </a:p>
          <a:p>
            <a:pPr>
              <a:defRPr/>
            </a:pPr>
            <a:r>
              <a:rPr lang="en-US" sz="2000" dirty="0">
                <a:solidFill>
                  <a:srgbClr val="000000"/>
                </a:solidFill>
              </a:rPr>
              <a:t>The overall suicide rate for Asian Americans is half that of the general population but AAPI females between the age of 15-24 elevated rates and women over 65 have the highest rates of suicide</a:t>
            </a:r>
            <a:r>
              <a:rPr lang="en-US" sz="1300" dirty="0">
                <a:solidFill>
                  <a:srgbClr val="000000"/>
                </a:solidFill>
              </a:rPr>
              <a:t>. U.S. Department of HHS (2001). </a:t>
            </a:r>
          </a:p>
          <a:p>
            <a:pPr>
              <a:defRPr/>
            </a:pPr>
            <a:endParaRPr lang="en-US" sz="1300" dirty="0">
              <a:solidFill>
                <a:srgbClr val="000000"/>
              </a:solidFill>
            </a:endParaRPr>
          </a:p>
          <a:p>
            <a:pPr>
              <a:defRPr/>
            </a:pPr>
            <a:r>
              <a:rPr lang="en-US" sz="2000" dirty="0">
                <a:solidFill>
                  <a:srgbClr val="000000"/>
                </a:solidFill>
              </a:rPr>
              <a:t>The suicide rate for Bhutanese is 24.4 per 100,000 compared to 12.4/100,000 for the general population or twice the national average</a:t>
            </a:r>
            <a:r>
              <a:rPr lang="en-US" sz="1300" dirty="0">
                <a:solidFill>
                  <a:srgbClr val="000000"/>
                </a:solidFill>
              </a:rPr>
              <a:t>.  CDC Suicide ideation among Bhutanese Refugees United States 2009 - 2012 </a:t>
            </a:r>
          </a:p>
          <a:p>
            <a:pPr>
              <a:defRPr/>
            </a:pPr>
            <a:endParaRPr lang="en-US" sz="1300" dirty="0">
              <a:solidFill>
                <a:srgbClr val="000000"/>
              </a:solidFill>
            </a:endParaRPr>
          </a:p>
          <a:p>
            <a:pPr>
              <a:defRPr/>
            </a:pPr>
            <a:r>
              <a:rPr lang="en-US" sz="2000" dirty="0">
                <a:solidFill>
                  <a:srgbClr val="000000"/>
                </a:solidFill>
              </a:rPr>
              <a:t>Native Hawaiian youth have significantly higher rates of suicide attempts than other adolescents in Hawaii.  </a:t>
            </a:r>
            <a:r>
              <a:rPr lang="en-US" sz="1300" dirty="0">
                <a:solidFill>
                  <a:srgbClr val="000000"/>
                </a:solidFill>
              </a:rPr>
              <a:t>(Yuen, N.D., </a:t>
            </a:r>
            <a:r>
              <a:rPr lang="en-US" sz="1300" dirty="0" err="1">
                <a:solidFill>
                  <a:srgbClr val="000000"/>
                </a:solidFill>
              </a:rPr>
              <a:t>Nahulu</a:t>
            </a:r>
            <a:r>
              <a:rPr lang="en-US" sz="1300" dirty="0">
                <a:solidFill>
                  <a:srgbClr val="000000"/>
                </a:solidFill>
              </a:rPr>
              <a:t>, L.B. </a:t>
            </a:r>
            <a:r>
              <a:rPr lang="en-US" sz="1300" dirty="0" err="1">
                <a:solidFill>
                  <a:srgbClr val="000000"/>
                </a:solidFill>
              </a:rPr>
              <a:t>Hishinuma</a:t>
            </a:r>
            <a:r>
              <a:rPr lang="en-US" sz="1300" dirty="0">
                <a:solidFill>
                  <a:srgbClr val="000000"/>
                </a:solidFill>
              </a:rPr>
              <a:t>, E.S., &amp; Miyamoto, R.H. 2000)</a:t>
            </a:r>
          </a:p>
          <a:p>
            <a:pPr>
              <a:defRPr/>
            </a:pPr>
            <a:endParaRPr lang="en-US" sz="1300" dirty="0">
              <a:solidFill>
                <a:srgbClr val="000000"/>
              </a:solidFill>
            </a:endParaRPr>
          </a:p>
          <a:p>
            <a:pPr>
              <a:defRPr/>
            </a:pPr>
            <a:r>
              <a:rPr lang="en-US" sz="2000" dirty="0">
                <a:solidFill>
                  <a:srgbClr val="000000"/>
                </a:solidFill>
              </a:rPr>
              <a:t>Cambodian suffer acute levels of depression (68%) and PTSD(37%) compared to the general population of 10 % and 3 % for depression and PTSD </a:t>
            </a:r>
            <a:r>
              <a:rPr lang="en-US" sz="1300" dirty="0">
                <a:solidFill>
                  <a:srgbClr val="000000"/>
                </a:solidFill>
                <a:latin typeface="Garamond" panose="02020404030301010803" pitchFamily="18" charset="0"/>
              </a:rPr>
              <a:t>(Mollica, R. &amp; McDonald, L)</a:t>
            </a:r>
          </a:p>
          <a:p>
            <a:pPr>
              <a:defRPr/>
            </a:pPr>
            <a:r>
              <a:rPr lang="en-US" sz="2000" dirty="0">
                <a:solidFill>
                  <a:srgbClr val="000000"/>
                </a:solidFill>
              </a:rPr>
              <a:t>Southeast Asians experienced severe trauma that has resulted in high levels of diabetes, cardiovascular disease and other health issues.</a:t>
            </a:r>
          </a:p>
          <a:p>
            <a:pPr>
              <a:defRPr/>
            </a:pPr>
            <a:endParaRPr lang="en-US" sz="2000" dirty="0">
              <a:solidFill>
                <a:srgbClr val="000000"/>
              </a:solidFill>
            </a:endParaRPr>
          </a:p>
          <a:p>
            <a:pPr>
              <a:defRPr/>
            </a:pPr>
            <a:endParaRPr lang="en-US" sz="1300" dirty="0">
              <a:solidFill>
                <a:srgbClr val="000000"/>
              </a:solidFill>
            </a:endParaRPr>
          </a:p>
          <a:p>
            <a:pPr eaLnBrk="1" hangingPunct="1">
              <a:defRPr/>
            </a:pPr>
            <a:endParaRPr lang="en-US" sz="1300" dirty="0">
              <a:solidFill>
                <a:srgbClr val="000000"/>
              </a:solidFill>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9">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11">
            <a:extLst>
              <a:ext uri="{FF2B5EF4-FFF2-40B4-BE49-F238E27FC236}">
                <a16:creationId xmlns:a16="http://schemas.microsoft.com/office/drawing/2014/main" id="{02DD2BC0-6F29-4B4F-8D61-2DCF6D2E8E7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EFFCF110-446A-4D38-8311-810EE4755EE7}"/>
              </a:ext>
            </a:extLst>
          </p:cNvPr>
          <p:cNvSpPr>
            <a:spLocks noGrp="1"/>
          </p:cNvSpPr>
          <p:nvPr>
            <p:ph type="title"/>
          </p:nvPr>
        </p:nvSpPr>
        <p:spPr>
          <a:xfrm>
            <a:off x="1179226" y="826680"/>
            <a:ext cx="9833548" cy="1325563"/>
          </a:xfrm>
        </p:spPr>
        <p:txBody>
          <a:bodyPr>
            <a:normAutofit/>
          </a:bodyPr>
          <a:lstStyle/>
          <a:p>
            <a:pPr algn="ctr"/>
            <a:r>
              <a:rPr lang="en-US" sz="4000">
                <a:solidFill>
                  <a:srgbClr val="FFFFFF"/>
                </a:solidFill>
              </a:rPr>
              <a:t>Broadening mental health to take a </a:t>
            </a:r>
            <a:br>
              <a:rPr lang="en-US" sz="4000">
                <a:solidFill>
                  <a:srgbClr val="FFFFFF"/>
                </a:solidFill>
              </a:rPr>
            </a:br>
            <a:r>
              <a:rPr lang="en-US" sz="4000">
                <a:solidFill>
                  <a:srgbClr val="FFFFFF"/>
                </a:solidFill>
              </a:rPr>
              <a:t>public health approach</a:t>
            </a:r>
          </a:p>
        </p:txBody>
      </p:sp>
      <p:graphicFrame>
        <p:nvGraphicFramePr>
          <p:cNvPr id="8" name="Content Placeholder 2">
            <a:extLst>
              <a:ext uri="{FF2B5EF4-FFF2-40B4-BE49-F238E27FC236}">
                <a16:creationId xmlns:a16="http://schemas.microsoft.com/office/drawing/2014/main" id="{B419DF55-2160-4ECE-8DAC-D5F4C42BA305}"/>
              </a:ext>
            </a:extLst>
          </p:cNvPr>
          <p:cNvGraphicFramePr>
            <a:graphicFrameLocks noGrp="1"/>
          </p:cNvGraphicFramePr>
          <p:nvPr>
            <p:ph idx="1"/>
            <p:extLst>
              <p:ext uri="{D42A27DB-BD31-4B8C-83A1-F6EECF244321}">
                <p14:modId xmlns:p14="http://schemas.microsoft.com/office/powerpoint/2010/main" val="1381614100"/>
              </p:ext>
            </p:extLst>
          </p:nvPr>
        </p:nvGraphicFramePr>
        <p:xfrm>
          <a:off x="1036168" y="2325890"/>
          <a:ext cx="10119360" cy="43786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72171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5" name="Picture 74">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8434" name="Title 1"/>
          <p:cNvSpPr>
            <a:spLocks noGrp="1"/>
          </p:cNvSpPr>
          <p:nvPr>
            <p:ph type="title"/>
          </p:nvPr>
        </p:nvSpPr>
        <p:spPr>
          <a:xfrm>
            <a:off x="5329003" y="345755"/>
            <a:ext cx="5525720" cy="1454051"/>
          </a:xfrm>
        </p:spPr>
        <p:txBody>
          <a:bodyPr>
            <a:normAutofit fontScale="90000"/>
          </a:bodyPr>
          <a:lstStyle/>
          <a:p>
            <a:r>
              <a:rPr lang="en-US" altLang="en-US" sz="2800" dirty="0">
                <a:solidFill>
                  <a:srgbClr val="000000"/>
                </a:solidFill>
                <a:latin typeface="Georgia" panose="02040502050405020303" pitchFamily="18" charset="0"/>
              </a:rPr>
              <a:t>Correlation between physical health and mental health</a:t>
            </a:r>
            <a:br>
              <a:rPr lang="en-US" altLang="en-US" sz="1400" dirty="0">
                <a:solidFill>
                  <a:srgbClr val="000000"/>
                </a:solidFill>
                <a:latin typeface="Georgia" panose="02040502050405020303" pitchFamily="18" charset="0"/>
              </a:rPr>
            </a:br>
            <a:br>
              <a:rPr lang="en-US" altLang="en-US" sz="1400" dirty="0">
                <a:solidFill>
                  <a:srgbClr val="000000"/>
                </a:solidFill>
                <a:latin typeface="Georgia" panose="02040502050405020303" pitchFamily="18" charset="0"/>
              </a:rPr>
            </a:br>
            <a:r>
              <a:rPr lang="en-US" sz="1400" dirty="0">
                <a:solidFill>
                  <a:srgbClr val="000000"/>
                </a:solidFill>
                <a:latin typeface="Georgia" panose="02040502050405020303" pitchFamily="18" charset="0"/>
              </a:rPr>
              <a:t>American Psychiatric Assoc 2009; Bazelon Center 2005; Butler et al 2008;  Milbank Memorial Fund Report 2010</a:t>
            </a:r>
            <a:br>
              <a:rPr lang="en-US" sz="1400" dirty="0">
                <a:solidFill>
                  <a:srgbClr val="000000"/>
                </a:solidFill>
                <a:latin typeface="Georgia" panose="02040502050405020303" pitchFamily="18" charset="0"/>
              </a:rPr>
            </a:br>
            <a:endParaRPr lang="en-US" altLang="en-US" sz="1400" dirty="0">
              <a:solidFill>
                <a:srgbClr val="000000"/>
              </a:solidFill>
              <a:latin typeface="Georgia" panose="02040502050405020303" pitchFamily="18" charset="0"/>
            </a:endParaRPr>
          </a:p>
        </p:txBody>
      </p:sp>
      <p:sp>
        <p:nvSpPr>
          <p:cNvPr id="77"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0" name="Graphic 69" descr="Stethoscope">
            <a:extLst>
              <a:ext uri="{FF2B5EF4-FFF2-40B4-BE49-F238E27FC236}">
                <a16:creationId xmlns:a16="http://schemas.microsoft.com/office/drawing/2014/main" id="{BFD76421-3E45-488E-A745-1DC7350204B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50254" y="1629089"/>
            <a:ext cx="3620021" cy="3620021"/>
          </a:xfrm>
          <a:prstGeom prst="rect">
            <a:avLst/>
          </a:prstGeom>
        </p:spPr>
      </p:pic>
      <p:sp>
        <p:nvSpPr>
          <p:cNvPr id="3" name="Content Placeholder 2"/>
          <p:cNvSpPr>
            <a:spLocks noGrp="1"/>
          </p:cNvSpPr>
          <p:nvPr>
            <p:ph idx="1"/>
          </p:nvPr>
        </p:nvSpPr>
        <p:spPr>
          <a:xfrm>
            <a:off x="5612157" y="1934609"/>
            <a:ext cx="5614875" cy="4788587"/>
          </a:xfrm>
        </p:spPr>
        <p:txBody>
          <a:bodyPr anchor="ctr">
            <a:normAutofit fontScale="92500"/>
          </a:bodyPr>
          <a:lstStyle/>
          <a:p>
            <a:pPr marL="274320" indent="-274320">
              <a:buFont typeface="Wingdings 2"/>
              <a:buChar char=""/>
              <a:defRPr/>
            </a:pPr>
            <a:r>
              <a:rPr lang="en-US" sz="2000">
                <a:solidFill>
                  <a:srgbClr val="000000"/>
                </a:solidFill>
                <a:latin typeface="Georgia" panose="02040502050405020303" pitchFamily="18" charset="0"/>
              </a:rPr>
              <a:t>People who are depressed are at greater risk for diabetes, cardiovascular disease, and cancer</a:t>
            </a:r>
          </a:p>
          <a:p>
            <a:pPr marL="274320" indent="-274320">
              <a:buFont typeface="Wingdings 2"/>
              <a:buChar char=""/>
              <a:defRPr/>
            </a:pPr>
            <a:r>
              <a:rPr lang="en-US" altLang="en-US" sz="2000">
                <a:solidFill>
                  <a:srgbClr val="000000"/>
                </a:solidFill>
                <a:latin typeface="Georgia" panose="02040502050405020303" pitchFamily="18" charset="0"/>
              </a:rPr>
              <a:t>There is an increased risk for kidney failure, respiratory disease, including pneumonia and influenza, and infectious disease (including HIV/AIDS)</a:t>
            </a:r>
          </a:p>
          <a:p>
            <a:pPr marL="274320" indent="-274320">
              <a:buFont typeface="Wingdings 2"/>
              <a:buChar char=""/>
              <a:defRPr/>
            </a:pPr>
            <a:r>
              <a:rPr lang="en-US" sz="2000">
                <a:solidFill>
                  <a:srgbClr val="000000"/>
                </a:solidFill>
                <a:latin typeface="Georgia" panose="02040502050405020303" pitchFamily="18" charset="0"/>
              </a:rPr>
              <a:t>Nearly two-thirds of individuals surviving heart attacks reported symptoms of depression</a:t>
            </a:r>
          </a:p>
          <a:p>
            <a:pPr marL="274320" indent="-274320">
              <a:buFont typeface="Wingdings 2"/>
              <a:buChar char=""/>
              <a:defRPr/>
            </a:pPr>
            <a:r>
              <a:rPr lang="en-US" sz="2000">
                <a:solidFill>
                  <a:srgbClr val="000000"/>
                </a:solidFill>
                <a:latin typeface="Georgia" panose="02040502050405020303" pitchFamily="18" charset="0"/>
              </a:rPr>
              <a:t>A person who is depressed is less likely to monitor his/her diet, exercise properly or follow their medical regime</a:t>
            </a:r>
          </a:p>
          <a:p>
            <a:pPr marL="274320" indent="-274320">
              <a:buFont typeface="Wingdings 2"/>
              <a:buChar char=""/>
              <a:defRPr/>
            </a:pPr>
            <a:r>
              <a:rPr lang="en-US" sz="2000">
                <a:solidFill>
                  <a:srgbClr val="000000"/>
                </a:solidFill>
                <a:latin typeface="Georgia" panose="02040502050405020303" pitchFamily="18" charset="0"/>
              </a:rPr>
              <a:t>Rates of smoking are 2-4 times higher among people with psychiatric disorders and substance use disorders</a:t>
            </a:r>
          </a:p>
          <a:p>
            <a:pPr marL="274320" indent="-274320">
              <a:defRPr/>
            </a:pPr>
            <a:r>
              <a:rPr lang="en-US" sz="1400">
                <a:solidFill>
                  <a:srgbClr val="000000"/>
                </a:solidFill>
              </a:rPr>
              <a:t>  </a:t>
            </a:r>
            <a:endParaRPr lang="en-US" sz="1400" dirty="0">
              <a:solidFill>
                <a:srgbClr val="000000"/>
              </a:solidFill>
            </a:endParaRPr>
          </a:p>
        </p:txBody>
      </p:sp>
    </p:spTree>
    <p:extLst>
      <p:ext uri="{BB962C8B-B14F-4D97-AF65-F5344CB8AC3E}">
        <p14:creationId xmlns:p14="http://schemas.microsoft.com/office/powerpoint/2010/main" val="1080808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70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CA06CD6-90CA-4C45-856C-6771339E1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0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E7380A8-470F-4D4D-9049-80DD5780D12E}"/>
              </a:ext>
            </a:extLst>
          </p:cNvPr>
          <p:cNvSpPr>
            <a:spLocks noGrp="1"/>
          </p:cNvSpPr>
          <p:nvPr>
            <p:ph type="title"/>
          </p:nvPr>
        </p:nvSpPr>
        <p:spPr>
          <a:xfrm>
            <a:off x="516468" y="693483"/>
            <a:ext cx="3494362" cy="4930986"/>
          </a:xfrm>
        </p:spPr>
        <p:txBody>
          <a:bodyPr vert="horz" lIns="91440" tIns="45720" rIns="91440" bIns="45720" rtlCol="0" anchor="ctr">
            <a:normAutofit/>
          </a:bodyPr>
          <a:lstStyle/>
          <a:p>
            <a:pPr algn="r"/>
            <a:r>
              <a:rPr lang="en-US" kern="1200" dirty="0">
                <a:solidFill>
                  <a:schemeClr val="accent1">
                    <a:lumMod val="75000"/>
                  </a:schemeClr>
                </a:solidFill>
              </a:rPr>
              <a:t>Hate is a mental health issue</a:t>
            </a:r>
          </a:p>
        </p:txBody>
      </p:sp>
      <p:cxnSp>
        <p:nvCxnSpPr>
          <p:cNvPr id="11" name="Straight Connector 10">
            <a:extLst>
              <a:ext uri="{FF2B5EF4-FFF2-40B4-BE49-F238E27FC236}">
                <a16:creationId xmlns:a16="http://schemas.microsoft.com/office/drawing/2014/main" id="{5021601D-2758-4B15-A31C-FDA184C51B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7AAC13C-0825-424A-8C2A-99CF3506C301}"/>
              </a:ext>
            </a:extLst>
          </p:cNvPr>
          <p:cNvSpPr>
            <a:spLocks noGrp="1"/>
          </p:cNvSpPr>
          <p:nvPr>
            <p:ph idx="1"/>
          </p:nvPr>
        </p:nvSpPr>
        <p:spPr>
          <a:xfrm>
            <a:off x="4957619" y="748704"/>
            <a:ext cx="6250940" cy="5029188"/>
          </a:xfrm>
        </p:spPr>
        <p:txBody>
          <a:bodyPr vert="horz" lIns="91440" tIns="45720" rIns="91440" bIns="45720" rtlCol="0" anchor="b">
            <a:normAutofit lnSpcReduction="10000"/>
          </a:bodyPr>
          <a:lstStyle/>
          <a:p>
            <a:r>
              <a:rPr lang="en-US" sz="2000" dirty="0"/>
              <a:t>Hate crimes makes it difficult for individuals to safely claim a positive cultural identity.  This can have emotional implications including depression, anger, fear of identifying with all aspects of person’s sense of self.</a:t>
            </a:r>
          </a:p>
          <a:p>
            <a:pPr marL="342900" indent="-228600">
              <a:buFont typeface="Arial" panose="020B0604020202020204" pitchFamily="34" charset="0"/>
              <a:buChar char="•"/>
            </a:pPr>
            <a:r>
              <a:rPr lang="en-US" sz="2000" dirty="0"/>
              <a:t>59.6 percent of victims were targeted because of the offenders’ race/ethnicity/ancestry bias</a:t>
            </a:r>
          </a:p>
          <a:p>
            <a:pPr marL="342900" indent="-228600">
              <a:buFont typeface="Arial" panose="020B0604020202020204" pitchFamily="34" charset="0"/>
              <a:buChar char="•"/>
            </a:pPr>
            <a:r>
              <a:rPr lang="en-US" sz="2000" dirty="0"/>
              <a:t>20.6 percent were targeted because of the offenders’ religious bias</a:t>
            </a:r>
          </a:p>
          <a:p>
            <a:pPr marL="342900" indent="-228600">
              <a:buFont typeface="Arial" panose="020B0604020202020204" pitchFamily="34" charset="0"/>
              <a:buChar char="•"/>
            </a:pPr>
            <a:r>
              <a:rPr lang="en-US" sz="2000" dirty="0"/>
              <a:t>15.8 percent were victimized because of the offenders’ sexual-orientation bias</a:t>
            </a:r>
          </a:p>
          <a:p>
            <a:pPr marL="342900" indent="-228600">
              <a:buFont typeface="Arial" panose="020B0604020202020204" pitchFamily="34" charset="0"/>
              <a:buChar char="•"/>
            </a:pPr>
            <a:r>
              <a:rPr lang="en-US" sz="2000" dirty="0"/>
              <a:t>1.9 percent were victimized because of the offenders’ disability bias</a:t>
            </a:r>
          </a:p>
          <a:p>
            <a:pPr marL="342900" indent="-228600">
              <a:buFont typeface="Arial" panose="020B0604020202020204" pitchFamily="34" charset="0"/>
              <a:buChar char="•"/>
            </a:pPr>
            <a:r>
              <a:rPr lang="en-US" sz="2000" dirty="0"/>
              <a:t>1.6 percent were targeted because of the offenders’ gender identity bias; and</a:t>
            </a:r>
          </a:p>
          <a:p>
            <a:pPr marL="342900" indent="-228600">
              <a:buFont typeface="Arial" panose="020B0604020202020204" pitchFamily="34" charset="0"/>
              <a:buChar char="•"/>
            </a:pPr>
            <a:r>
              <a:rPr lang="en-US" sz="2000" dirty="0"/>
              <a:t>0.6 percent were victimized because of the offenders’ gender bias</a:t>
            </a:r>
          </a:p>
          <a:p>
            <a:pPr indent="-228600">
              <a:buFont typeface="Arial" panose="020B0604020202020204" pitchFamily="34" charset="0"/>
              <a:buChar char="•"/>
            </a:pPr>
            <a:endParaRPr lang="en-US" sz="1100" dirty="0">
              <a:latin typeface="+mn-lt"/>
              <a:cs typeface="+mn-cs"/>
            </a:endParaRPr>
          </a:p>
          <a:p>
            <a:pPr indent="-228600">
              <a:buFont typeface="Arial" panose="020B0604020202020204" pitchFamily="34" charset="0"/>
              <a:buChar char="•"/>
            </a:pPr>
            <a:endParaRPr lang="en-US" sz="1100" dirty="0">
              <a:latin typeface="+mn-lt"/>
              <a:cs typeface="+mn-cs"/>
            </a:endParaRPr>
          </a:p>
        </p:txBody>
      </p:sp>
      <p:sp>
        <p:nvSpPr>
          <p:cNvPr id="4" name="TextBox 3">
            <a:extLst>
              <a:ext uri="{FF2B5EF4-FFF2-40B4-BE49-F238E27FC236}">
                <a16:creationId xmlns:a16="http://schemas.microsoft.com/office/drawing/2014/main" id="{B17D2C84-B1A1-46DE-9A37-5B4D823C2CA6}"/>
              </a:ext>
            </a:extLst>
          </p:cNvPr>
          <p:cNvSpPr txBox="1"/>
          <p:nvPr/>
        </p:nvSpPr>
        <p:spPr>
          <a:xfrm>
            <a:off x="4207212" y="5899710"/>
            <a:ext cx="7492301" cy="810300"/>
          </a:xfrm>
          <a:prstGeom prst="rect">
            <a:avLst/>
          </a:prstGeom>
        </p:spPr>
        <p:txBody>
          <a:bodyPr vert="horz" lIns="91440" tIns="45720" rIns="91440" bIns="45720" rtlCol="0">
            <a:normAutofit/>
          </a:bodyPr>
          <a:lstStyle/>
          <a:p>
            <a:pPr>
              <a:lnSpc>
                <a:spcPct val="90000"/>
              </a:lnSpc>
              <a:spcAft>
                <a:spcPts val="600"/>
              </a:spcAft>
            </a:pPr>
            <a:r>
              <a:rPr lang="en-US" sz="1600" i="1" dirty="0">
                <a:latin typeface="Times New Roman" panose="02020603050405020304" pitchFamily="18" charset="0"/>
                <a:cs typeface="Times New Roman" panose="02020603050405020304" pitchFamily="18" charset="0"/>
              </a:rPr>
              <a:t>Hate Crime Statistics, 2017  FBI report, </a:t>
            </a:r>
            <a:r>
              <a:rPr lang="en-US" sz="1600" dirty="0">
                <a:latin typeface="Times New Roman" panose="02020603050405020304" pitchFamily="18" charset="0"/>
                <a:cs typeface="Times New Roman" panose="02020603050405020304" pitchFamily="18" charset="0"/>
              </a:rPr>
              <a:t>US Dept of Justice Hate Crime statistics</a:t>
            </a:r>
          </a:p>
        </p:txBody>
      </p:sp>
    </p:spTree>
    <p:extLst>
      <p:ext uri="{BB962C8B-B14F-4D97-AF65-F5344CB8AC3E}">
        <p14:creationId xmlns:p14="http://schemas.microsoft.com/office/powerpoint/2010/main" val="32172911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9">
            <a:extLst>
              <a:ext uri="{FF2B5EF4-FFF2-40B4-BE49-F238E27FC236}">
                <a16:creationId xmlns:a16="http://schemas.microsoft.com/office/drawing/2014/main" id="{0499AD7B-99D4-4755-8966-F7BA042690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4692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11">
            <a:extLst>
              <a:ext uri="{FF2B5EF4-FFF2-40B4-BE49-F238E27FC236}">
                <a16:creationId xmlns:a16="http://schemas.microsoft.com/office/drawing/2014/main" id="{1A06F89A-489D-4383-94C5-42F7FF2E9A6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305850" y="1869789"/>
            <a:ext cx="4171557" cy="2820908"/>
          </a:xfrm>
        </p:spPr>
        <p:txBody>
          <a:bodyPr>
            <a:normAutofit/>
          </a:bodyPr>
          <a:lstStyle/>
          <a:p>
            <a:pPr algn="ctr"/>
            <a:r>
              <a:rPr lang="en-US" sz="3700" dirty="0">
                <a:solidFill>
                  <a:srgbClr val="FFFFFF"/>
                </a:solidFill>
                <a:latin typeface="Times New Roman" panose="02020603050405020304" pitchFamily="18" charset="0"/>
                <a:cs typeface="Times New Roman" panose="02020603050405020304" pitchFamily="18" charset="0"/>
              </a:rPr>
              <a:t>Positive cultural identity is a</a:t>
            </a:r>
            <a:br>
              <a:rPr lang="en-US" sz="3700" dirty="0">
                <a:solidFill>
                  <a:srgbClr val="FFFFFF"/>
                </a:solidFill>
                <a:latin typeface="Times New Roman" panose="02020603050405020304" pitchFamily="18" charset="0"/>
                <a:cs typeface="Times New Roman" panose="02020603050405020304" pitchFamily="18" charset="0"/>
              </a:rPr>
            </a:br>
            <a:r>
              <a:rPr lang="en-US" sz="3700" dirty="0">
                <a:solidFill>
                  <a:srgbClr val="FFFFFF"/>
                </a:solidFill>
                <a:latin typeface="Times New Roman" panose="02020603050405020304" pitchFamily="18" charset="0"/>
                <a:cs typeface="Times New Roman" panose="02020603050405020304" pitchFamily="18" charset="0"/>
              </a:rPr>
              <a:t>mental </a:t>
            </a:r>
            <a:r>
              <a:rPr lang="en-US" sz="3700" u="sng" dirty="0">
                <a:solidFill>
                  <a:srgbClr val="FFFFFF"/>
                </a:solidFill>
                <a:latin typeface="Times New Roman" panose="02020603050405020304" pitchFamily="18" charset="0"/>
                <a:cs typeface="Times New Roman" panose="02020603050405020304" pitchFamily="18" charset="0"/>
              </a:rPr>
              <a:t>WELLNESS </a:t>
            </a:r>
            <a:r>
              <a:rPr lang="en-US" sz="3700" dirty="0">
                <a:solidFill>
                  <a:srgbClr val="FFFFFF"/>
                </a:solidFill>
                <a:latin typeface="Times New Roman" panose="02020603050405020304" pitchFamily="18" charset="0"/>
                <a:cs typeface="Times New Roman" panose="02020603050405020304" pitchFamily="18" charset="0"/>
              </a:rPr>
              <a:t> issue</a:t>
            </a:r>
          </a:p>
        </p:txBody>
      </p:sp>
      <p:graphicFrame>
        <p:nvGraphicFramePr>
          <p:cNvPr id="5" name="Content Placeholder 2">
            <a:extLst>
              <a:ext uri="{FF2B5EF4-FFF2-40B4-BE49-F238E27FC236}">
                <a16:creationId xmlns:a16="http://schemas.microsoft.com/office/drawing/2014/main" id="{4C95CCC4-DDE1-4017-97FE-B5096C6C9987}"/>
              </a:ext>
            </a:extLst>
          </p:cNvPr>
          <p:cNvGraphicFramePr>
            <a:graphicFrameLocks noGrp="1"/>
          </p:cNvGraphicFramePr>
          <p:nvPr>
            <p:ph idx="1"/>
            <p:extLst>
              <p:ext uri="{D42A27DB-BD31-4B8C-83A1-F6EECF244321}">
                <p14:modId xmlns:p14="http://schemas.microsoft.com/office/powerpoint/2010/main" val="236861600"/>
              </p:ext>
            </p:extLst>
          </p:nvPr>
        </p:nvGraphicFramePr>
        <p:xfrm>
          <a:off x="5366582" y="176244"/>
          <a:ext cx="6438637" cy="46606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Diagram 5">
            <a:extLst>
              <a:ext uri="{FF2B5EF4-FFF2-40B4-BE49-F238E27FC236}">
                <a16:creationId xmlns:a16="http://schemas.microsoft.com/office/drawing/2014/main" id="{634C0453-0FEA-4812-A425-4F04D4EF8279}"/>
              </a:ext>
            </a:extLst>
          </p:cNvPr>
          <p:cNvGraphicFramePr/>
          <p:nvPr>
            <p:extLst>
              <p:ext uri="{D42A27DB-BD31-4B8C-83A1-F6EECF244321}">
                <p14:modId xmlns:p14="http://schemas.microsoft.com/office/powerpoint/2010/main" val="1362934850"/>
              </p:ext>
            </p:extLst>
          </p:nvPr>
        </p:nvGraphicFramePr>
        <p:xfrm>
          <a:off x="4477407" y="4988211"/>
          <a:ext cx="7649429" cy="180261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3803638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1013</Words>
  <Application>Microsoft Office PowerPoint</Application>
  <PresentationFormat>Widescreen</PresentationFormat>
  <Paragraphs>88</Paragraphs>
  <Slides>9</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vt:i4>
      </vt:variant>
    </vt:vector>
  </HeadingPairs>
  <TitlesOfParts>
    <vt:vector size="18" baseType="lpstr">
      <vt:lpstr>Arial</vt:lpstr>
      <vt:lpstr>Calibri</vt:lpstr>
      <vt:lpstr>Calibri Light</vt:lpstr>
      <vt:lpstr>Courier New</vt:lpstr>
      <vt:lpstr>Garamond</vt:lpstr>
      <vt:lpstr>Georgia</vt:lpstr>
      <vt:lpstr>Times New Roman</vt:lpstr>
      <vt:lpstr>Wingdings 2</vt:lpstr>
      <vt:lpstr>Office Theme</vt:lpstr>
      <vt:lpstr> Breaking Barriers,  Building Communities Center for Law and Social Policy  Strengthening Asian American,  Native Hawaiian and Pacific Islander communities through mental HEALTH  </vt:lpstr>
      <vt:lpstr>Challenges in identifying who we are and demonstrating  need for mental health services for AANHPIs</vt:lpstr>
      <vt:lpstr>Who are AANHPIs?  Crucial to accurately identify individual.</vt:lpstr>
      <vt:lpstr>Clinical issues for AANHPI youth and young adults</vt:lpstr>
      <vt:lpstr>Mental Health and AANHPIS: </vt:lpstr>
      <vt:lpstr>Broadening mental health to take a  public health approach</vt:lpstr>
      <vt:lpstr>Correlation between physical health and mental health  American Psychiatric Assoc 2009; Bazelon Center 2005; Butler et al 2008;  Milbank Memorial Fund Report 2010 </vt:lpstr>
      <vt:lpstr>Hate is a mental health issue</vt:lpstr>
      <vt:lpstr>Positive cultural identity is a mental WELLNESS  issue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Breaking Barriers,  Building Communities Center for Law and Social Policy  Strengthening Asian American,  Native Hawaiian and Pacific Islander communities through mental HEALTH  </dc:title>
  <dc:creator>dj ida</dc:creator>
  <cp:lastModifiedBy>dj ida</cp:lastModifiedBy>
  <cp:revision>1</cp:revision>
  <dcterms:created xsi:type="dcterms:W3CDTF">2019-06-16T21:47:53Z</dcterms:created>
  <dcterms:modified xsi:type="dcterms:W3CDTF">2019-06-16T22:02:27Z</dcterms:modified>
</cp:coreProperties>
</file>