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98" r:id="rId4"/>
    <p:sldId id="299" r:id="rId5"/>
    <p:sldId id="300" r:id="rId6"/>
    <p:sldId id="297" r:id="rId7"/>
    <p:sldId id="296" r:id="rId8"/>
    <p:sldId id="266" r:id="rId9"/>
    <p:sldId id="292" r:id="rId10"/>
    <p:sldId id="293" r:id="rId11"/>
    <p:sldId id="294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868"/>
    <a:srgbClr val="E0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2" autoAdjust="0"/>
  </p:normalViewPr>
  <p:slideViewPr>
    <p:cSldViewPr>
      <p:cViewPr varScale="1">
        <p:scale>
          <a:sx n="68" d="100"/>
          <a:sy n="68" d="100"/>
        </p:scale>
        <p:origin x="10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E2E16-9D06-4C21-BC14-43EC178D81F6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</dgm:pt>
    <dgm:pt modelId="{0D6EA0F2-86EF-47E6-A778-4835BB7B477C}">
      <dgm:prSet phldrT="[Text]"/>
      <dgm:spPr/>
      <dgm:t>
        <a:bodyPr/>
        <a:lstStyle/>
        <a:p>
          <a:r>
            <a:rPr lang="en-US"/>
            <a:t>Racial Equity</a:t>
          </a:r>
          <a:endParaRPr lang="en-US" dirty="0"/>
        </a:p>
      </dgm:t>
    </dgm:pt>
    <dgm:pt modelId="{673CA220-E126-44D3-B771-5F69AB85030C}" type="parTrans" cxnId="{534697CD-3A53-4D7F-8142-B0855A5F7CB0}">
      <dgm:prSet/>
      <dgm:spPr/>
      <dgm:t>
        <a:bodyPr/>
        <a:lstStyle/>
        <a:p>
          <a:endParaRPr lang="en-US"/>
        </a:p>
      </dgm:t>
    </dgm:pt>
    <dgm:pt modelId="{C5A79C22-5121-4B0A-A9ED-BE764A23D18F}" type="sibTrans" cxnId="{534697CD-3A53-4D7F-8142-B0855A5F7CB0}">
      <dgm:prSet/>
      <dgm:spPr/>
      <dgm:t>
        <a:bodyPr/>
        <a:lstStyle/>
        <a:p>
          <a:endParaRPr lang="en-US"/>
        </a:p>
      </dgm:t>
    </dgm:pt>
    <dgm:pt modelId="{078EA89A-6DE0-41F9-8279-DC9709E3E86C}">
      <dgm:prSet phldrT="[Text]"/>
      <dgm:spPr/>
      <dgm:t>
        <a:bodyPr/>
        <a:lstStyle/>
        <a:p>
          <a:r>
            <a:rPr lang="en-US"/>
            <a:t>Bridging Systems</a:t>
          </a:r>
          <a:endParaRPr lang="en-US" dirty="0"/>
        </a:p>
      </dgm:t>
    </dgm:pt>
    <dgm:pt modelId="{AD3E6A42-B48B-419F-B17A-068EB2224C2D}" type="parTrans" cxnId="{F7368AB3-975C-4CD8-8854-79ED51F216F0}">
      <dgm:prSet/>
      <dgm:spPr/>
      <dgm:t>
        <a:bodyPr/>
        <a:lstStyle/>
        <a:p>
          <a:endParaRPr lang="en-US"/>
        </a:p>
      </dgm:t>
    </dgm:pt>
    <dgm:pt modelId="{D55387F5-C788-4C9B-B287-B3641E74B353}" type="sibTrans" cxnId="{F7368AB3-975C-4CD8-8854-79ED51F216F0}">
      <dgm:prSet/>
      <dgm:spPr/>
      <dgm:t>
        <a:bodyPr/>
        <a:lstStyle/>
        <a:p>
          <a:endParaRPr lang="en-US"/>
        </a:p>
      </dgm:t>
    </dgm:pt>
    <dgm:pt modelId="{8FC7BFB1-FAA2-41B8-BF70-281281D5D7C9}">
      <dgm:prSet phldrT="[Text]"/>
      <dgm:spPr/>
      <dgm:t>
        <a:bodyPr/>
        <a:lstStyle/>
        <a:p>
          <a:r>
            <a:rPr lang="en-US"/>
            <a:t>Partners &amp; Advisors</a:t>
          </a:r>
          <a:endParaRPr lang="en-US" dirty="0"/>
        </a:p>
      </dgm:t>
    </dgm:pt>
    <dgm:pt modelId="{6935809E-99A0-44FE-92A2-6D557B25DC4B}" type="parTrans" cxnId="{8D626967-A60A-4E62-9656-1837969A2298}">
      <dgm:prSet/>
      <dgm:spPr/>
      <dgm:t>
        <a:bodyPr/>
        <a:lstStyle/>
        <a:p>
          <a:endParaRPr lang="en-US"/>
        </a:p>
      </dgm:t>
    </dgm:pt>
    <dgm:pt modelId="{FFC33E94-21D5-46B4-8D25-5C761C45D6D2}" type="sibTrans" cxnId="{8D626967-A60A-4E62-9656-1837969A2298}">
      <dgm:prSet/>
      <dgm:spPr/>
      <dgm:t>
        <a:bodyPr/>
        <a:lstStyle/>
        <a:p>
          <a:endParaRPr lang="en-US"/>
        </a:p>
      </dgm:t>
    </dgm:pt>
    <dgm:pt modelId="{6C6489D6-BB5A-4AB2-888F-F66B4D0C39A6}">
      <dgm:prSet/>
      <dgm:spPr/>
      <dgm:t>
        <a:bodyPr/>
        <a:lstStyle/>
        <a:p>
          <a:r>
            <a:rPr lang="en-US"/>
            <a:t>Lived Experience</a:t>
          </a:r>
          <a:endParaRPr lang="en-US" dirty="0"/>
        </a:p>
      </dgm:t>
    </dgm:pt>
    <dgm:pt modelId="{A84A5960-5FD0-440F-A669-F7688F93D65B}" type="parTrans" cxnId="{338DD0B3-5D7C-4D02-B241-AD6BC24AEC1D}">
      <dgm:prSet/>
      <dgm:spPr/>
      <dgm:t>
        <a:bodyPr/>
        <a:lstStyle/>
        <a:p>
          <a:endParaRPr lang="en-US"/>
        </a:p>
      </dgm:t>
    </dgm:pt>
    <dgm:pt modelId="{AA524BF3-9592-48CE-936F-F56B16BB1714}" type="sibTrans" cxnId="{338DD0B3-5D7C-4D02-B241-AD6BC24AEC1D}">
      <dgm:prSet/>
      <dgm:spPr/>
      <dgm:t>
        <a:bodyPr/>
        <a:lstStyle/>
        <a:p>
          <a:endParaRPr lang="en-US"/>
        </a:p>
      </dgm:t>
    </dgm:pt>
    <dgm:pt modelId="{C85F51BA-C9AF-440E-9ECF-8B947CF7C66C}" type="pres">
      <dgm:prSet presAssocID="{ADDE2E16-9D06-4C21-BC14-43EC178D81F6}" presName="vert0" presStyleCnt="0">
        <dgm:presLayoutVars>
          <dgm:dir/>
          <dgm:animOne val="branch"/>
          <dgm:animLvl val="lvl"/>
        </dgm:presLayoutVars>
      </dgm:prSet>
      <dgm:spPr/>
    </dgm:pt>
    <dgm:pt modelId="{291E548E-C90C-4F05-B0D6-B98AA99CB89B}" type="pres">
      <dgm:prSet presAssocID="{0D6EA0F2-86EF-47E6-A778-4835BB7B477C}" presName="thickLine" presStyleLbl="alignNode1" presStyleIdx="0" presStyleCnt="4"/>
      <dgm:spPr/>
    </dgm:pt>
    <dgm:pt modelId="{903FBABC-50C0-44E1-99D9-68082E2A62B2}" type="pres">
      <dgm:prSet presAssocID="{0D6EA0F2-86EF-47E6-A778-4835BB7B477C}" presName="horz1" presStyleCnt="0"/>
      <dgm:spPr/>
    </dgm:pt>
    <dgm:pt modelId="{82483714-CA5B-4436-8132-911737FF1F0B}" type="pres">
      <dgm:prSet presAssocID="{0D6EA0F2-86EF-47E6-A778-4835BB7B477C}" presName="tx1" presStyleLbl="revTx" presStyleIdx="0" presStyleCnt="4"/>
      <dgm:spPr/>
    </dgm:pt>
    <dgm:pt modelId="{0B6937AF-7E64-4547-92A1-E7C2DE16191A}" type="pres">
      <dgm:prSet presAssocID="{0D6EA0F2-86EF-47E6-A778-4835BB7B477C}" presName="vert1" presStyleCnt="0"/>
      <dgm:spPr/>
    </dgm:pt>
    <dgm:pt modelId="{010D41CC-51BF-4E89-864C-E2C55AA522D2}" type="pres">
      <dgm:prSet presAssocID="{078EA89A-6DE0-41F9-8279-DC9709E3E86C}" presName="thickLine" presStyleLbl="alignNode1" presStyleIdx="1" presStyleCnt="4"/>
      <dgm:spPr/>
    </dgm:pt>
    <dgm:pt modelId="{E47ABE44-079E-4ED2-AB70-F1EF9B5CF042}" type="pres">
      <dgm:prSet presAssocID="{078EA89A-6DE0-41F9-8279-DC9709E3E86C}" presName="horz1" presStyleCnt="0"/>
      <dgm:spPr/>
    </dgm:pt>
    <dgm:pt modelId="{AFCE1B43-48CF-4966-8D32-B760BC29E8E8}" type="pres">
      <dgm:prSet presAssocID="{078EA89A-6DE0-41F9-8279-DC9709E3E86C}" presName="tx1" presStyleLbl="revTx" presStyleIdx="1" presStyleCnt="4"/>
      <dgm:spPr/>
    </dgm:pt>
    <dgm:pt modelId="{D14DFAA2-3801-449D-89E1-0F681E987F9D}" type="pres">
      <dgm:prSet presAssocID="{078EA89A-6DE0-41F9-8279-DC9709E3E86C}" presName="vert1" presStyleCnt="0"/>
      <dgm:spPr/>
    </dgm:pt>
    <dgm:pt modelId="{AA638CCF-0BE8-4FCF-8189-492BCB21C152}" type="pres">
      <dgm:prSet presAssocID="{8FC7BFB1-FAA2-41B8-BF70-281281D5D7C9}" presName="thickLine" presStyleLbl="alignNode1" presStyleIdx="2" presStyleCnt="4"/>
      <dgm:spPr/>
    </dgm:pt>
    <dgm:pt modelId="{DDAD6BEB-9720-45C6-897D-7D291520119B}" type="pres">
      <dgm:prSet presAssocID="{8FC7BFB1-FAA2-41B8-BF70-281281D5D7C9}" presName="horz1" presStyleCnt="0"/>
      <dgm:spPr/>
    </dgm:pt>
    <dgm:pt modelId="{EAC8F74F-F062-4EA1-8D94-61A4856011D0}" type="pres">
      <dgm:prSet presAssocID="{8FC7BFB1-FAA2-41B8-BF70-281281D5D7C9}" presName="tx1" presStyleLbl="revTx" presStyleIdx="2" presStyleCnt="4"/>
      <dgm:spPr/>
    </dgm:pt>
    <dgm:pt modelId="{C639664B-356F-4CA1-B447-ACBBE90926BF}" type="pres">
      <dgm:prSet presAssocID="{8FC7BFB1-FAA2-41B8-BF70-281281D5D7C9}" presName="vert1" presStyleCnt="0"/>
      <dgm:spPr/>
    </dgm:pt>
    <dgm:pt modelId="{26FD541A-6761-4AF7-A39B-FC9B99F7F185}" type="pres">
      <dgm:prSet presAssocID="{6C6489D6-BB5A-4AB2-888F-F66B4D0C39A6}" presName="thickLine" presStyleLbl="alignNode1" presStyleIdx="3" presStyleCnt="4"/>
      <dgm:spPr/>
    </dgm:pt>
    <dgm:pt modelId="{6CFA28ED-AA72-4117-8662-D21B2ABCC761}" type="pres">
      <dgm:prSet presAssocID="{6C6489D6-BB5A-4AB2-888F-F66B4D0C39A6}" presName="horz1" presStyleCnt="0"/>
      <dgm:spPr/>
    </dgm:pt>
    <dgm:pt modelId="{E846A037-96CE-49D0-8711-ACE0E025856F}" type="pres">
      <dgm:prSet presAssocID="{6C6489D6-BB5A-4AB2-888F-F66B4D0C39A6}" presName="tx1" presStyleLbl="revTx" presStyleIdx="3" presStyleCnt="4"/>
      <dgm:spPr/>
    </dgm:pt>
    <dgm:pt modelId="{F5E4DF86-2598-486E-B21E-151376D53AB1}" type="pres">
      <dgm:prSet presAssocID="{6C6489D6-BB5A-4AB2-888F-F66B4D0C39A6}" presName="vert1" presStyleCnt="0"/>
      <dgm:spPr/>
    </dgm:pt>
  </dgm:ptLst>
  <dgm:cxnLst>
    <dgm:cxn modelId="{620C5339-2FA2-4164-9AE1-227CF4DBB655}" type="presOf" srcId="{8FC7BFB1-FAA2-41B8-BF70-281281D5D7C9}" destId="{EAC8F74F-F062-4EA1-8D94-61A4856011D0}" srcOrd="0" destOrd="0" presId="urn:microsoft.com/office/officeart/2008/layout/LinedList"/>
    <dgm:cxn modelId="{8D626967-A60A-4E62-9656-1837969A2298}" srcId="{ADDE2E16-9D06-4C21-BC14-43EC178D81F6}" destId="{8FC7BFB1-FAA2-41B8-BF70-281281D5D7C9}" srcOrd="2" destOrd="0" parTransId="{6935809E-99A0-44FE-92A2-6D557B25DC4B}" sibTransId="{FFC33E94-21D5-46B4-8D25-5C761C45D6D2}"/>
    <dgm:cxn modelId="{6C52DB6D-998F-4BA0-A214-224D50FE77AB}" type="presOf" srcId="{0D6EA0F2-86EF-47E6-A778-4835BB7B477C}" destId="{82483714-CA5B-4436-8132-911737FF1F0B}" srcOrd="0" destOrd="0" presId="urn:microsoft.com/office/officeart/2008/layout/LinedList"/>
    <dgm:cxn modelId="{1467C1A3-0FB1-4C0E-9EBD-C994B5DADAAC}" type="presOf" srcId="{ADDE2E16-9D06-4C21-BC14-43EC178D81F6}" destId="{C85F51BA-C9AF-440E-9ECF-8B947CF7C66C}" srcOrd="0" destOrd="0" presId="urn:microsoft.com/office/officeart/2008/layout/LinedList"/>
    <dgm:cxn modelId="{F7368AB3-975C-4CD8-8854-79ED51F216F0}" srcId="{ADDE2E16-9D06-4C21-BC14-43EC178D81F6}" destId="{078EA89A-6DE0-41F9-8279-DC9709E3E86C}" srcOrd="1" destOrd="0" parTransId="{AD3E6A42-B48B-419F-B17A-068EB2224C2D}" sibTransId="{D55387F5-C788-4C9B-B287-B3641E74B353}"/>
    <dgm:cxn modelId="{338DD0B3-5D7C-4D02-B241-AD6BC24AEC1D}" srcId="{ADDE2E16-9D06-4C21-BC14-43EC178D81F6}" destId="{6C6489D6-BB5A-4AB2-888F-F66B4D0C39A6}" srcOrd="3" destOrd="0" parTransId="{A84A5960-5FD0-440F-A669-F7688F93D65B}" sibTransId="{AA524BF3-9592-48CE-936F-F56B16BB1714}"/>
    <dgm:cxn modelId="{CD2383B4-9510-4404-AB36-DF79E483F74B}" type="presOf" srcId="{6C6489D6-BB5A-4AB2-888F-F66B4D0C39A6}" destId="{E846A037-96CE-49D0-8711-ACE0E025856F}" srcOrd="0" destOrd="0" presId="urn:microsoft.com/office/officeart/2008/layout/LinedList"/>
    <dgm:cxn modelId="{534697CD-3A53-4D7F-8142-B0855A5F7CB0}" srcId="{ADDE2E16-9D06-4C21-BC14-43EC178D81F6}" destId="{0D6EA0F2-86EF-47E6-A778-4835BB7B477C}" srcOrd="0" destOrd="0" parTransId="{673CA220-E126-44D3-B771-5F69AB85030C}" sibTransId="{C5A79C22-5121-4B0A-A9ED-BE764A23D18F}"/>
    <dgm:cxn modelId="{9F4A3BCF-DCB9-4F19-B736-6BEEBE488432}" type="presOf" srcId="{078EA89A-6DE0-41F9-8279-DC9709E3E86C}" destId="{AFCE1B43-48CF-4966-8D32-B760BC29E8E8}" srcOrd="0" destOrd="0" presId="urn:microsoft.com/office/officeart/2008/layout/LinedList"/>
    <dgm:cxn modelId="{DCBD78A1-B376-4591-9547-3AAB8AF06BBD}" type="presParOf" srcId="{C85F51BA-C9AF-440E-9ECF-8B947CF7C66C}" destId="{291E548E-C90C-4F05-B0D6-B98AA99CB89B}" srcOrd="0" destOrd="0" presId="urn:microsoft.com/office/officeart/2008/layout/LinedList"/>
    <dgm:cxn modelId="{A90D5EEF-AFCA-4447-AA79-6BD89353D495}" type="presParOf" srcId="{C85F51BA-C9AF-440E-9ECF-8B947CF7C66C}" destId="{903FBABC-50C0-44E1-99D9-68082E2A62B2}" srcOrd="1" destOrd="0" presId="urn:microsoft.com/office/officeart/2008/layout/LinedList"/>
    <dgm:cxn modelId="{27CF1D06-C2A8-4492-8527-59E4B92BD034}" type="presParOf" srcId="{903FBABC-50C0-44E1-99D9-68082E2A62B2}" destId="{82483714-CA5B-4436-8132-911737FF1F0B}" srcOrd="0" destOrd="0" presId="urn:microsoft.com/office/officeart/2008/layout/LinedList"/>
    <dgm:cxn modelId="{04C56033-3840-4B8B-9807-5361D03E3108}" type="presParOf" srcId="{903FBABC-50C0-44E1-99D9-68082E2A62B2}" destId="{0B6937AF-7E64-4547-92A1-E7C2DE16191A}" srcOrd="1" destOrd="0" presId="urn:microsoft.com/office/officeart/2008/layout/LinedList"/>
    <dgm:cxn modelId="{7DD2A882-8954-49B9-9A78-C73AD54EAF1B}" type="presParOf" srcId="{C85F51BA-C9AF-440E-9ECF-8B947CF7C66C}" destId="{010D41CC-51BF-4E89-864C-E2C55AA522D2}" srcOrd="2" destOrd="0" presId="urn:microsoft.com/office/officeart/2008/layout/LinedList"/>
    <dgm:cxn modelId="{A92501FB-481D-47EF-9EB4-1736A8A8A4EE}" type="presParOf" srcId="{C85F51BA-C9AF-440E-9ECF-8B947CF7C66C}" destId="{E47ABE44-079E-4ED2-AB70-F1EF9B5CF042}" srcOrd="3" destOrd="0" presId="urn:microsoft.com/office/officeart/2008/layout/LinedList"/>
    <dgm:cxn modelId="{D6098D42-89C5-4C74-8BC0-790A68758DBE}" type="presParOf" srcId="{E47ABE44-079E-4ED2-AB70-F1EF9B5CF042}" destId="{AFCE1B43-48CF-4966-8D32-B760BC29E8E8}" srcOrd="0" destOrd="0" presId="urn:microsoft.com/office/officeart/2008/layout/LinedList"/>
    <dgm:cxn modelId="{C0F3BD07-B04D-460F-AE63-9EA2F0FB8C0C}" type="presParOf" srcId="{E47ABE44-079E-4ED2-AB70-F1EF9B5CF042}" destId="{D14DFAA2-3801-449D-89E1-0F681E987F9D}" srcOrd="1" destOrd="0" presId="urn:microsoft.com/office/officeart/2008/layout/LinedList"/>
    <dgm:cxn modelId="{3BAA5EE1-733E-4E70-BACC-21D67A9F5214}" type="presParOf" srcId="{C85F51BA-C9AF-440E-9ECF-8B947CF7C66C}" destId="{AA638CCF-0BE8-4FCF-8189-492BCB21C152}" srcOrd="4" destOrd="0" presId="urn:microsoft.com/office/officeart/2008/layout/LinedList"/>
    <dgm:cxn modelId="{EB7BEBE7-3036-4473-84F6-EAD343A82C6C}" type="presParOf" srcId="{C85F51BA-C9AF-440E-9ECF-8B947CF7C66C}" destId="{DDAD6BEB-9720-45C6-897D-7D291520119B}" srcOrd="5" destOrd="0" presId="urn:microsoft.com/office/officeart/2008/layout/LinedList"/>
    <dgm:cxn modelId="{377E4BA5-8C7A-45BB-A047-8DFDD144180C}" type="presParOf" srcId="{DDAD6BEB-9720-45C6-897D-7D291520119B}" destId="{EAC8F74F-F062-4EA1-8D94-61A4856011D0}" srcOrd="0" destOrd="0" presId="urn:microsoft.com/office/officeart/2008/layout/LinedList"/>
    <dgm:cxn modelId="{276565CB-AA66-4268-AC3A-74C73595ABE7}" type="presParOf" srcId="{DDAD6BEB-9720-45C6-897D-7D291520119B}" destId="{C639664B-356F-4CA1-B447-ACBBE90926BF}" srcOrd="1" destOrd="0" presId="urn:microsoft.com/office/officeart/2008/layout/LinedList"/>
    <dgm:cxn modelId="{AF97569A-EC2E-4593-80C1-729231CF290B}" type="presParOf" srcId="{C85F51BA-C9AF-440E-9ECF-8B947CF7C66C}" destId="{26FD541A-6761-4AF7-A39B-FC9B99F7F185}" srcOrd="6" destOrd="0" presId="urn:microsoft.com/office/officeart/2008/layout/LinedList"/>
    <dgm:cxn modelId="{196BF9CA-8F58-48B8-A92A-A4A993F1431D}" type="presParOf" srcId="{C85F51BA-C9AF-440E-9ECF-8B947CF7C66C}" destId="{6CFA28ED-AA72-4117-8662-D21B2ABCC761}" srcOrd="7" destOrd="0" presId="urn:microsoft.com/office/officeart/2008/layout/LinedList"/>
    <dgm:cxn modelId="{F625A682-FF8C-475D-ACF8-8EB4CB4FFFEE}" type="presParOf" srcId="{6CFA28ED-AA72-4117-8662-D21B2ABCC761}" destId="{E846A037-96CE-49D0-8711-ACE0E025856F}" srcOrd="0" destOrd="0" presId="urn:microsoft.com/office/officeart/2008/layout/LinedList"/>
    <dgm:cxn modelId="{134DC191-3CB1-4167-A715-C467137EEBE5}" type="presParOf" srcId="{6CFA28ED-AA72-4117-8662-D21B2ABCC761}" destId="{F5E4DF86-2598-486E-B21E-151376D53A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E548E-C90C-4F05-B0D6-B98AA99CB89B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83714-CA5B-4436-8132-911737FF1F0B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Racial Equity</a:t>
          </a:r>
          <a:endParaRPr lang="en-US" sz="5200" kern="1200" dirty="0"/>
        </a:p>
      </dsp:txBody>
      <dsp:txXfrm>
        <a:off x="0" y="0"/>
        <a:ext cx="8229600" cy="1131490"/>
      </dsp:txXfrm>
    </dsp:sp>
    <dsp:sp modelId="{010D41CC-51BF-4E89-864C-E2C55AA522D2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E1B43-48CF-4966-8D32-B760BC29E8E8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Bridging Systems</a:t>
          </a:r>
          <a:endParaRPr lang="en-US" sz="5200" kern="1200" dirty="0"/>
        </a:p>
      </dsp:txBody>
      <dsp:txXfrm>
        <a:off x="0" y="1131490"/>
        <a:ext cx="8229600" cy="1131490"/>
      </dsp:txXfrm>
    </dsp:sp>
    <dsp:sp modelId="{AA638CCF-0BE8-4FCF-8189-492BCB21C152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8F74F-F062-4EA1-8D94-61A4856011D0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Partners &amp; Advisors</a:t>
          </a:r>
          <a:endParaRPr lang="en-US" sz="5200" kern="1200" dirty="0"/>
        </a:p>
      </dsp:txBody>
      <dsp:txXfrm>
        <a:off x="0" y="2262981"/>
        <a:ext cx="8229600" cy="1131490"/>
      </dsp:txXfrm>
    </dsp:sp>
    <dsp:sp modelId="{26FD541A-6761-4AF7-A39B-FC9B99F7F185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6A037-96CE-49D0-8711-ACE0E025856F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Lived Experience</a:t>
          </a:r>
          <a:endParaRPr lang="en-US" sz="5200" kern="1200" dirty="0"/>
        </a:p>
      </dsp:txBody>
      <dsp:txXfrm>
        <a:off x="0" y="3394472"/>
        <a:ext cx="822960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7BF38-D1CE-4D2F-9ED7-704F493B577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2C21C-B57B-4ECB-9FC4-B595592A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0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6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Nia– what makes our work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Nia– discuss intersection between anti poverty and MH. Why is an anti poverty org focusing on MH?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Ruth (interviews with agencies and MH advisory board) + Nia (focus groups and stakeholder engagement)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9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89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4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895600"/>
            <a:ext cx="9150927" cy="3962400"/>
          </a:xfrm>
          <a:prstGeom prst="rect">
            <a:avLst/>
          </a:prstGeom>
          <a:solidFill>
            <a:srgbClr val="014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2819400"/>
            <a:ext cx="9144000" cy="76200"/>
          </a:xfrm>
          <a:prstGeom prst="rect">
            <a:avLst/>
          </a:prstGeom>
          <a:solidFill>
            <a:srgbClr val="E0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81000" y="3352800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Title of Presentation</a:t>
            </a:r>
          </a:p>
          <a:p>
            <a:r>
              <a:rPr lang="en-US" sz="3500" dirty="0">
                <a:solidFill>
                  <a:schemeClr val="bg1"/>
                </a:solidFill>
              </a:rPr>
              <a:t>Conference or Event Title</a:t>
            </a:r>
          </a:p>
          <a:p>
            <a:br>
              <a:rPr lang="en-US" sz="2500" dirty="0">
                <a:solidFill>
                  <a:schemeClr val="bg1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Month Year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-38100"/>
            <a:ext cx="9150927" cy="495300"/>
          </a:xfrm>
          <a:prstGeom prst="rect">
            <a:avLst/>
          </a:prstGeom>
          <a:solidFill>
            <a:srgbClr val="E0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0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4868"/>
                </a:solidFill>
              </a:defRPr>
            </a:lvl1pPr>
          </a:lstStyle>
          <a:p>
            <a:r>
              <a:rPr lang="en-US" b="1" dirty="0">
                <a:solidFill>
                  <a:srgbClr val="014868"/>
                </a:solidFill>
              </a:rPr>
              <a:t>This is where your title goes.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solidFill>
                  <a:srgbClr val="014868"/>
                </a:solidFill>
              </a:defRPr>
            </a:lvl1pPr>
          </a:lstStyle>
          <a:p>
            <a:r>
              <a:rPr lang="en-US" sz="2500" dirty="0">
                <a:solidFill>
                  <a:srgbClr val="014868"/>
                </a:solidFill>
              </a:rPr>
              <a:t>Enter the text for your slide here.</a:t>
            </a:r>
          </a:p>
        </p:txBody>
      </p:sp>
    </p:spTree>
    <p:extLst>
      <p:ext uri="{BB962C8B-B14F-4D97-AF65-F5344CB8AC3E}">
        <p14:creationId xmlns:p14="http://schemas.microsoft.com/office/powerpoint/2010/main" val="398386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14868"/>
                </a:solidFill>
              </a:rPr>
              <a:t>This is where your title goes.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2500" dirty="0">
                <a:solidFill>
                  <a:srgbClr val="014868"/>
                </a:solidFill>
              </a:rPr>
              <a:t>Enter the text for your slide here.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2500" dirty="0">
                <a:solidFill>
                  <a:srgbClr val="014868"/>
                </a:solidFill>
              </a:rPr>
              <a:t>Enter the text for your slide here.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B083-7255-48AD-8790-81EBB06741E4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F4D4-0C2D-40A3-B12B-3963D981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3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14868"/>
                </a:solidFill>
              </a:rPr>
              <a:t>This is where your title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5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80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50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14868"/>
                </a:solidFill>
              </a:rPr>
              <a:t>This is where your title goes.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" dirty="0">
                <a:solidFill>
                  <a:srgbClr val="014868"/>
                </a:solidFill>
              </a:rPr>
              <a:t>Enter the text for your slide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EF4D-2946-4546-ACA7-C6BFC0625C88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F4D4-0C2D-40A3-B12B-3963D981B62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0F4D4-0C2D-40A3-B12B-3963D981B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E0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1447800"/>
            <a:ext cx="9144000" cy="76200"/>
          </a:xfrm>
          <a:prstGeom prst="rect">
            <a:avLst/>
          </a:prstGeom>
          <a:solidFill>
            <a:srgbClr val="014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14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1000" y="638169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CLASP | clasp.org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0F4D4-0C2D-40A3-B12B-3963D981B626}" type="slidenum">
              <a:rPr lang="en-US" sz="2000" b="1" smtClean="0">
                <a:solidFill>
                  <a:schemeClr val="bg1"/>
                </a:solidFill>
              </a:rPr>
              <a:pPr/>
              <a:t>‹#›</a:t>
            </a:fld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7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rgbClr val="0148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1486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wbey@clasp.org" TargetMode="External"/><Relationship Id="rId2" Type="http://schemas.openxmlformats.org/officeDocument/2006/relationships/hyperlink" Target="mailto:rcosse@clasp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mmons.wikimedia.org/wiki/File:United_States_Administrative_Divisions_Blank.png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mmons.wikimedia.org/wiki/File:United_States_Administrative_Divisions_Blank.png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95600"/>
            <a:ext cx="9150927" cy="3962400"/>
          </a:xfrm>
          <a:prstGeom prst="rect">
            <a:avLst/>
          </a:prstGeom>
          <a:solidFill>
            <a:srgbClr val="014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819400"/>
            <a:ext cx="9144000" cy="76200"/>
          </a:xfrm>
          <a:prstGeom prst="rect">
            <a:avLst/>
          </a:prstGeom>
          <a:solidFill>
            <a:srgbClr val="E0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429000" cy="978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2971800"/>
            <a:ext cx="88392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Project Overview</a:t>
            </a:r>
          </a:p>
          <a:p>
            <a:r>
              <a:rPr lang="en-US" sz="3500" dirty="0">
                <a:solidFill>
                  <a:schemeClr val="bg1"/>
                </a:solidFill>
              </a:rPr>
              <a:t>Moving on Maternal Depression (MOMD) &amp; Policy Advancing Transformation and Healing (PATH)</a:t>
            </a:r>
          </a:p>
          <a:p>
            <a:br>
              <a:rPr lang="en-US" sz="2500" dirty="0">
                <a:solidFill>
                  <a:schemeClr val="bg1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Breaking Barriers, Building Communities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June 17, 2019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38100"/>
            <a:ext cx="9150927" cy="495300"/>
          </a:xfrm>
          <a:prstGeom prst="rect">
            <a:avLst/>
          </a:prstGeom>
          <a:solidFill>
            <a:srgbClr val="E0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35" y="5334000"/>
            <a:ext cx="1914865" cy="14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4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409E3-8980-4A46-B936-64365D0857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79A0F4D4-0C2D-40A3-B12B-3963D981B62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87508-39BA-4953-B69E-153682ACC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61"/>
            <a:ext cx="9144000" cy="70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2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2D7C-2F97-47AF-B030-93EAD2C2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Difference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A5E847-E01E-4961-AD17-CFA1D5027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6882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941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04CA-4AF7-4DD4-840A-7AF65DA6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853-298C-461A-A512-62DCF3874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Ruth Cosse (MOMD)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Policy Analyst, Child Care and Early Education, CLASP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rcosse@clasp.org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Nia West-Bey (PATH)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Policy Analyst, Youth, CLASP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nwestbey@clasp.org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0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5F63-25BA-41AE-993D-D6813E12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an Anti-Poverty Organization in Mental Health 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E1EBF7-F17E-4633-86F4-3277799849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0" y="1600200"/>
            <a:ext cx="3395809" cy="457063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D67276-C2A0-4DD3-8711-806AECEB4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42418"/>
            <a:ext cx="40386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Three million Americans living in poverty are either a mother who has experienced depression or a young adult who has experienced serious psychological distress during the past year.</a:t>
            </a:r>
          </a:p>
        </p:txBody>
      </p:sp>
    </p:spTree>
    <p:extLst>
      <p:ext uri="{BB962C8B-B14F-4D97-AF65-F5344CB8AC3E}">
        <p14:creationId xmlns:p14="http://schemas.microsoft.com/office/powerpoint/2010/main" val="403223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A6F33-B5C6-479E-9D08-AD33DDB6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CLASP’s Racial Equity Lens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01C3-C764-49DE-A6CA-FFD687AD5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Cultural and linguistically critical approaches</a:t>
            </a:r>
          </a:p>
          <a:p>
            <a:r>
              <a:rPr lang="en-US" sz="3600" dirty="0"/>
              <a:t>Representative workforce</a:t>
            </a:r>
          </a:p>
          <a:p>
            <a:r>
              <a:rPr lang="en-US" sz="3600" dirty="0"/>
              <a:t>Equity</a:t>
            </a:r>
          </a:p>
          <a:p>
            <a:r>
              <a:rPr lang="en-US" sz="3600" dirty="0"/>
              <a:t>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9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D21948-AC23-490E-98D9-707036C6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CLASP’s Approach to this Work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5D209D-291E-4760-AB9F-E7A00E985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Framework development</a:t>
            </a:r>
          </a:p>
          <a:p>
            <a:r>
              <a:rPr lang="en-US" sz="3600" dirty="0"/>
              <a:t>Framework integration in early adopter states </a:t>
            </a:r>
          </a:p>
          <a:p>
            <a:r>
              <a:rPr lang="en-US" sz="3600" dirty="0"/>
              <a:t>Deepening relationships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27982-EFEC-4BC7-BA5A-A1A46292EF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79A0F4D4-0C2D-40A3-B12B-3963D981B6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2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8764-4041-44E5-884E-0728FFF7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Laying the Foundation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194D7-9F3C-460F-88C9-F370A85CA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Informant interviews with agencies</a:t>
            </a:r>
          </a:p>
          <a:p>
            <a:r>
              <a:rPr lang="en-US" sz="3600" dirty="0"/>
              <a:t>Focus groups</a:t>
            </a:r>
          </a:p>
          <a:p>
            <a:r>
              <a:rPr lang="en-US" sz="3600" dirty="0"/>
              <a:t>Mental health advisory board</a:t>
            </a:r>
          </a:p>
          <a:p>
            <a:r>
              <a:rPr lang="en-US" sz="3600" dirty="0"/>
              <a:t>Stakeholder engagement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4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976BD7E-90F1-45CE-8AE0-948D1202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Maternal Depression State Scan, 2016</a:t>
            </a:r>
          </a:p>
        </p:txBody>
      </p:sp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3435CF-D2B0-434D-8DA6-3C886127E7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460667"/>
            <a:ext cx="3563339" cy="485106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61F2E-0A1A-4585-99CD-30484B17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F4D4-0C2D-40A3-B12B-3963D981B626}" type="slidenum">
              <a:rPr lang="en-US" smtClean="0"/>
              <a:t>6</a:t>
            </a:fld>
            <a:endParaRPr lang="en-US"/>
          </a:p>
        </p:txBody>
      </p:sp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1BFEA764-B647-431F-924B-8E0A09BE1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64543" y="2042319"/>
            <a:ext cx="5479457" cy="3687762"/>
          </a:xfrm>
          <a:prstGeom prst="rect">
            <a:avLst/>
          </a:prstGeom>
        </p:spPr>
      </p:pic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73701531-E221-479E-BFE4-576D809D713C}"/>
              </a:ext>
            </a:extLst>
          </p:cNvPr>
          <p:cNvSpPr/>
          <p:nvPr/>
        </p:nvSpPr>
        <p:spPr>
          <a:xfrm>
            <a:off x="6476845" y="2819400"/>
            <a:ext cx="193969" cy="152400"/>
          </a:xfrm>
          <a:prstGeom prst="star5">
            <a:avLst>
              <a:gd name="adj" fmla="val 30896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6F1A7DA6-89D8-4E58-AF5C-A367EC27F365}"/>
              </a:ext>
            </a:extLst>
          </p:cNvPr>
          <p:cNvSpPr/>
          <p:nvPr/>
        </p:nvSpPr>
        <p:spPr>
          <a:xfrm>
            <a:off x="7620000" y="3498574"/>
            <a:ext cx="193969" cy="152400"/>
          </a:xfrm>
          <a:prstGeom prst="star5">
            <a:avLst>
              <a:gd name="adj" fmla="val 30896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B220DF5C-0FC3-4AEB-81F7-E2BD9ADD3C45}"/>
              </a:ext>
            </a:extLst>
          </p:cNvPr>
          <p:cNvSpPr/>
          <p:nvPr/>
        </p:nvSpPr>
        <p:spPr>
          <a:xfrm>
            <a:off x="8153400" y="3776525"/>
            <a:ext cx="193969" cy="152400"/>
          </a:xfrm>
          <a:prstGeom prst="star5">
            <a:avLst>
              <a:gd name="adj" fmla="val 30896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9FF044A6-CAF7-4F0E-95D7-D420DF47831D}"/>
              </a:ext>
            </a:extLst>
          </p:cNvPr>
          <p:cNvSpPr/>
          <p:nvPr/>
        </p:nvSpPr>
        <p:spPr>
          <a:xfrm>
            <a:off x="8769399" y="3498574"/>
            <a:ext cx="193969" cy="152400"/>
          </a:xfrm>
          <a:prstGeom prst="star5">
            <a:avLst>
              <a:gd name="adj" fmla="val 30896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EC58D8-2984-4390-B681-2BC4191A733E}"/>
              </a:ext>
            </a:extLst>
          </p:cNvPr>
          <p:cNvCxnSpPr>
            <a:cxnSpLocks/>
          </p:cNvCxnSpPr>
          <p:nvPr/>
        </p:nvCxnSpPr>
        <p:spPr>
          <a:xfrm flipH="1" flipV="1">
            <a:off x="8699599" y="3200400"/>
            <a:ext cx="139601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4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25BD-096E-40E2-B9C4-82F2F5A0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274638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Young Adult Mental Health State/Locality Scans, 2018</a:t>
            </a:r>
          </a:p>
        </p:txBody>
      </p:sp>
      <p:pic>
        <p:nvPicPr>
          <p:cNvPr id="24" name="Content Placeholder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DFCBA2-6FD2-4B79-97F1-6C9CE8D2DB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"/>
          <a:stretch/>
        </p:blipFill>
        <p:spPr>
          <a:xfrm>
            <a:off x="0" y="1455896"/>
            <a:ext cx="3619593" cy="4868704"/>
          </a:xfrm>
        </p:spPr>
      </p:pic>
      <p:pic>
        <p:nvPicPr>
          <p:cNvPr id="25" name="Picture 24" descr="A close up of a map&#10;&#10;Description automatically generated">
            <a:extLst>
              <a:ext uri="{FF2B5EF4-FFF2-40B4-BE49-F238E27FC236}">
                <a16:creationId xmlns:a16="http://schemas.microsoft.com/office/drawing/2014/main" id="{15C78E45-A2E1-44DA-BB50-9C6CC5F09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19593" y="1905000"/>
            <a:ext cx="5479457" cy="3687762"/>
          </a:xfrm>
          <a:prstGeom prst="rect">
            <a:avLst/>
          </a:prstGeom>
        </p:spPr>
      </p:pic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F457A49B-08C8-4981-85B1-300010CA3202}"/>
              </a:ext>
            </a:extLst>
          </p:cNvPr>
          <p:cNvSpPr/>
          <p:nvPr/>
        </p:nvSpPr>
        <p:spPr>
          <a:xfrm>
            <a:off x="4008599" y="2667000"/>
            <a:ext cx="193969" cy="152400"/>
          </a:xfrm>
          <a:prstGeom prst="star5">
            <a:avLst>
              <a:gd name="adj" fmla="val 30896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D9D3C91-93AE-4D5B-B0B0-75F6A49C2835}"/>
              </a:ext>
            </a:extLst>
          </p:cNvPr>
          <p:cNvSpPr/>
          <p:nvPr/>
        </p:nvSpPr>
        <p:spPr>
          <a:xfrm>
            <a:off x="5260652" y="4191000"/>
            <a:ext cx="193969" cy="152400"/>
          </a:xfrm>
          <a:prstGeom prst="star5">
            <a:avLst>
              <a:gd name="adj" fmla="val 30896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096E4570-17CA-4C3C-A191-6635BA5A89DF}"/>
              </a:ext>
            </a:extLst>
          </p:cNvPr>
          <p:cNvSpPr/>
          <p:nvPr/>
        </p:nvSpPr>
        <p:spPr>
          <a:xfrm>
            <a:off x="7386633" y="3018949"/>
            <a:ext cx="193969" cy="152400"/>
          </a:xfrm>
          <a:prstGeom prst="star5">
            <a:avLst>
              <a:gd name="adj" fmla="val 30896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B508F9E9-47CF-40E0-ADE0-054A00F5C874}"/>
              </a:ext>
            </a:extLst>
          </p:cNvPr>
          <p:cNvSpPr/>
          <p:nvPr/>
        </p:nvSpPr>
        <p:spPr>
          <a:xfrm>
            <a:off x="8686800" y="3672681"/>
            <a:ext cx="193969" cy="152400"/>
          </a:xfrm>
          <a:prstGeom prst="star5">
            <a:avLst>
              <a:gd name="adj" fmla="val 30896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B264D96-E889-4D59-B40B-A97CB8B9E02B}"/>
              </a:ext>
            </a:extLst>
          </p:cNvPr>
          <p:cNvSpPr/>
          <p:nvPr/>
        </p:nvSpPr>
        <p:spPr>
          <a:xfrm>
            <a:off x="4114846" y="4129881"/>
            <a:ext cx="114300" cy="762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719EF5-5AAA-4007-945B-8122465F1A16}"/>
              </a:ext>
            </a:extLst>
          </p:cNvPr>
          <p:cNvSpPr/>
          <p:nvPr/>
        </p:nvSpPr>
        <p:spPr>
          <a:xfrm>
            <a:off x="7426467" y="3710781"/>
            <a:ext cx="114300" cy="762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57A8001-1F19-4E9A-9B68-4795D85FB042}"/>
              </a:ext>
            </a:extLst>
          </p:cNvPr>
          <p:cNvSpPr/>
          <p:nvPr/>
        </p:nvSpPr>
        <p:spPr>
          <a:xfrm>
            <a:off x="8458200" y="3140710"/>
            <a:ext cx="114300" cy="762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5A5262-71A5-498E-8B55-A95555F683C2}"/>
              </a:ext>
            </a:extLst>
          </p:cNvPr>
          <p:cNvCxnSpPr>
            <a:cxnSpLocks/>
          </p:cNvCxnSpPr>
          <p:nvPr/>
        </p:nvCxnSpPr>
        <p:spPr>
          <a:xfrm flipH="1" flipV="1">
            <a:off x="8324091" y="3521710"/>
            <a:ext cx="382517" cy="227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0B780399-E093-4922-BD56-134961D2958E}"/>
              </a:ext>
            </a:extLst>
          </p:cNvPr>
          <p:cNvSpPr/>
          <p:nvPr/>
        </p:nvSpPr>
        <p:spPr>
          <a:xfrm>
            <a:off x="6160707" y="5701972"/>
            <a:ext cx="114300" cy="762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1E9211-F0D9-4251-AA90-FB9BA2DFC36F}"/>
              </a:ext>
            </a:extLst>
          </p:cNvPr>
          <p:cNvSpPr txBox="1"/>
          <p:nvPr/>
        </p:nvSpPr>
        <p:spPr>
          <a:xfrm>
            <a:off x="5071337" y="5556904"/>
            <a:ext cx="9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Locality:</a:t>
            </a:r>
            <a:r>
              <a:rPr lang="en-US" sz="1400" dirty="0"/>
              <a:t> </a:t>
            </a:r>
          </a:p>
          <a:p>
            <a:r>
              <a:rPr lang="en-US" sz="1400" i="1" dirty="0"/>
              <a:t>State: </a:t>
            </a:r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64804AB2-1374-40A6-890C-597AEB3C5973}"/>
              </a:ext>
            </a:extLst>
          </p:cNvPr>
          <p:cNvSpPr/>
          <p:nvPr/>
        </p:nvSpPr>
        <p:spPr>
          <a:xfrm>
            <a:off x="6120872" y="5887382"/>
            <a:ext cx="154135" cy="100984"/>
          </a:xfrm>
          <a:prstGeom prst="star5">
            <a:avLst>
              <a:gd name="adj" fmla="val 30896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7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42F6-2C42-4A24-8BB4-8166AE0B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PATH’s Guiding Framework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0D531D-13BE-4484-8A8A-EA09329C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b="19186"/>
          <a:stretch/>
        </p:blipFill>
        <p:spPr>
          <a:xfrm>
            <a:off x="304799" y="1600200"/>
            <a:ext cx="8529595" cy="4572000"/>
          </a:xfrm>
        </p:spPr>
      </p:pic>
    </p:spTree>
    <p:extLst>
      <p:ext uri="{BB962C8B-B14F-4D97-AF65-F5344CB8AC3E}">
        <p14:creationId xmlns:p14="http://schemas.microsoft.com/office/powerpoint/2010/main" val="332870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FCEA5-B8E0-4AC2-B147-C917625C300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19800" y="1600200"/>
            <a:ext cx="31242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F468A-ED5B-4959-B4CE-C02ADD436E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79A0F4D4-0C2D-40A3-B12B-3963D981B626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3554A-6D76-4329-BE4B-5A1D5E3E7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46"/>
            <a:ext cx="9144000" cy="70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02269"/>
      </p:ext>
    </p:extLst>
  </p:cSld>
  <p:clrMapOvr>
    <a:masterClrMapping/>
  </p:clrMapOvr>
</p:sld>
</file>

<file path=ppt/theme/theme1.xml><?xml version="1.0" encoding="utf-8"?>
<a:theme xmlns:a="http://schemas.openxmlformats.org/drawingml/2006/main" name="CLASP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50th Anniversary POWERPOINT Template</Template>
  <TotalTime>318</TotalTime>
  <Words>242</Words>
  <Application>Microsoft Office PowerPoint</Application>
  <PresentationFormat>On-screen Show (4:3)</PresentationFormat>
  <Paragraphs>65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CLASP Powerpoint Template</vt:lpstr>
      <vt:lpstr>PowerPoint Presentation</vt:lpstr>
      <vt:lpstr>The Role of an Anti-Poverty Organization in Mental Health </vt:lpstr>
      <vt:lpstr>CLASP’s Racial Equity Lens</vt:lpstr>
      <vt:lpstr>CLASP’s Approach to this Work </vt:lpstr>
      <vt:lpstr>Laying the Foundation </vt:lpstr>
      <vt:lpstr>Maternal Depression State Scan, 2016</vt:lpstr>
      <vt:lpstr>Young Adult Mental Health State/Locality Scans, 2018</vt:lpstr>
      <vt:lpstr>PATH’s Guiding Framework</vt:lpstr>
      <vt:lpstr>PowerPoint Presentation</vt:lpstr>
      <vt:lpstr>PowerPoint Presentation</vt:lpstr>
      <vt:lpstr>The Difference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Cosse</dc:creator>
  <cp:lastModifiedBy>Matthew King</cp:lastModifiedBy>
  <cp:revision>28</cp:revision>
  <dcterms:created xsi:type="dcterms:W3CDTF">2019-06-11T14:35:46Z</dcterms:created>
  <dcterms:modified xsi:type="dcterms:W3CDTF">2019-06-17T12:24:39Z</dcterms:modified>
</cp:coreProperties>
</file>