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65" r:id="rId5"/>
    <p:sldId id="274" r:id="rId6"/>
    <p:sldId id="264" r:id="rId7"/>
    <p:sldId id="266" r:id="rId8"/>
    <p:sldId id="267" r:id="rId9"/>
    <p:sldId id="271" r:id="rId10"/>
    <p:sldId id="273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868"/>
    <a:srgbClr val="E08C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2" autoAdjust="0"/>
  </p:normalViewPr>
  <p:slideViewPr>
    <p:cSldViewPr>
      <p:cViewPr varScale="1">
        <p:scale>
          <a:sx n="110" d="100"/>
          <a:sy n="110" d="100"/>
        </p:scale>
        <p:origin x="9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7BF38-D1CE-4D2F-9ED7-704F493B577C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2C21C-B57B-4ECB-9FC4-B595592A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0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2895600"/>
            <a:ext cx="9150927" cy="3962400"/>
          </a:xfrm>
          <a:prstGeom prst="rect">
            <a:avLst/>
          </a:prstGeom>
          <a:solidFill>
            <a:srgbClr val="014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0" y="2819400"/>
            <a:ext cx="9144000" cy="76200"/>
          </a:xfrm>
          <a:prstGeom prst="rect">
            <a:avLst/>
          </a:prstGeom>
          <a:solidFill>
            <a:srgbClr val="E08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 userDrawn="1"/>
        </p:nvSpPr>
        <p:spPr>
          <a:xfrm>
            <a:off x="381000" y="3352800"/>
            <a:ext cx="83058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</a:rPr>
              <a:t>Title of Presentation</a:t>
            </a:r>
          </a:p>
          <a:p>
            <a:r>
              <a:rPr lang="en-US" sz="3500" dirty="0">
                <a:solidFill>
                  <a:schemeClr val="bg1"/>
                </a:solidFill>
              </a:rPr>
              <a:t>Conference or Event Title</a:t>
            </a:r>
          </a:p>
          <a:p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Month Year</a:t>
            </a:r>
          </a:p>
        </p:txBody>
      </p:sp>
      <p:sp>
        <p:nvSpPr>
          <p:cNvPr id="26" name="Rectangle 25"/>
          <p:cNvSpPr/>
          <p:nvPr userDrawn="1"/>
        </p:nvSpPr>
        <p:spPr>
          <a:xfrm>
            <a:off x="0" y="-38100"/>
            <a:ext cx="9150927" cy="495300"/>
          </a:xfrm>
          <a:prstGeom prst="rect">
            <a:avLst/>
          </a:prstGeom>
          <a:solidFill>
            <a:srgbClr val="E08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0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14868"/>
                </a:solidFill>
              </a:defRPr>
            </a:lvl1pPr>
          </a:lstStyle>
          <a:p>
            <a:r>
              <a:rPr lang="en-US" b="1" dirty="0">
                <a:solidFill>
                  <a:srgbClr val="014868"/>
                </a:solidFill>
              </a:rPr>
              <a:t>This is where your title goes.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200">
                <a:solidFill>
                  <a:srgbClr val="014868"/>
                </a:solidFill>
              </a:defRPr>
            </a:lvl1pPr>
          </a:lstStyle>
          <a:p>
            <a:r>
              <a:rPr lang="en-US" sz="2500" dirty="0">
                <a:solidFill>
                  <a:srgbClr val="014868"/>
                </a:solidFill>
              </a:rPr>
              <a:t>Enter the text for your slide here.</a:t>
            </a:r>
          </a:p>
        </p:txBody>
      </p:sp>
    </p:spTree>
    <p:extLst>
      <p:ext uri="{BB962C8B-B14F-4D97-AF65-F5344CB8AC3E}">
        <p14:creationId xmlns:p14="http://schemas.microsoft.com/office/powerpoint/2010/main" val="398386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14868"/>
                </a:solidFill>
              </a:rPr>
              <a:t>This is where your title goes.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z="2500" dirty="0">
                <a:solidFill>
                  <a:srgbClr val="014868"/>
                </a:solidFill>
              </a:rPr>
              <a:t>Enter the text for your slide here.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z="2500" dirty="0">
                <a:solidFill>
                  <a:srgbClr val="014868"/>
                </a:solidFill>
              </a:rPr>
              <a:t>Enter the text for your slide here.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B083-7255-48AD-8790-81EBB06741E4}" type="datetime1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F4D4-0C2D-40A3-B12B-3963D981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3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14868"/>
                </a:solidFill>
              </a:rPr>
              <a:t>This is where your title goes.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25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80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450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14868"/>
                </a:solidFill>
              </a:rPr>
              <a:t>This is where your title goes.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500" dirty="0">
                <a:solidFill>
                  <a:srgbClr val="014868"/>
                </a:solidFill>
              </a:rPr>
              <a:t>Enter the text for your slide here.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4EF4D-2946-4546-ACA7-C6BFC0625C88}" type="datetime1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0F4D4-0C2D-40A3-B12B-3963D981B626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A0F4D4-0C2D-40A3-B12B-3963D981B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E08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rgbClr val="014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014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81000" y="638169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CLASP | clasp.org</a:t>
            </a:r>
          </a:p>
        </p:txBody>
      </p:sp>
      <p:sp>
        <p:nvSpPr>
          <p:cNvPr id="23" name="Slide Number Placeholder 15"/>
          <p:cNvSpPr txBox="1">
            <a:spLocks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A0F4D4-0C2D-40A3-B12B-3963D981B626}" type="slidenum">
              <a:rPr lang="en-US" sz="2000" b="1" smtClean="0">
                <a:solidFill>
                  <a:schemeClr val="bg1"/>
                </a:solidFill>
              </a:rPr>
              <a:pPr/>
              <a:t>‹#›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67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rgbClr val="01486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1486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95600"/>
            <a:ext cx="9150927" cy="3962400"/>
          </a:xfrm>
          <a:prstGeom prst="rect">
            <a:avLst/>
          </a:prstGeom>
          <a:solidFill>
            <a:srgbClr val="014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819400"/>
            <a:ext cx="9144000" cy="76200"/>
          </a:xfrm>
          <a:prstGeom prst="rect">
            <a:avLst/>
          </a:prstGeom>
          <a:solidFill>
            <a:srgbClr val="E08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52600"/>
            <a:ext cx="3429000" cy="9789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3352800"/>
            <a:ext cx="8305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</a:rPr>
              <a:t>Updates: Federal Legislation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June 2019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7600" y="1828800"/>
            <a:ext cx="500841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014868"/>
                </a:solidFill>
              </a:rPr>
              <a:t>Alex Costello</a:t>
            </a:r>
          </a:p>
          <a:p>
            <a:pPr algn="r"/>
            <a:r>
              <a:rPr lang="en-US" sz="2700" dirty="0">
                <a:solidFill>
                  <a:srgbClr val="014868"/>
                </a:solidFill>
              </a:rPr>
              <a:t>Director of Legislative Affairs </a:t>
            </a:r>
          </a:p>
          <a:p>
            <a:pPr algn="r"/>
            <a:endParaRPr lang="en-US" sz="2700" dirty="0">
              <a:solidFill>
                <a:srgbClr val="014868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-38100"/>
            <a:ext cx="9150927" cy="495300"/>
          </a:xfrm>
          <a:prstGeom prst="rect">
            <a:avLst/>
          </a:prstGeom>
          <a:solidFill>
            <a:srgbClr val="E08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029200"/>
            <a:ext cx="1914865" cy="1402750"/>
          </a:xfrm>
          <a:prstGeom prst="rect">
            <a:avLst/>
          </a:prstGeom>
        </p:spPr>
      </p:pic>
      <p:pic>
        <p:nvPicPr>
          <p:cNvPr id="11" name="Picture 2" descr="Image result for capitol building">
            <a:extLst>
              <a:ext uri="{FF2B5EF4-FFF2-40B4-BE49-F238E27FC236}">
                <a16:creationId xmlns:a16="http://schemas.microsoft.com/office/drawing/2014/main" id="{41FBF9E5-0119-4580-8F85-1DAE7834F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4882850"/>
            <a:ext cx="32004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24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29B95C-001B-4C76-9D9C-5B67EB238678}"/>
              </a:ext>
            </a:extLst>
          </p:cNvPr>
          <p:cNvSpPr txBox="1"/>
          <p:nvPr/>
        </p:nvSpPr>
        <p:spPr>
          <a:xfrm>
            <a:off x="381000" y="4495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Chairman Elijah Cummings (D-MD-7)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AEEFD6-900C-4A15-A18D-1B1A4CA7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dirty="0"/>
              <a:t>Oversight committee trauma agenda </a:t>
            </a:r>
            <a:endParaRPr lang="en-US" sz="3200" dirty="0"/>
          </a:p>
        </p:txBody>
      </p:sp>
      <p:pic>
        <p:nvPicPr>
          <p:cNvPr id="7" name="Picture 2" descr="Photo of Rep. Elijah Cummings [D-MD7]">
            <a:extLst>
              <a:ext uri="{FF2B5EF4-FFF2-40B4-BE49-F238E27FC236}">
                <a16:creationId xmlns:a16="http://schemas.microsoft.com/office/drawing/2014/main" id="{FBBEE2AD-1544-4F1F-BEC6-5BD1688CDC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7" y="2209800"/>
            <a:ext cx="1836420" cy="220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AEA9944-2423-4DF7-8AE5-95E35B55F340}"/>
              </a:ext>
            </a:extLst>
          </p:cNvPr>
          <p:cNvSpPr txBox="1"/>
          <p:nvPr/>
        </p:nvSpPr>
        <p:spPr>
          <a:xfrm>
            <a:off x="2962003" y="1905000"/>
            <a:ext cx="563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July 17</a:t>
            </a:r>
            <a:r>
              <a:rPr lang="en-US" baseline="30000" dirty="0"/>
              <a:t>th</a:t>
            </a:r>
            <a:r>
              <a:rPr lang="en-US" dirty="0"/>
              <a:t>: Survivor roundtable focused on educating the Oversight Committee members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July 18</a:t>
            </a:r>
            <a:r>
              <a:rPr lang="en-US" baseline="30000" dirty="0"/>
              <a:t>th</a:t>
            </a:r>
            <a:r>
              <a:rPr lang="en-US" dirty="0"/>
              <a:t>: Oversight committee hearing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August 20</a:t>
            </a:r>
            <a:r>
              <a:rPr lang="en-US" baseline="30000" dirty="0"/>
              <a:t>th</a:t>
            </a:r>
            <a:r>
              <a:rPr lang="en-US" dirty="0"/>
              <a:t>: District roundtable in Baltimore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Legislation planned for this Congress </a:t>
            </a:r>
          </a:p>
        </p:txBody>
      </p:sp>
    </p:spTree>
    <p:extLst>
      <p:ext uri="{BB962C8B-B14F-4D97-AF65-F5344CB8AC3E}">
        <p14:creationId xmlns:p14="http://schemas.microsoft.com/office/powerpoint/2010/main" val="1908291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3691-91EB-4AE1-8058-55BE0595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9B5CE-A81C-44E5-8AF1-3CEA20E1E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Ideas for engaging your federal delegation</a:t>
            </a:r>
          </a:p>
          <a:p>
            <a:r>
              <a:rPr lang="en-US" dirty="0"/>
              <a:t>Outlook for the rest of the 116th congress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8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9AE2-AFD5-44A8-B185-CB5D7BB7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4" name="Picture 3" descr="MCj01495080000[1]">
            <a:extLst>
              <a:ext uri="{FF2B5EF4-FFF2-40B4-BE49-F238E27FC236}">
                <a16:creationId xmlns:a16="http://schemas.microsoft.com/office/drawing/2014/main" id="{51D6CB82-560E-4E6C-94FA-731DAF94C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5638800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51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Legislative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Appropriations </a:t>
            </a:r>
          </a:p>
          <a:p>
            <a:pPr lvl="1"/>
            <a:r>
              <a:rPr lang="en-US" sz="2600" dirty="0"/>
              <a:t>FY 19 ends September 30</a:t>
            </a:r>
            <a:r>
              <a:rPr lang="en-US" sz="2600" baseline="30000" dirty="0"/>
              <a:t>th</a:t>
            </a:r>
            <a:r>
              <a:rPr lang="en-US" sz="2600" dirty="0"/>
              <a:t> </a:t>
            </a:r>
          </a:p>
          <a:p>
            <a:pPr lvl="1"/>
            <a:r>
              <a:rPr lang="en-US" sz="2600" dirty="0"/>
              <a:t>House Labor HHS-Ed Bill</a:t>
            </a:r>
          </a:p>
          <a:p>
            <a:pPr lvl="2"/>
            <a:r>
              <a:rPr lang="en-US" dirty="0"/>
              <a:t>$191.7B in discretionary funding for FY 2020</a:t>
            </a:r>
          </a:p>
          <a:p>
            <a:pPr lvl="2"/>
            <a:r>
              <a:rPr lang="en-US" dirty="0"/>
              <a:t>SAMHSA receives $5.9B - $115 million above 2019 level </a:t>
            </a:r>
          </a:p>
          <a:p>
            <a:r>
              <a:rPr lang="en-US" sz="3000" dirty="0"/>
              <a:t>Budget caps &amp; sequestration</a:t>
            </a:r>
          </a:p>
          <a:p>
            <a:r>
              <a:rPr lang="en-US" sz="3000" dirty="0"/>
              <a:t>Oversight and Priorities  </a:t>
            </a:r>
          </a:p>
        </p:txBody>
      </p:sp>
    </p:spTree>
    <p:extLst>
      <p:ext uri="{BB962C8B-B14F-4D97-AF65-F5344CB8AC3E}">
        <p14:creationId xmlns:p14="http://schemas.microsoft.com/office/powerpoint/2010/main" val="385393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F2A17-1B23-425E-8CCC-830EDDDF6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116</a:t>
            </a:r>
            <a:r>
              <a:rPr lang="en-US" baseline="30000" dirty="0"/>
              <a:t>th</a:t>
            </a:r>
            <a:r>
              <a:rPr lang="en-US" dirty="0"/>
              <a:t> Congress Legislation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83F40-50E8-4A81-AD2D-3131827CE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sz="3000" dirty="0"/>
              <a:t>Families First Prevention Act </a:t>
            </a:r>
          </a:p>
          <a:p>
            <a:pPr fontAlgn="base"/>
            <a:r>
              <a:rPr lang="en-US" sz="3000" dirty="0"/>
              <a:t>Substance Use-Disorder Prevention that Promotes Opioid Recovery and Treatment (SUPPORT) Act </a:t>
            </a:r>
          </a:p>
          <a:p>
            <a:pPr fontAlgn="base"/>
            <a:r>
              <a:rPr lang="en-US" sz="3000" dirty="0"/>
              <a:t>Childcare for Working Families Act </a:t>
            </a:r>
          </a:p>
          <a:p>
            <a:pPr fontAlgn="base"/>
            <a:r>
              <a:rPr lang="en-US" sz="3000" dirty="0"/>
              <a:t>Stronger CAPTA (Child Abuse Prevention and Treatment Act) </a:t>
            </a:r>
          </a:p>
          <a:p>
            <a:pPr fontAlgn="base"/>
            <a:r>
              <a:rPr lang="en-US" sz="3000" dirty="0"/>
              <a:t>MOMMA Act</a:t>
            </a:r>
          </a:p>
          <a:p>
            <a:pPr fontAlgn="base"/>
            <a:r>
              <a:rPr lang="en-US" sz="3000" dirty="0"/>
              <a:t>RISE from Trauma Act </a:t>
            </a:r>
          </a:p>
          <a:p>
            <a:pPr fontAlgn="base"/>
            <a:r>
              <a:rPr lang="en-US" sz="3000" dirty="0"/>
              <a:t>Oversight committee trauma agenda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0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29B95C-001B-4C76-9D9C-5B67EB238678}"/>
              </a:ext>
            </a:extLst>
          </p:cNvPr>
          <p:cNvSpPr txBox="1"/>
          <p:nvPr/>
        </p:nvSpPr>
        <p:spPr>
          <a:xfrm>
            <a:off x="448491" y="4495800"/>
            <a:ext cx="2465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Rep. Vern Buchanan (R-FL-16)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AEEFD6-900C-4A15-A18D-1B1A4CA7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/>
              <a:t>Families First Prevention Act </a:t>
            </a:r>
          </a:p>
        </p:txBody>
      </p:sp>
      <p:pic>
        <p:nvPicPr>
          <p:cNvPr id="1026" name="Picture 2" descr="Photo of Rep. Vern Buchanan [R-FL16]">
            <a:extLst>
              <a:ext uri="{FF2B5EF4-FFF2-40B4-BE49-F238E27FC236}">
                <a16:creationId xmlns:a16="http://schemas.microsoft.com/office/drawing/2014/main" id="{CDB0514D-18FA-426A-8E78-4470CA3E8FA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68880"/>
            <a:ext cx="160020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43BECA-DC14-44BB-B9C4-47341494E9D1}"/>
              </a:ext>
            </a:extLst>
          </p:cNvPr>
          <p:cNvSpPr txBox="1"/>
          <p:nvPr/>
        </p:nvSpPr>
        <p:spPr>
          <a:xfrm>
            <a:off x="2962003" y="1905000"/>
            <a:ext cx="5638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Signed into law 2/19/2018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Ways &amp; Means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Summary: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Strengthen families so more children avoid unnecessary placements in foster 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Help to ensure family-based care for children who need foster care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Incentivize states to reduce placement of children in congregate care and promote adoption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4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29B95C-001B-4C76-9D9C-5B67EB238678}"/>
              </a:ext>
            </a:extLst>
          </p:cNvPr>
          <p:cNvSpPr txBox="1"/>
          <p:nvPr/>
        </p:nvSpPr>
        <p:spPr>
          <a:xfrm>
            <a:off x="506186" y="3575816"/>
            <a:ext cx="2313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Sen. Lamar Alexander (R-TN)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43CD3-C17B-4B1F-8C75-FCCDBE489DB2}"/>
              </a:ext>
            </a:extLst>
          </p:cNvPr>
          <p:cNvSpPr txBox="1"/>
          <p:nvPr/>
        </p:nvSpPr>
        <p:spPr>
          <a:xfrm>
            <a:off x="506186" y="5872420"/>
            <a:ext cx="21444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Rep. Greg Walden (R-OR-2)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AEEFD6-900C-4A15-A18D-1B1A4CA7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500" dirty="0"/>
              <a:t>Substance Use-Disorder Prevention that Promotes Opioid Recovery and Treatment (SUPPORT) Act </a:t>
            </a: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1495F-CF20-436F-96EF-31A442A07B12}"/>
              </a:ext>
            </a:extLst>
          </p:cNvPr>
          <p:cNvSpPr txBox="1"/>
          <p:nvPr/>
        </p:nvSpPr>
        <p:spPr>
          <a:xfrm>
            <a:off x="2962003" y="1905000"/>
            <a:ext cx="5638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Signed into law 10/24/18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Energy &amp; Commerce Committee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Summary: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Implements Medicaid and Medicare reforms to address the opioid crisis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Direct the Food and Drug Administration (FDA) to issue or update guidance on ways existing pathways can be used to bring novel non-addictive treatments for pain and addiction to patients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44" name="Picture 4" descr="Image result for lamar alexander">
            <a:extLst>
              <a:ext uri="{FF2B5EF4-FFF2-40B4-BE49-F238E27FC236}">
                <a16:creationId xmlns:a16="http://schemas.microsoft.com/office/drawing/2014/main" id="{1EF30E95-651C-4022-9F43-9180C9E800E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46867"/>
            <a:ext cx="160020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Photo of Rep. Greg Walden [R-OR2]">
            <a:extLst>
              <a:ext uri="{FF2B5EF4-FFF2-40B4-BE49-F238E27FC236}">
                <a16:creationId xmlns:a16="http://schemas.microsoft.com/office/drawing/2014/main" id="{DEB97995-E134-45C3-85F9-E615554A8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54" y="3944012"/>
            <a:ext cx="160020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64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en. Patty Murray (D-WA) &#10;">
            <a:extLst>
              <a:ext uri="{FF2B5EF4-FFF2-40B4-BE49-F238E27FC236}">
                <a16:creationId xmlns:a16="http://schemas.microsoft.com/office/drawing/2014/main" id="{54749818-80D5-4910-A030-697697576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1673226"/>
            <a:ext cx="1600200" cy="192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ep. Bobby Scott (D-VA-3) &#10;">
            <a:extLst>
              <a:ext uri="{FF2B5EF4-FFF2-40B4-BE49-F238E27FC236}">
                <a16:creationId xmlns:a16="http://schemas.microsoft.com/office/drawing/2014/main" id="{E9AE4891-11A0-4750-9D72-6E6FD0897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50258"/>
            <a:ext cx="1600200" cy="192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29B95C-001B-4C76-9D9C-5B67EB238678}"/>
              </a:ext>
            </a:extLst>
          </p:cNvPr>
          <p:cNvSpPr txBox="1"/>
          <p:nvPr/>
        </p:nvSpPr>
        <p:spPr>
          <a:xfrm>
            <a:off x="506186" y="3575816"/>
            <a:ext cx="2046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Sen. Patty Murray (D-WA)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43CD3-C17B-4B1F-8C75-FCCDBE489DB2}"/>
              </a:ext>
            </a:extLst>
          </p:cNvPr>
          <p:cNvSpPr txBox="1"/>
          <p:nvPr/>
        </p:nvSpPr>
        <p:spPr>
          <a:xfrm>
            <a:off x="506186" y="5872420"/>
            <a:ext cx="21444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Rep. Bobby Scott (D-VA-3)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AEEFD6-900C-4A15-A18D-1B1A4CA7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/>
              <a:t>Childcare For Working Families Act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1495F-CF20-436F-96EF-31A442A07B12}"/>
              </a:ext>
            </a:extLst>
          </p:cNvPr>
          <p:cNvSpPr txBox="1"/>
          <p:nvPr/>
        </p:nvSpPr>
        <p:spPr>
          <a:xfrm>
            <a:off x="2962003" y="1905000"/>
            <a:ext cx="5638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Introduced 2/26/2019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 &amp; Labor/HELP committees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Summary: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Support access to high-quality preschool programs for 3- and 4-year olds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Significantly improve compensation and training for the child care workforce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Implements sliding scale to determine childcare costs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Families under 150% of state median income pay 7% or less on childcare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Families under 75% of the state median income will not have to pay anything</a:t>
            </a:r>
          </a:p>
          <a:p>
            <a:pPr lvl="2"/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74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29B95C-001B-4C76-9D9C-5B67EB238678}"/>
              </a:ext>
            </a:extLst>
          </p:cNvPr>
          <p:cNvSpPr txBox="1"/>
          <p:nvPr/>
        </p:nvSpPr>
        <p:spPr>
          <a:xfrm>
            <a:off x="506186" y="3575816"/>
            <a:ext cx="2313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Rep. Kim Schrier (D-WA-8)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43CD3-C17B-4B1F-8C75-FCCDBE489DB2}"/>
              </a:ext>
            </a:extLst>
          </p:cNvPr>
          <p:cNvSpPr txBox="1"/>
          <p:nvPr/>
        </p:nvSpPr>
        <p:spPr>
          <a:xfrm>
            <a:off x="506186" y="5872420"/>
            <a:ext cx="21444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Rep. James Comer (R-KY-1)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AEEFD6-900C-4A15-A18D-1B1A4CA7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3200" dirty="0"/>
              <a:t>Stronger Child Abuse Prevention and Treatment Act (CAPTA)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42D40A-816F-4BDA-B3F7-49C3672D16F3}"/>
              </a:ext>
            </a:extLst>
          </p:cNvPr>
          <p:cNvSpPr txBox="1"/>
          <p:nvPr/>
        </p:nvSpPr>
        <p:spPr>
          <a:xfrm>
            <a:off x="2962003" y="1905000"/>
            <a:ext cx="5638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CAPTA originally enacted in 1974; last reauthorized in 2010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 &amp; Labor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Passed the House 5/20/2019 and referred to the Senate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Summary: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Authorize $540 million for the expansion of state and federal prevention services and new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Improve quality of federal and state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Address racial bias in child welfare system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122" name="Picture 2" descr="Photo of Rep. Kim Schrier [D-WA8]">
            <a:extLst>
              <a:ext uri="{FF2B5EF4-FFF2-40B4-BE49-F238E27FC236}">
                <a16:creationId xmlns:a16="http://schemas.microsoft.com/office/drawing/2014/main" id="{49723D22-FB68-43A4-8907-1397AC6FBE4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8" y="1669671"/>
            <a:ext cx="160020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hoto of Rep. James Comer [R-KY1]">
            <a:extLst>
              <a:ext uri="{FF2B5EF4-FFF2-40B4-BE49-F238E27FC236}">
                <a16:creationId xmlns:a16="http://schemas.microsoft.com/office/drawing/2014/main" id="{2F929066-1592-4D7A-A7C5-158E27073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8" y="3952180"/>
            <a:ext cx="160020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03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29B95C-001B-4C76-9D9C-5B67EB238678}"/>
              </a:ext>
            </a:extLst>
          </p:cNvPr>
          <p:cNvSpPr txBox="1"/>
          <p:nvPr/>
        </p:nvSpPr>
        <p:spPr>
          <a:xfrm>
            <a:off x="506186" y="3575816"/>
            <a:ext cx="2313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Rep. Robin Kelly (D-IL-2)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43CD3-C17B-4B1F-8C75-FCCDBE489DB2}"/>
              </a:ext>
            </a:extLst>
          </p:cNvPr>
          <p:cNvSpPr txBox="1"/>
          <p:nvPr/>
        </p:nvSpPr>
        <p:spPr>
          <a:xfrm>
            <a:off x="506186" y="5872420"/>
            <a:ext cx="21444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Sen. Dick Durbin (D-IL)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AEEFD6-900C-4A15-A18D-1B1A4CA7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3200" dirty="0"/>
              <a:t>Mothers and Offspring Mortality and Morbidity Awareness Act (MOMMA) Act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42D40A-816F-4BDA-B3F7-49C3672D16F3}"/>
              </a:ext>
            </a:extLst>
          </p:cNvPr>
          <p:cNvSpPr txBox="1"/>
          <p:nvPr/>
        </p:nvSpPr>
        <p:spPr>
          <a:xfrm>
            <a:off x="2962003" y="1905000"/>
            <a:ext cx="5638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Introduced 3/27/2019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Energy &amp; Commerce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Summary: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Extends postpartum care access for Medicaid and CHIP recipients from 60 days after birth to 1 year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Designates Center for Disease Control and Prevention (CDC) as federal entity to collect uniform maternal mortality data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Improves Access to Culturally-Competent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146" name="Picture 2" descr="Photo of Rep. Robin Kelly [D-IL2]">
            <a:extLst>
              <a:ext uri="{FF2B5EF4-FFF2-40B4-BE49-F238E27FC236}">
                <a16:creationId xmlns:a16="http://schemas.microsoft.com/office/drawing/2014/main" id="{0CC7099B-7011-4A3E-8020-32D7CDFE2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7" y="1621283"/>
            <a:ext cx="160020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sen durbin">
            <a:extLst>
              <a:ext uri="{FF2B5EF4-FFF2-40B4-BE49-F238E27FC236}">
                <a16:creationId xmlns:a16="http://schemas.microsoft.com/office/drawing/2014/main" id="{034F60E6-31AF-473C-BE66-C53D8A218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7" y="3920604"/>
            <a:ext cx="160020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30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29B95C-001B-4C76-9D9C-5B67EB238678}"/>
              </a:ext>
            </a:extLst>
          </p:cNvPr>
          <p:cNvSpPr txBox="1"/>
          <p:nvPr/>
        </p:nvSpPr>
        <p:spPr>
          <a:xfrm>
            <a:off x="69933" y="4979269"/>
            <a:ext cx="170634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/>
              <a:t>Sen. Shelley Moore Capito (R-WV)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43CD3-C17B-4B1F-8C75-FCCDBE489DB2}"/>
              </a:ext>
            </a:extLst>
          </p:cNvPr>
          <p:cNvSpPr txBox="1"/>
          <p:nvPr/>
        </p:nvSpPr>
        <p:spPr>
          <a:xfrm>
            <a:off x="214135" y="3135844"/>
            <a:ext cx="12480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/>
              <a:t>Sen. Dick Durbin (D-IL)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AEEFD6-900C-4A15-A18D-1B1A4CA7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3200" dirty="0"/>
              <a:t>Resilience Investment, Support, and Expansion (RISE) from Trauma Act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42D40A-816F-4BDA-B3F7-49C3672D16F3}"/>
              </a:ext>
            </a:extLst>
          </p:cNvPr>
          <p:cNvSpPr txBox="1"/>
          <p:nvPr/>
        </p:nvSpPr>
        <p:spPr>
          <a:xfrm>
            <a:off x="2962003" y="1905000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Introduced 6/11/2019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HELP/Energy &amp; Commerce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Summary: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Increase resources for communities to support children who have experienced trauma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Address cycle of violence and addiction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Strengthen nation’s trauma-informed workforce through training and targeted recruitment </a:t>
            </a:r>
          </a:p>
        </p:txBody>
      </p:sp>
      <p:pic>
        <p:nvPicPr>
          <p:cNvPr id="6148" name="Picture 4" descr="Image result for sen durbin">
            <a:extLst>
              <a:ext uri="{FF2B5EF4-FFF2-40B4-BE49-F238E27FC236}">
                <a16:creationId xmlns:a16="http://schemas.microsoft.com/office/drawing/2014/main" id="{034F60E6-31AF-473C-BE66-C53D8A218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70" y="1873294"/>
            <a:ext cx="1036348" cy="124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F3DF1E4-8AE1-42C3-A982-61F82A8DDFCC}"/>
              </a:ext>
            </a:extLst>
          </p:cNvPr>
          <p:cNvSpPr txBox="1"/>
          <p:nvPr/>
        </p:nvSpPr>
        <p:spPr>
          <a:xfrm>
            <a:off x="1462220" y="5815709"/>
            <a:ext cx="170634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/>
              <a:t>Rep. Mike Gallagher (R-WI-8)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5A18A9-F5CD-4073-982E-62C7A7AA25F1}"/>
              </a:ext>
            </a:extLst>
          </p:cNvPr>
          <p:cNvSpPr txBox="1"/>
          <p:nvPr/>
        </p:nvSpPr>
        <p:spPr>
          <a:xfrm>
            <a:off x="1462220" y="4062997"/>
            <a:ext cx="170634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/>
              <a:t>Rep. Danny Davis (D-IL-7)</a:t>
            </a:r>
          </a:p>
        </p:txBody>
      </p:sp>
      <p:pic>
        <p:nvPicPr>
          <p:cNvPr id="7170" name="Picture 2" descr="Photo of Rep. Danny Davis [D-IL7]">
            <a:extLst>
              <a:ext uri="{FF2B5EF4-FFF2-40B4-BE49-F238E27FC236}">
                <a16:creationId xmlns:a16="http://schemas.microsoft.com/office/drawing/2014/main" id="{3E7733F9-7363-4FFF-BB87-7DA52ED81ED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034" y="2773587"/>
            <a:ext cx="1033272" cy="124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hoto of Rep. Mike Gallagher [R-WI8]">
            <a:extLst>
              <a:ext uri="{FF2B5EF4-FFF2-40B4-BE49-F238E27FC236}">
                <a16:creationId xmlns:a16="http://schemas.microsoft.com/office/drawing/2014/main" id="{14F0EB56-21F7-4F33-99F5-56C59A1C5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274" y="4588560"/>
            <a:ext cx="1033272" cy="123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Image result for sen capito">
            <a:extLst>
              <a:ext uri="{FF2B5EF4-FFF2-40B4-BE49-F238E27FC236}">
                <a16:creationId xmlns:a16="http://schemas.microsoft.com/office/drawing/2014/main" id="{CA358CB8-71D4-4DF9-B998-2C4CCB608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17" y="3735464"/>
            <a:ext cx="1036320" cy="124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583455"/>
      </p:ext>
    </p:extLst>
  </p:cSld>
  <p:clrMapOvr>
    <a:masterClrMapping/>
  </p:clrMapOvr>
</p:sld>
</file>

<file path=ppt/theme/theme1.xml><?xml version="1.0" encoding="utf-8"?>
<a:theme xmlns:a="http://schemas.openxmlformats.org/drawingml/2006/main" name="CLASP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50th Anniversary POWERPOINT Template</Template>
  <TotalTime>331</TotalTime>
  <Words>607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CLASP Powerpoint Template</vt:lpstr>
      <vt:lpstr>PowerPoint Presentation</vt:lpstr>
      <vt:lpstr>2019 Legislative Landscape</vt:lpstr>
      <vt:lpstr>116th Congress Legislation </vt:lpstr>
      <vt:lpstr>Families First Prevention Act </vt:lpstr>
      <vt:lpstr>Substance Use-Disorder Prevention that Promotes Opioid Recovery and Treatment (SUPPORT) Act </vt:lpstr>
      <vt:lpstr>Childcare For Working Families Act  </vt:lpstr>
      <vt:lpstr>Stronger Child Abuse Prevention and Treatment Act (CAPTA)  </vt:lpstr>
      <vt:lpstr>Mothers and Offspring Mortality and Morbidity Awareness Act (MOMMA) Act </vt:lpstr>
      <vt:lpstr>Resilience Investment, Support, and Expansion (RISE) from Trauma Act </vt:lpstr>
      <vt:lpstr>Oversight committee trauma agenda </vt:lpstr>
      <vt:lpstr>Looking Ahead 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Costello</dc:creator>
  <cp:lastModifiedBy>Alexandra Costello</cp:lastModifiedBy>
  <cp:revision>51</cp:revision>
  <dcterms:created xsi:type="dcterms:W3CDTF">2019-06-13T14:54:07Z</dcterms:created>
  <dcterms:modified xsi:type="dcterms:W3CDTF">2019-06-14T16:08:43Z</dcterms:modified>
</cp:coreProperties>
</file>