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349" r:id="rId2"/>
    <p:sldId id="403" r:id="rId3"/>
    <p:sldId id="409" r:id="rId4"/>
    <p:sldId id="395" r:id="rId5"/>
    <p:sldId id="350" r:id="rId6"/>
    <p:sldId id="367" r:id="rId7"/>
    <p:sldId id="381" r:id="rId8"/>
    <p:sldId id="413" r:id="rId9"/>
    <p:sldId id="326" r:id="rId10"/>
    <p:sldId id="410" r:id="rId11"/>
    <p:sldId id="414" r:id="rId12"/>
    <p:sldId id="411" r:id="rId13"/>
    <p:sldId id="412" r:id="rId14"/>
    <p:sldId id="406" r:id="rId15"/>
    <p:sldId id="368" r:id="rId16"/>
    <p:sldId id="372" r:id="rId17"/>
    <p:sldId id="360" r:id="rId18"/>
    <p:sldId id="382" r:id="rId19"/>
    <p:sldId id="394" r:id="rId20"/>
    <p:sldId id="391" r:id="rId21"/>
    <p:sldId id="384" r:id="rId22"/>
    <p:sldId id="393" r:id="rId23"/>
    <p:sldId id="386" r:id="rId24"/>
    <p:sldId id="407" r:id="rId25"/>
    <p:sldId id="405" r:id="rId26"/>
    <p:sldId id="373" r:id="rId27"/>
    <p:sldId id="402" r:id="rId28"/>
    <p:sldId id="392" r:id="rId29"/>
    <p:sldId id="408" r:id="rId30"/>
    <p:sldId id="38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extLst>
      <p:ext uri="{19B8F6BF-5375-455C-9EA6-DF929625EA0E}">
        <p15:presenceInfo xmlns:p15="http://schemas.microsoft.com/office/powerpoint/2012/main" userId="Microsoft Office User" providerId="None"/>
      </p:ext>
    </p:extLst>
  </p:cmAuthor>
  <p:cmAuthor id="2" name="Emmy Stup" initials="ES" lastIdx="18" clrIdx="1">
    <p:extLst>
      <p:ext uri="{19B8F6BF-5375-455C-9EA6-DF929625EA0E}">
        <p15:presenceInfo xmlns:p15="http://schemas.microsoft.com/office/powerpoint/2012/main" userId="Emmy Stup" providerId="None"/>
      </p:ext>
    </p:extLst>
  </p:cmAuthor>
  <p:cmAuthor id="3" name="Stacey Kallem" initials="SK" lastIdx="13" clrIdx="2"/>
  <p:cmAuthor id="4" name="Laura Cavello" initials="LC" lastIdx="10" clrIdx="3">
    <p:extLst>
      <p:ext uri="{19B8F6BF-5375-455C-9EA6-DF929625EA0E}">
        <p15:presenceInfo xmlns:p15="http://schemas.microsoft.com/office/powerpoint/2012/main" userId="Laura Cavel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DEA"/>
    <a:srgbClr val="EDE8E2"/>
    <a:srgbClr val="F3EE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17" autoAdjust="0"/>
    <p:restoredTop sz="84043" autoAdjust="0"/>
  </p:normalViewPr>
  <p:slideViewPr>
    <p:cSldViewPr snapToGrid="0" snapToObjects="1">
      <p:cViewPr varScale="1">
        <p:scale>
          <a:sx n="95" d="100"/>
          <a:sy n="95" d="100"/>
        </p:scale>
        <p:origin x="1320" y="176"/>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0"/>
    </p:cViewPr>
  </p:sorterViewPr>
  <p:notesViewPr>
    <p:cSldViewPr snapToGrid="0" snapToObjects="1">
      <p:cViewPr varScale="1">
        <p:scale>
          <a:sx n="85" d="100"/>
          <a:sy n="85"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84573862229495E-2"/>
          <c:y val="0.107954426151277"/>
          <c:w val="0.41312905462288901"/>
          <c:h val="0.79621235981865901"/>
        </c:manualLayout>
      </c:layout>
      <c:pieChart>
        <c:varyColors val="1"/>
        <c:ser>
          <c:idx val="0"/>
          <c:order val="0"/>
          <c:tx>
            <c:strRef>
              <c:f>Sheet1!$B$1</c:f>
              <c:strCache>
                <c:ptCount val="1"/>
                <c:pt idx="0">
                  <c:v>Drop-down menu selection</c:v>
                </c:pt>
              </c:strCache>
            </c:strRef>
          </c:tx>
          <c:spPr>
            <a:effectLst>
              <a:outerShdw blurRad="50800" dist="38100" dir="2700000" algn="tl" rotWithShape="0">
                <a:prstClr val="black">
                  <a:alpha val="40000"/>
                </a:prstClr>
              </a:outerShdw>
            </a:effectLst>
          </c:spPr>
          <c:dPt>
            <c:idx val="0"/>
            <c:bubble3D val="0"/>
            <c:spPr>
              <a:solidFill>
                <a:schemeClr val="accent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812-D147-8B43-F53C7F2019F3}"/>
              </c:ext>
            </c:extLst>
          </c:dPt>
          <c:dPt>
            <c:idx val="1"/>
            <c:bubble3D val="0"/>
            <c:spPr>
              <a:solidFill>
                <a:schemeClr val="accent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812-D147-8B43-F53C7F2019F3}"/>
              </c:ext>
            </c:extLst>
          </c:dPt>
          <c:dPt>
            <c:idx val="2"/>
            <c:bubble3D val="0"/>
            <c:spPr>
              <a:solidFill>
                <a:schemeClr val="accent3"/>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812-D147-8B43-F53C7F2019F3}"/>
              </c:ext>
            </c:extLst>
          </c:dPt>
          <c:dPt>
            <c:idx val="3"/>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812-D147-8B43-F53C7F2019F3}"/>
              </c:ext>
            </c:extLst>
          </c:dPt>
          <c:dPt>
            <c:idx val="4"/>
            <c:bubble3D val="0"/>
            <c:spPr>
              <a:solidFill>
                <a:schemeClr val="accent5"/>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1812-D147-8B43-F53C7F2019F3}"/>
              </c:ext>
            </c:extLst>
          </c:dPt>
          <c:dPt>
            <c:idx val="5"/>
            <c:bubble3D val="0"/>
            <c:spPr>
              <a:solidFill>
                <a:schemeClr val="accent6"/>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1812-D147-8B43-F53C7F2019F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Georgia" panose="02040502050405020303" pitchFamily="18" charset="0"/>
                    <a:ea typeface="Cambria" charset="0"/>
                    <a:cs typeface="Cambria"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“Suicide risk high – Followed emergency procedures”</c:v>
                </c:pt>
                <c:pt idx="1">
                  <c:v>“Primary management of depression in primary care office”</c:v>
                </c:pt>
                <c:pt idx="2">
                  <c:v>“Referred to behavioral health provider”</c:v>
                </c:pt>
                <c:pt idx="3">
                  <c:v>“Did not refer – Already receiving behavioral health services”</c:v>
                </c:pt>
                <c:pt idx="4">
                  <c:v>“No action needed – Reviewed questionnaire, inaccurate responses”</c:v>
                </c:pt>
                <c:pt idx="5">
                  <c:v>Missing drop-down menu response</c:v>
                </c:pt>
              </c:strCache>
            </c:strRef>
          </c:cat>
          <c:val>
            <c:numRef>
              <c:f>Sheet1!$B$2:$B$7</c:f>
              <c:numCache>
                <c:formatCode>0.0</c:formatCode>
                <c:ptCount val="6"/>
                <c:pt idx="0">
                  <c:v>2.79</c:v>
                </c:pt>
                <c:pt idx="1">
                  <c:v>9.8700000000000028</c:v>
                </c:pt>
                <c:pt idx="2">
                  <c:v>34.33</c:v>
                </c:pt>
                <c:pt idx="3">
                  <c:v>24.25</c:v>
                </c:pt>
                <c:pt idx="4">
                  <c:v>6.6499999999999977</c:v>
                </c:pt>
                <c:pt idx="5">
                  <c:v>22.1</c:v>
                </c:pt>
              </c:numCache>
            </c:numRef>
          </c:val>
          <c:extLst>
            <c:ext xmlns:c16="http://schemas.microsoft.com/office/drawing/2014/chart" uri="{C3380CC4-5D6E-409C-BE32-E72D297353CC}">
              <c16:uniqueId val="{0000000C-1812-D147-8B43-F53C7F2019F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6709478494882848"/>
          <c:y val="1.5716372941885257E-2"/>
          <c:w val="0.43290521505117147"/>
          <c:h val="0.9842836270581147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Georgia" panose="02040502050405020303" pitchFamily="18" charset="0"/>
              <a:ea typeface="Cambria" charset="0"/>
              <a:cs typeface="Cambria" charset="0"/>
            </a:defRPr>
          </a:pPr>
          <a:endParaRPr lang="en-US"/>
        </a:p>
      </c:txPr>
    </c:legend>
    <c:plotVisOnly val="1"/>
    <c:dispBlanksAs val="gap"/>
    <c:showDLblsOverMax val="0"/>
  </c:chart>
  <c:spPr>
    <a:noFill/>
    <a:ln>
      <a:noFill/>
    </a:ln>
    <a:effectLst/>
  </c:spPr>
  <c:txPr>
    <a:bodyPr numCol="2"/>
    <a:lstStyle/>
    <a:p>
      <a:pPr>
        <a:defRPr b="0" i="0">
          <a:solidFill>
            <a:schemeClr val="tx1"/>
          </a:solidFill>
          <a:latin typeface="Cambria" charset="0"/>
          <a:ea typeface="Cambria" charset="0"/>
          <a:cs typeface="Cambria"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97788993121001E-2"/>
          <c:y val="0.107954426151277"/>
          <c:w val="0.40547856584506697"/>
          <c:h val="0.79621235981865901"/>
        </c:manualLayout>
      </c:layout>
      <c:pieChart>
        <c:varyColors val="1"/>
        <c:ser>
          <c:idx val="0"/>
          <c:order val="0"/>
          <c:tx>
            <c:strRef>
              <c:f>Sheet1!$B$1</c:f>
              <c:strCache>
                <c:ptCount val="1"/>
                <c:pt idx="0">
                  <c:v>Drop-down menu selection</c:v>
                </c:pt>
              </c:strCache>
            </c:strRef>
          </c:tx>
          <c:spPr>
            <a:effectLst>
              <a:outerShdw blurRad="50800" dist="38100" dir="2700000" algn="tl" rotWithShape="0">
                <a:prstClr val="black">
                  <a:alpha val="40000"/>
                </a:prstClr>
              </a:outerShdw>
            </a:effectLst>
          </c:spPr>
          <c:dPt>
            <c:idx val="0"/>
            <c:bubble3D val="0"/>
            <c:spPr>
              <a:solidFill>
                <a:schemeClr val="accent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2AB-8940-A207-2A0505199C4D}"/>
              </c:ext>
            </c:extLst>
          </c:dPt>
          <c:dPt>
            <c:idx val="1"/>
            <c:bubble3D val="0"/>
            <c:spPr>
              <a:solidFill>
                <a:schemeClr val="accent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2AB-8940-A207-2A0505199C4D}"/>
              </c:ext>
            </c:extLst>
          </c:dPt>
          <c:dPt>
            <c:idx val="2"/>
            <c:bubble3D val="0"/>
            <c:spPr>
              <a:solidFill>
                <a:schemeClr val="accent3"/>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2AB-8940-A207-2A0505199C4D}"/>
              </c:ext>
            </c:extLst>
          </c:dPt>
          <c:dPt>
            <c:idx val="3"/>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D2AB-8940-A207-2A0505199C4D}"/>
              </c:ext>
            </c:extLst>
          </c:dPt>
          <c:dPt>
            <c:idx val="4"/>
            <c:bubble3D val="0"/>
            <c:spPr>
              <a:solidFill>
                <a:schemeClr val="accent5"/>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D2AB-8940-A207-2A0505199C4D}"/>
              </c:ext>
            </c:extLst>
          </c:dPt>
          <c:dPt>
            <c:idx val="5"/>
            <c:bubble3D val="0"/>
            <c:spPr>
              <a:solidFill>
                <a:schemeClr val="accent6"/>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D2AB-8940-A207-2A0505199C4D}"/>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“Suicide risk high – Followed emergency procedures”</c:v>
                </c:pt>
                <c:pt idx="1">
                  <c:v>“Primary management of depression in primary care office”</c:v>
                </c:pt>
                <c:pt idx="2">
                  <c:v>“Referred to behavioral health provider”</c:v>
                </c:pt>
                <c:pt idx="3">
                  <c:v>“Did not refer – Already receiving behavioral health services”</c:v>
                </c:pt>
                <c:pt idx="4">
                  <c:v>“No action needed – Reviewed questionnaire, inaccurate responses”</c:v>
                </c:pt>
                <c:pt idx="5">
                  <c:v>Missing drop-down menu response</c:v>
                </c:pt>
              </c:strCache>
            </c:strRef>
          </c:cat>
          <c:val>
            <c:numRef>
              <c:f>Sheet1!$B$2:$B$7</c:f>
              <c:numCache>
                <c:formatCode>0.0</c:formatCode>
                <c:ptCount val="6"/>
                <c:pt idx="0">
                  <c:v>0.15</c:v>
                </c:pt>
                <c:pt idx="1">
                  <c:v>12.02</c:v>
                </c:pt>
                <c:pt idx="2">
                  <c:v>21.71</c:v>
                </c:pt>
                <c:pt idx="3">
                  <c:v>16</c:v>
                </c:pt>
                <c:pt idx="4">
                  <c:v>33.36</c:v>
                </c:pt>
                <c:pt idx="5">
                  <c:v>16.75</c:v>
                </c:pt>
              </c:numCache>
            </c:numRef>
          </c:val>
          <c:extLst>
            <c:ext xmlns:c16="http://schemas.microsoft.com/office/drawing/2014/chart" uri="{C3380CC4-5D6E-409C-BE32-E72D297353CC}">
              <c16:uniqueId val="{0000000C-D2AB-8940-A207-2A0505199C4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09173666906492"/>
          <c:y val="2.7273362823730673E-2"/>
          <c:w val="0.376723215797027"/>
          <c:h val="0.972726637176269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numCol="2"/>
    <a:lstStyle/>
    <a:p>
      <a:pPr>
        <a:defRPr>
          <a:solidFill>
            <a:schemeClr val="tx1"/>
          </a:solidFill>
          <a:latin typeface="Georgia" panose="02040502050405020303"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Depression Visit</c:v>
                </c:pt>
              </c:strCache>
            </c:strRef>
          </c:tx>
          <c:spPr>
            <a:solidFill>
              <a:schemeClr val="accent4">
                <a:shade val="76000"/>
              </a:schemeClr>
            </a:solidFill>
            <a:ln>
              <a:noFill/>
            </a:ln>
            <a:effectLst/>
          </c:spPr>
          <c:invertIfNegative val="0"/>
          <c:dLbls>
            <c:dLbl>
              <c:idx val="0"/>
              <c:tx>
                <c:rich>
                  <a:bodyPr/>
                  <a:lstStyle/>
                  <a:p>
                    <a:r>
                      <a:rPr lang="en-US" dirty="0"/>
                      <a:t>11.6%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55-F241-964B-469BD2DF4388}"/>
                </c:ext>
              </c:extLst>
            </c:dLbl>
            <c:dLbl>
              <c:idx val="1"/>
              <c:tx>
                <c:rich>
                  <a:bodyPr/>
                  <a:lstStyle/>
                  <a:p>
                    <a:r>
                      <a:rPr lang="en-US" dirty="0"/>
                      <a:t>5.6%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55-F241-964B-469BD2DF4388}"/>
                </c:ext>
              </c:extLst>
            </c:dLbl>
            <c:dLbl>
              <c:idx val="2"/>
              <c:tx>
                <c:rich>
                  <a:bodyPr/>
                  <a:lstStyle/>
                  <a:p>
                    <a:r>
                      <a:rPr lang="en-US" dirty="0"/>
                      <a:t>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55-F241-964B-469BD2DF438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At least 1 visit</c:v>
                </c:pt>
                <c:pt idx="1">
                  <c:v>2 or more visits</c:v>
                </c:pt>
                <c:pt idx="2">
                  <c:v>3 or more visits</c:v>
                </c:pt>
              </c:strCache>
            </c:strRef>
          </c:cat>
          <c:val>
            <c:numRef>
              <c:f>Sheet1!$B$2:$B$4</c:f>
              <c:numCache>
                <c:formatCode>0.00%</c:formatCode>
                <c:ptCount val="3"/>
                <c:pt idx="0">
                  <c:v>0.11600000000000001</c:v>
                </c:pt>
                <c:pt idx="1">
                  <c:v>5.6000000000000001E-2</c:v>
                </c:pt>
                <c:pt idx="2">
                  <c:v>3.1E-2</c:v>
                </c:pt>
              </c:numCache>
            </c:numRef>
          </c:val>
          <c:extLst>
            <c:ext xmlns:c16="http://schemas.microsoft.com/office/drawing/2014/chart" uri="{C3380CC4-5D6E-409C-BE32-E72D297353CC}">
              <c16:uniqueId val="{00000003-5655-F241-964B-469BD2DF4388}"/>
            </c:ext>
          </c:extLst>
        </c:ser>
        <c:ser>
          <c:idx val="1"/>
          <c:order val="1"/>
          <c:tx>
            <c:strRef>
              <c:f>Sheet1!$C$1</c:f>
              <c:strCache>
                <c:ptCount val="1"/>
                <c:pt idx="0">
                  <c:v>Any Mental Health Visit</c:v>
                </c:pt>
              </c:strCache>
            </c:strRef>
          </c:tx>
          <c:spPr>
            <a:solidFill>
              <a:schemeClr val="accent4">
                <a:tint val="77000"/>
              </a:schemeClr>
            </a:solidFill>
            <a:ln>
              <a:noFill/>
            </a:ln>
            <a:effectLst/>
          </c:spPr>
          <c:invertIfNegative val="0"/>
          <c:dLbls>
            <c:dLbl>
              <c:idx val="0"/>
              <c:tx>
                <c:rich>
                  <a:bodyPr/>
                  <a:lstStyle/>
                  <a:p>
                    <a:r>
                      <a:rPr lang="en-US" dirty="0"/>
                      <a:t>17.4%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55-F241-964B-469BD2DF4388}"/>
                </c:ext>
              </c:extLst>
            </c:dLbl>
            <c:dLbl>
              <c:idx val="1"/>
              <c:tx>
                <c:rich>
                  <a:bodyPr/>
                  <a:lstStyle/>
                  <a:p>
                    <a:r>
                      <a:rPr lang="en-US" dirty="0"/>
                      <a:t>10.3%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55-F241-964B-469BD2DF4388}"/>
                </c:ext>
              </c:extLst>
            </c:dLbl>
            <c:dLbl>
              <c:idx val="2"/>
              <c:tx>
                <c:rich>
                  <a:bodyPr/>
                  <a:lstStyle/>
                  <a:p>
                    <a:r>
                      <a:rPr lang="en-US" dirty="0"/>
                      <a:t>7.2%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55-F241-964B-469BD2DF438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At least 1 visit</c:v>
                </c:pt>
                <c:pt idx="1">
                  <c:v>2 or more visits</c:v>
                </c:pt>
                <c:pt idx="2">
                  <c:v>3 or more visits</c:v>
                </c:pt>
              </c:strCache>
            </c:strRef>
          </c:cat>
          <c:val>
            <c:numRef>
              <c:f>Sheet1!$C$2:$C$4</c:f>
              <c:numCache>
                <c:formatCode>0.00%</c:formatCode>
                <c:ptCount val="3"/>
                <c:pt idx="0">
                  <c:v>0.17399999999999999</c:v>
                </c:pt>
                <c:pt idx="1">
                  <c:v>0.10299999999999999</c:v>
                </c:pt>
                <c:pt idx="2">
                  <c:v>7.1999999999999995E-2</c:v>
                </c:pt>
              </c:numCache>
            </c:numRef>
          </c:val>
          <c:extLst>
            <c:ext xmlns:c16="http://schemas.microsoft.com/office/drawing/2014/chart" uri="{C3380CC4-5D6E-409C-BE32-E72D297353CC}">
              <c16:uniqueId val="{00000007-5655-F241-964B-469BD2DF4388}"/>
            </c:ext>
          </c:extLst>
        </c:ser>
        <c:dLbls>
          <c:showLegendKey val="0"/>
          <c:showVal val="0"/>
          <c:showCatName val="0"/>
          <c:showSerName val="0"/>
          <c:showPercent val="0"/>
          <c:showBubbleSize val="0"/>
        </c:dLbls>
        <c:gapWidth val="219"/>
        <c:axId val="873930240"/>
        <c:axId val="873717216"/>
      </c:barChart>
      <c:catAx>
        <c:axId val="87393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3717216"/>
        <c:crosses val="autoZero"/>
        <c:auto val="1"/>
        <c:lblAlgn val="ctr"/>
        <c:lblOffset val="100"/>
        <c:noMultiLvlLbl val="0"/>
      </c:catAx>
      <c:valAx>
        <c:axId val="87371721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3930240"/>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D32ACB-95A7-BD4F-AB57-5B77F6F2DB35}" type="datetimeFigureOut">
              <a:rPr lang="en-US" smtClean="0"/>
              <a:t>6/16/19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4B7CF6-80C1-754A-B996-10E330BC51F5}" type="slidenum">
              <a:rPr lang="en-US" smtClean="0"/>
              <a:t>‹#›</a:t>
            </a:fld>
            <a:endParaRPr lang="en-US" dirty="0"/>
          </a:p>
        </p:txBody>
      </p:sp>
    </p:spTree>
    <p:extLst>
      <p:ext uri="{BB962C8B-B14F-4D97-AF65-F5344CB8AC3E}">
        <p14:creationId xmlns:p14="http://schemas.microsoft.com/office/powerpoint/2010/main" val="18545052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1EAE46-02DC-EB41-AA62-2A0766FD5782}" type="datetimeFigureOut">
              <a:rPr lang="en-US" smtClean="0"/>
              <a:t>6/16/19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6A64E-363E-9C4D-9453-60786B628C48}" type="slidenum">
              <a:rPr lang="en-US" smtClean="0"/>
              <a:t>‹#›</a:t>
            </a:fld>
            <a:endParaRPr lang="en-US" dirty="0"/>
          </a:p>
        </p:txBody>
      </p:sp>
    </p:spTree>
    <p:extLst>
      <p:ext uri="{BB962C8B-B14F-4D97-AF65-F5344CB8AC3E}">
        <p14:creationId xmlns:p14="http://schemas.microsoft.com/office/powerpoint/2010/main" val="31300825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During this session we would hope you would share your recent research and findings in the maternal depression and young adult metal health space. Importantly, we hope you’d share how the findings are applicable to policy and systems change, particularly at the state level. Potential topics include your work on state-level advocacy, family support in pediatric settings, young adult parents, or depression screening implementation efforts. We are hoping all of our workshops are interactive and provide participants an opportunity to engage in the workshop and conversation.</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76A64E-363E-9C4D-9453-60786B628C48}" type="slidenum">
              <a:rPr lang="en-US" smtClean="0"/>
              <a:t>1</a:t>
            </a:fld>
            <a:endParaRPr lang="en-US" dirty="0"/>
          </a:p>
        </p:txBody>
      </p:sp>
    </p:spTree>
    <p:extLst>
      <p:ext uri="{BB962C8B-B14F-4D97-AF65-F5344CB8AC3E}">
        <p14:creationId xmlns:p14="http://schemas.microsoft.com/office/powerpoint/2010/main" val="3674480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cut</a:t>
            </a:r>
          </a:p>
        </p:txBody>
      </p:sp>
      <p:sp>
        <p:nvSpPr>
          <p:cNvPr id="4" name="Slide Number Placeholder 3"/>
          <p:cNvSpPr>
            <a:spLocks noGrp="1"/>
          </p:cNvSpPr>
          <p:nvPr>
            <p:ph type="sldNum" sz="quarter" idx="5"/>
          </p:nvPr>
        </p:nvSpPr>
        <p:spPr/>
        <p:txBody>
          <a:bodyPr/>
          <a:lstStyle/>
          <a:p>
            <a:fld id="{0776A64E-363E-9C4D-9453-60786B628C48}" type="slidenum">
              <a:rPr lang="en-US" smtClean="0"/>
              <a:t>17</a:t>
            </a:fld>
            <a:endParaRPr lang="en-US" dirty="0"/>
          </a:p>
        </p:txBody>
      </p:sp>
    </p:spTree>
    <p:extLst>
      <p:ext uri="{BB962C8B-B14F-4D97-AF65-F5344CB8AC3E}">
        <p14:creationId xmlns:p14="http://schemas.microsoft.com/office/powerpoint/2010/main" val="3305974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All 31 sites in CHOP’s Care Network (primary care) are currently using the Edinburgh for postpartum depression screening at a baby’s 2-month well visit.</a:t>
            </a:r>
          </a:p>
          <a:p>
            <a:r>
              <a:rPr lang="en-US" sz="1200" b="0" i="0" kern="1200" dirty="0">
                <a:solidFill>
                  <a:schemeClr val="tx1"/>
                </a:solidFill>
                <a:effectLst/>
                <a:latin typeface="+mn-lt"/>
                <a:ea typeface="+mn-ea"/>
                <a:cs typeface="+mn-cs"/>
              </a:rPr>
              <a:t>·        The screening occurs through an automated process, where the questionnaire is prompted and assigned at check-in based on logic behind the scenes (which looks at the patient’s age and visit type). The mother is then handed a tablet computer to complete the screening.</a:t>
            </a:r>
          </a:p>
          <a:p>
            <a:r>
              <a:rPr lang="en-US" sz="1200" b="0" i="0" kern="1200" dirty="0">
                <a:solidFill>
                  <a:schemeClr val="tx1"/>
                </a:solidFill>
                <a:effectLst/>
                <a:latin typeface="+mn-lt"/>
                <a:ea typeface="+mn-ea"/>
                <a:cs typeface="+mn-cs"/>
              </a:rPr>
              <a:t>·        Those screening results immediately flow into the chart that’s viewed by the provider during the encounter, and the EHR also provides some decision support (handouts, referral suggestions, follow-up procedures for endorsed suicidality) as needed.</a:t>
            </a:r>
          </a:p>
          <a:p>
            <a:r>
              <a:rPr lang="en-US" sz="1200" b="0" i="0" kern="1200" dirty="0">
                <a:solidFill>
                  <a:schemeClr val="tx1"/>
                </a:solidFill>
                <a:effectLst/>
                <a:latin typeface="+mn-lt"/>
                <a:ea typeface="+mn-ea"/>
                <a:cs typeface="+mn-cs"/>
              </a:rPr>
              <a:t>·        As part of the CHIPRA Quality Demonstration Project in partnership with the PA Medicaid office, we switched to our current EHR-based screening process in summer 2013. We first piloted this process at a few sites, but due to its success it was eventually transitioned to an operational process across the entire network. Since that time, approximately 46,500 Edinburghs have been completed to date across the entire network.</a:t>
            </a:r>
          </a:p>
          <a:p>
            <a:r>
              <a:rPr lang="en-US" sz="1200" b="0" i="0" kern="1200" dirty="0">
                <a:solidFill>
                  <a:schemeClr val="tx1"/>
                </a:solidFill>
                <a:effectLst/>
                <a:latin typeface="+mn-lt"/>
                <a:ea typeface="+mn-ea"/>
                <a:cs typeface="+mn-cs"/>
              </a:rPr>
              <a:t>·        11,500 of those questionnaires above were completed at our 3 inner city PCP locations, where approximately 70% of patients are covered by Medicaid.</a:t>
            </a:r>
          </a:p>
          <a:p>
            <a:r>
              <a:rPr lang="en-US" sz="1200" b="0" i="0" kern="1200" dirty="0">
                <a:solidFill>
                  <a:schemeClr val="tx1"/>
                </a:solidFill>
                <a:effectLst/>
                <a:latin typeface="+mn-lt"/>
                <a:ea typeface="+mn-ea"/>
                <a:cs typeface="+mn-cs"/>
              </a:rPr>
              <a:t>o   Note that the screening was rolled out in a phased implementation; some sites went live in 2013, and a few remaining sites just went live in 2018. It looks like we now average about 1,100 screenings per month at the 2-month well visits across all 31 sites.</a:t>
            </a:r>
          </a:p>
          <a:p>
            <a:r>
              <a:rPr lang="en-US" sz="1200" b="0" i="0" kern="1200" dirty="0">
                <a:solidFill>
                  <a:schemeClr val="tx1"/>
                </a:solidFill>
                <a:effectLst/>
                <a:latin typeface="+mn-lt"/>
                <a:ea typeface="+mn-ea"/>
                <a:cs typeface="+mn-cs"/>
              </a:rPr>
              <a:t>·        In accordance with PA EPSDT guidelines, have been billing CPT 96161 for those 2-month well visits with a completed Edinburgh since February 2018. We are not billing commercial insurance at this point, but things will likely change in the future.</a:t>
            </a:r>
          </a:p>
          <a:p>
            <a:r>
              <a:rPr lang="en-US" sz="1200" b="0" i="0" kern="1200" dirty="0">
                <a:solidFill>
                  <a:schemeClr val="tx1"/>
                </a:solidFill>
                <a:effectLst/>
                <a:latin typeface="+mn-lt"/>
                <a:ea typeface="+mn-ea"/>
                <a:cs typeface="+mn-cs"/>
              </a:rPr>
              <a:t>·        Due to the recent AAP/PA EPSDT mandates, the network will be expanding screening to all 1-, 2-, 4-, and 6-month well visits at some point in the next few months, but we are still working out some logistical issues and don’t have a date yet. After that occurred, then our screening volume will increase significantly.</a:t>
            </a:r>
          </a:p>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18</a:t>
            </a:fld>
            <a:endParaRPr lang="en-US" dirty="0"/>
          </a:p>
        </p:txBody>
      </p:sp>
    </p:spTree>
    <p:extLst>
      <p:ext uri="{BB962C8B-B14F-4D97-AF65-F5344CB8AC3E}">
        <p14:creationId xmlns:p14="http://schemas.microsoft.com/office/powerpoint/2010/main" val="2611035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19</a:t>
            </a:fld>
            <a:endParaRPr lang="en-US" dirty="0"/>
          </a:p>
        </p:txBody>
      </p:sp>
    </p:spTree>
    <p:extLst>
      <p:ext uri="{BB962C8B-B14F-4D97-AF65-F5344CB8AC3E}">
        <p14:creationId xmlns:p14="http://schemas.microsoft.com/office/powerpoint/2010/main" val="2877990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Georgia" panose="02040502050405020303" pitchFamily="18" charset="0"/>
              </a:rPr>
              <a:t>Mothers from the FB intervention reported positive benefits.</a:t>
            </a:r>
          </a:p>
          <a:p>
            <a:pPr marL="285750" indent="-285750">
              <a:buFont typeface="Arial" panose="020B0604020202020204" pitchFamily="34" charset="0"/>
              <a:buChar char="•"/>
            </a:pPr>
            <a:r>
              <a:rPr lang="en-US" sz="1200" dirty="0">
                <a:latin typeface="Georgia" panose="02040502050405020303" pitchFamily="18" charset="0"/>
              </a:rPr>
              <a:t>High attendance and acceptability shows promise for addressing intervention barriers.</a:t>
            </a:r>
          </a:p>
          <a:p>
            <a:pPr marL="285750" indent="-285750">
              <a:buFont typeface="Arial" panose="020B0604020202020204" pitchFamily="34" charset="0"/>
              <a:buChar char="•"/>
            </a:pPr>
            <a:r>
              <a:rPr lang="en-US" sz="1200" dirty="0">
                <a:latin typeface="Georgia" panose="02040502050405020303" pitchFamily="18" charset="0"/>
              </a:rPr>
              <a:t>Limitations-sample size, poor attendance of in-person group, differential loss at follow up</a:t>
            </a:r>
          </a:p>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20</a:t>
            </a:fld>
            <a:endParaRPr lang="en-US" dirty="0"/>
          </a:p>
        </p:txBody>
      </p:sp>
    </p:spTree>
    <p:extLst>
      <p:ext uri="{BB962C8B-B14F-4D97-AF65-F5344CB8AC3E}">
        <p14:creationId xmlns:p14="http://schemas.microsoft.com/office/powerpoint/2010/main" val="1300669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Screening and treatment for caregivers of children with developmental disabilities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Screen parents in clinical settings that treat children with disabilities</a:t>
            </a:r>
          </a:p>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21</a:t>
            </a:fld>
            <a:endParaRPr lang="en-US" dirty="0"/>
          </a:p>
        </p:txBody>
      </p:sp>
    </p:spTree>
    <p:extLst>
      <p:ext uri="{BB962C8B-B14F-4D97-AF65-F5344CB8AC3E}">
        <p14:creationId xmlns:p14="http://schemas.microsoft.com/office/powerpoint/2010/main" val="1481336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Stoneleigh fellowship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Two-year, full-time fellowship beginning in 2019</a:t>
            </a:r>
          </a:p>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22</a:t>
            </a:fld>
            <a:endParaRPr lang="en-US" dirty="0"/>
          </a:p>
        </p:txBody>
      </p:sp>
    </p:spTree>
    <p:extLst>
      <p:ext uri="{BB962C8B-B14F-4D97-AF65-F5344CB8AC3E}">
        <p14:creationId xmlns:p14="http://schemas.microsoft.com/office/powerpoint/2010/main" val="21648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8788" lvl="1" indent="-285750">
              <a:buFont typeface="Arial" panose="020B0604020202020204" pitchFamily="34" charset="0"/>
              <a:buChar char="•"/>
            </a:pPr>
            <a:r>
              <a:rPr lang="en-US" dirty="0"/>
              <a:t>Children’s health records are discoverable</a:t>
            </a:r>
          </a:p>
          <a:p>
            <a:pPr marL="458788" lvl="1" indent="-285750">
              <a:buFont typeface="Arial" panose="020B0604020202020204" pitchFamily="34" charset="0"/>
              <a:buChar char="•"/>
            </a:pPr>
            <a:r>
              <a:rPr lang="en-US" dirty="0"/>
              <a:t>Examine the consequences of including parent mental health needs in child’s chart</a:t>
            </a:r>
          </a:p>
          <a:p>
            <a:pPr marL="458788" lvl="1" indent="-285750">
              <a:buFont typeface="Arial" panose="020B0604020202020204" pitchFamily="34" charset="0"/>
              <a:buChar char="•"/>
            </a:pPr>
            <a:r>
              <a:rPr lang="en-US" dirty="0"/>
              <a:t>How do we address this issue</a:t>
            </a:r>
          </a:p>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23</a:t>
            </a:fld>
            <a:endParaRPr lang="en-US" dirty="0"/>
          </a:p>
        </p:txBody>
      </p:sp>
    </p:spTree>
    <p:extLst>
      <p:ext uri="{BB962C8B-B14F-4D97-AF65-F5344CB8AC3E}">
        <p14:creationId xmlns:p14="http://schemas.microsoft.com/office/powerpoint/2010/main" val="4128090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Reimbursement mechanisms</a:t>
            </a:r>
          </a:p>
          <a:p>
            <a:pPr marL="458788" lvl="1" indent="-285750">
              <a:buFont typeface="Arial" panose="020B0604020202020204" pitchFamily="34" charset="0"/>
              <a:buChar char="•"/>
            </a:pPr>
            <a:r>
              <a:rPr lang="en-US" dirty="0"/>
              <a:t>More clearly defining reimbursement and practices currently allowed through Medicaid</a:t>
            </a:r>
          </a:p>
          <a:p>
            <a:pPr marL="458788" lvl="1" indent="-285750">
              <a:buFont typeface="Arial" panose="020B0604020202020204" pitchFamily="34" charset="0"/>
              <a:buChar char="•"/>
            </a:pPr>
            <a:r>
              <a:rPr lang="en-US" dirty="0"/>
              <a:t>Identifying additional policy changes needed</a:t>
            </a:r>
          </a:p>
          <a:p>
            <a:pPr marL="458788" lvl="1" indent="-285750">
              <a:buFont typeface="Arial" panose="020B0604020202020204" pitchFamily="34" charset="0"/>
              <a:buChar char="•"/>
            </a:pPr>
            <a:r>
              <a:rPr lang="en-US" dirty="0"/>
              <a:t>Understanding how to broaden to commercial payers</a:t>
            </a:r>
          </a:p>
          <a:p>
            <a:endParaRPr lang="en-US" dirty="0"/>
          </a:p>
          <a:p>
            <a:r>
              <a:rPr lang="en-US" dirty="0"/>
              <a:t>Policy opportunity for defining dyadic therapy</a:t>
            </a:r>
          </a:p>
        </p:txBody>
      </p:sp>
      <p:sp>
        <p:nvSpPr>
          <p:cNvPr id="4" name="Slide Number Placeholder 3"/>
          <p:cNvSpPr>
            <a:spLocks noGrp="1"/>
          </p:cNvSpPr>
          <p:nvPr>
            <p:ph type="sldNum" sz="quarter" idx="10"/>
          </p:nvPr>
        </p:nvSpPr>
        <p:spPr/>
        <p:txBody>
          <a:bodyPr/>
          <a:lstStyle/>
          <a:p>
            <a:fld id="{0776A64E-363E-9C4D-9453-60786B628C48}" type="slidenum">
              <a:rPr lang="en-US" smtClean="0"/>
              <a:t>26</a:t>
            </a:fld>
            <a:endParaRPr lang="en-US" dirty="0"/>
          </a:p>
        </p:txBody>
      </p:sp>
    </p:spTree>
    <p:extLst>
      <p:ext uri="{BB962C8B-B14F-4D97-AF65-F5344CB8AC3E}">
        <p14:creationId xmlns:p14="http://schemas.microsoft.com/office/powerpoint/2010/main" val="40240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recommends CBT and IPT</a:t>
            </a:r>
          </a:p>
        </p:txBody>
      </p:sp>
      <p:sp>
        <p:nvSpPr>
          <p:cNvPr id="4" name="Slide Number Placeholder 3"/>
          <p:cNvSpPr>
            <a:spLocks noGrp="1"/>
          </p:cNvSpPr>
          <p:nvPr>
            <p:ph type="sldNum" sz="quarter" idx="5"/>
          </p:nvPr>
        </p:nvSpPr>
        <p:spPr/>
        <p:txBody>
          <a:bodyPr/>
          <a:lstStyle/>
          <a:p>
            <a:fld id="{0776A64E-363E-9C4D-9453-60786B628C48}" type="slidenum">
              <a:rPr lang="en-US" smtClean="0"/>
              <a:t>27</a:t>
            </a:fld>
            <a:endParaRPr lang="en-US" dirty="0"/>
          </a:p>
        </p:txBody>
      </p:sp>
    </p:spTree>
    <p:extLst>
      <p:ext uri="{BB962C8B-B14F-4D97-AF65-F5344CB8AC3E}">
        <p14:creationId xmlns:p14="http://schemas.microsoft.com/office/powerpoint/2010/main" val="1830546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 </a:t>
            </a:r>
          </a:p>
          <a:p>
            <a:r>
              <a:rPr lang="en-US" dirty="0"/>
              <a:t>Passed House, not law; should it pass in a future session, PL experts want to help inform implementation to maximize impact and efficiency</a:t>
            </a:r>
          </a:p>
          <a:p>
            <a:endParaRPr lang="en-US" dirty="0"/>
          </a:p>
          <a:p>
            <a:r>
              <a:rPr lang="en-US" dirty="0"/>
              <a:t>Reimbursement mechanisms: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PL is working to identify policy options/reimbursement mechanisms to make possible the treatment and more effective referrals for moms who screen positive for depression or depressive symptoms (for which we are working to build an evidence base and will describe in the next section) in order to ensure they have access to the care that they need. This will include more clearly defining reimbursement and practices that are currently allowed under the PA Medicaid policy and guidance from CMS bulletin, and policy changes that may be needed.</a:t>
            </a:r>
          </a:p>
          <a:p>
            <a:endParaRPr lang="en-US" dirty="0"/>
          </a:p>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28</a:t>
            </a:fld>
            <a:endParaRPr lang="en-US" dirty="0"/>
          </a:p>
        </p:txBody>
      </p:sp>
    </p:spTree>
    <p:extLst>
      <p:ext uri="{BB962C8B-B14F-4D97-AF65-F5344CB8AC3E}">
        <p14:creationId xmlns:p14="http://schemas.microsoft.com/office/powerpoint/2010/main" val="291088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4</a:t>
            </a:fld>
            <a:endParaRPr lang="en-US" dirty="0"/>
          </a:p>
        </p:txBody>
      </p:sp>
    </p:spTree>
    <p:extLst>
      <p:ext uri="{BB962C8B-B14F-4D97-AF65-F5344CB8AC3E}">
        <p14:creationId xmlns:p14="http://schemas.microsoft.com/office/powerpoint/2010/main" val="138239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6A64E-363E-9C4D-9453-60786B628C48}" type="slidenum">
              <a:rPr lang="en-US" smtClean="0"/>
              <a:t>6</a:t>
            </a:fld>
            <a:endParaRPr lang="en-US" dirty="0"/>
          </a:p>
        </p:txBody>
      </p:sp>
    </p:spTree>
    <p:extLst>
      <p:ext uri="{BB962C8B-B14F-4D97-AF65-F5344CB8AC3E}">
        <p14:creationId xmlns:p14="http://schemas.microsoft.com/office/powerpoint/2010/main" val="298167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turn to your partner and discuss point?</a:t>
            </a:r>
          </a:p>
        </p:txBody>
      </p:sp>
      <p:sp>
        <p:nvSpPr>
          <p:cNvPr id="4" name="Slide Number Placeholder 3"/>
          <p:cNvSpPr>
            <a:spLocks noGrp="1"/>
          </p:cNvSpPr>
          <p:nvPr>
            <p:ph type="sldNum" sz="quarter" idx="5"/>
          </p:nvPr>
        </p:nvSpPr>
        <p:spPr/>
        <p:txBody>
          <a:bodyPr/>
          <a:lstStyle/>
          <a:p>
            <a:fld id="{0776A64E-363E-9C4D-9453-60786B628C48}" type="slidenum">
              <a:rPr lang="en-US" smtClean="0"/>
              <a:t>7</a:t>
            </a:fld>
            <a:endParaRPr lang="en-US" dirty="0"/>
          </a:p>
        </p:txBody>
      </p:sp>
    </p:spTree>
    <p:extLst>
      <p:ext uri="{BB962C8B-B14F-4D97-AF65-F5344CB8AC3E}">
        <p14:creationId xmlns:p14="http://schemas.microsoft.com/office/powerpoint/2010/main" val="120726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or not?</a:t>
            </a:r>
          </a:p>
        </p:txBody>
      </p:sp>
      <p:sp>
        <p:nvSpPr>
          <p:cNvPr id="4" name="Slide Number Placeholder 3"/>
          <p:cNvSpPr>
            <a:spLocks noGrp="1"/>
          </p:cNvSpPr>
          <p:nvPr>
            <p:ph type="sldNum" sz="quarter" idx="5"/>
          </p:nvPr>
        </p:nvSpPr>
        <p:spPr/>
        <p:txBody>
          <a:bodyPr/>
          <a:lstStyle/>
          <a:p>
            <a:fld id="{0776A64E-363E-9C4D-9453-60786B628C48}" type="slidenum">
              <a:rPr lang="en-US" smtClean="0"/>
              <a:t>9</a:t>
            </a:fld>
            <a:endParaRPr lang="en-US" dirty="0"/>
          </a:p>
        </p:txBody>
      </p:sp>
    </p:spTree>
    <p:extLst>
      <p:ext uri="{BB962C8B-B14F-4D97-AF65-F5344CB8AC3E}">
        <p14:creationId xmlns:p14="http://schemas.microsoft.com/office/powerpoint/2010/main" val="200594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10</a:t>
            </a:fld>
            <a:endParaRPr lang="en-US" dirty="0"/>
          </a:p>
        </p:txBody>
      </p:sp>
    </p:spTree>
    <p:extLst>
      <p:ext uri="{BB962C8B-B14F-4D97-AF65-F5344CB8AC3E}">
        <p14:creationId xmlns:p14="http://schemas.microsoft.com/office/powerpoint/2010/main" val="68855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6A64E-363E-9C4D-9453-60786B628C48}" type="slidenum">
              <a:rPr lang="en-US" smtClean="0"/>
              <a:t>11</a:t>
            </a:fld>
            <a:endParaRPr lang="en-US" dirty="0"/>
          </a:p>
        </p:txBody>
      </p:sp>
    </p:spTree>
    <p:extLst>
      <p:ext uri="{BB962C8B-B14F-4D97-AF65-F5344CB8AC3E}">
        <p14:creationId xmlns:p14="http://schemas.microsoft.com/office/powerpoint/2010/main" val="127941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endParaRPr lang="en-US" b="0" baseline="0" dirty="0"/>
          </a:p>
          <a:p>
            <a:r>
              <a:rPr lang="en-US" dirty="0"/>
              <a:t>Should this be a discussion point?</a:t>
            </a:r>
          </a:p>
          <a:p>
            <a:endParaRPr lang="en-US" baseline="0" dirty="0"/>
          </a:p>
        </p:txBody>
      </p:sp>
      <p:sp>
        <p:nvSpPr>
          <p:cNvPr id="4" name="Slide Number Placeholder 3"/>
          <p:cNvSpPr>
            <a:spLocks noGrp="1"/>
          </p:cNvSpPr>
          <p:nvPr>
            <p:ph type="sldNum" sz="quarter" idx="10"/>
          </p:nvPr>
        </p:nvSpPr>
        <p:spPr/>
        <p:txBody>
          <a:bodyPr/>
          <a:lstStyle/>
          <a:p>
            <a:fld id="{0776A64E-363E-9C4D-9453-60786B628C48}" type="slidenum">
              <a:rPr lang="en-US" smtClean="0"/>
              <a:t>15</a:t>
            </a:fld>
            <a:endParaRPr lang="en-US" dirty="0"/>
          </a:p>
        </p:txBody>
      </p:sp>
    </p:spTree>
    <p:extLst>
      <p:ext uri="{BB962C8B-B14F-4D97-AF65-F5344CB8AC3E}">
        <p14:creationId xmlns:p14="http://schemas.microsoft.com/office/powerpoint/2010/main" val="202354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6A64E-363E-9C4D-9453-60786B628C48}" type="slidenum">
              <a:rPr lang="en-US" smtClean="0"/>
              <a:t>16</a:t>
            </a:fld>
            <a:endParaRPr lang="en-US" dirty="0"/>
          </a:p>
        </p:txBody>
      </p:sp>
    </p:spTree>
    <p:extLst>
      <p:ext uri="{BB962C8B-B14F-4D97-AF65-F5344CB8AC3E}">
        <p14:creationId xmlns:p14="http://schemas.microsoft.com/office/powerpoint/2010/main" val="2058814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Brown">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798113"/>
            <a:ext cx="7839834" cy="6386255"/>
            <a:chOff x="0" y="-1"/>
            <a:chExt cx="7839834" cy="6386255"/>
          </a:xfrm>
        </p:grpSpPr>
        <p:sp>
          <p:nvSpPr>
            <p:cNvPr id="7" name="Rectangle 6"/>
            <p:cNvSpPr/>
            <p:nvPr userDrawn="1"/>
          </p:nvSpPr>
          <p:spPr>
            <a:xfrm>
              <a:off x="0" y="-1"/>
              <a:ext cx="7839834" cy="62549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0" y="6254910"/>
              <a:ext cx="7839834" cy="131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grpSp>
      <p:sp>
        <p:nvSpPr>
          <p:cNvPr id="11" name="TextBox 10"/>
          <p:cNvSpPr txBox="1"/>
          <p:nvPr userDrawn="1"/>
        </p:nvSpPr>
        <p:spPr>
          <a:xfrm>
            <a:off x="722314" y="296724"/>
            <a:ext cx="3420158" cy="276999"/>
          </a:xfrm>
          <a:prstGeom prst="rect">
            <a:avLst/>
          </a:prstGeom>
          <a:noFill/>
        </p:spPr>
        <p:txBody>
          <a:bodyPr wrap="square" rtlCol="0">
            <a:spAutoFit/>
          </a:bodyPr>
          <a:lstStyle/>
          <a:p>
            <a:r>
              <a:rPr lang="en-US" sz="1200" kern="600" spc="100" dirty="0">
                <a:solidFill>
                  <a:schemeClr val="accent5"/>
                </a:solidFill>
                <a:latin typeface="Arial Rounded MT Bold"/>
                <a:cs typeface="Arial Rounded MT Bold"/>
              </a:rPr>
              <a:t>POLICYLAB</a:t>
            </a:r>
          </a:p>
        </p:txBody>
      </p:sp>
      <p:pic>
        <p:nvPicPr>
          <p:cNvPr id="13" name="Picture 12" descr="pl-chop-logo-horiz-2C-U.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80800" y="4375292"/>
            <a:ext cx="1580959" cy="470109"/>
          </a:xfrm>
          <a:prstGeom prst="rect">
            <a:avLst/>
          </a:prstGeom>
        </p:spPr>
      </p:pic>
      <p:sp>
        <p:nvSpPr>
          <p:cNvPr id="14" name="TextBox 13"/>
          <p:cNvSpPr txBox="1"/>
          <p:nvPr userDrawn="1"/>
        </p:nvSpPr>
        <p:spPr>
          <a:xfrm>
            <a:off x="722314" y="4568402"/>
            <a:ext cx="3248025" cy="276999"/>
          </a:xfrm>
          <a:prstGeom prst="rect">
            <a:avLst/>
          </a:prstGeom>
          <a:noFill/>
        </p:spPr>
        <p:txBody>
          <a:bodyPr wrap="square" rtlCol="0">
            <a:spAutoFit/>
          </a:bodyPr>
          <a:lstStyle/>
          <a:p>
            <a:r>
              <a:rPr lang="en-US" sz="1200" i="1" dirty="0">
                <a:solidFill>
                  <a:schemeClr val="bg2"/>
                </a:solidFill>
                <a:latin typeface="Georgia"/>
                <a:cs typeface="Georgia"/>
              </a:rPr>
              <a:t>policylab.chop.edu   |         @PolicyLabCHOP</a:t>
            </a:r>
          </a:p>
        </p:txBody>
      </p:sp>
      <p:pic>
        <p:nvPicPr>
          <p:cNvPr id="15" name="Picture 14"/>
          <p:cNvPicPr>
            <a:picLocks noChangeAspect="1"/>
          </p:cNvPicPr>
          <p:nvPr userDrawn="1"/>
        </p:nvPicPr>
        <p:blipFill>
          <a:blip r:embed="rId4"/>
          <a:stretch>
            <a:fillRect/>
          </a:stretch>
        </p:blipFill>
        <p:spPr>
          <a:xfrm>
            <a:off x="2374536" y="4640690"/>
            <a:ext cx="177800" cy="139700"/>
          </a:xfrm>
          <a:prstGeom prst="rect">
            <a:avLst/>
          </a:prstGeom>
        </p:spPr>
      </p:pic>
      <p:sp>
        <p:nvSpPr>
          <p:cNvPr id="16" name="Title 1"/>
          <p:cNvSpPr>
            <a:spLocks noGrp="1"/>
          </p:cNvSpPr>
          <p:nvPr>
            <p:ph type="title" hasCustomPrompt="1"/>
          </p:nvPr>
        </p:nvSpPr>
        <p:spPr>
          <a:xfrm>
            <a:off x="722314" y="925775"/>
            <a:ext cx="6696905" cy="2938480"/>
          </a:xfrm>
          <a:prstGeom prst="rect">
            <a:avLst/>
          </a:prstGeom>
        </p:spPr>
        <p:txBody>
          <a:bodyPr anchor="t">
            <a:normAutofit/>
          </a:bodyPr>
          <a:lstStyle>
            <a:lvl1pPr algn="l">
              <a:lnSpc>
                <a:spcPct val="130000"/>
              </a:lnSpc>
              <a:defRPr sz="3400" b="1" cap="all">
                <a:solidFill>
                  <a:schemeClr val="accent5"/>
                </a:solidFill>
              </a:defRPr>
            </a:lvl1pPr>
          </a:lstStyle>
          <a:p>
            <a:r>
              <a:rPr lang="en-US" dirty="0"/>
              <a:t>Presentation Title</a:t>
            </a:r>
          </a:p>
        </p:txBody>
      </p:sp>
      <p:sp>
        <p:nvSpPr>
          <p:cNvPr id="17" name="Text Placeholder 9"/>
          <p:cNvSpPr>
            <a:spLocks noGrp="1"/>
          </p:cNvSpPr>
          <p:nvPr>
            <p:ph type="body" sz="quarter" idx="10" hasCustomPrompt="1"/>
          </p:nvPr>
        </p:nvSpPr>
        <p:spPr>
          <a:xfrm>
            <a:off x="722314" y="4217254"/>
            <a:ext cx="4553699" cy="302803"/>
          </a:xfrm>
          <a:prstGeom prst="rect">
            <a:avLst/>
          </a:prstGeom>
        </p:spPr>
        <p:txBody>
          <a:bodyPr>
            <a:normAutofit/>
          </a:bodyPr>
          <a:lstStyle>
            <a:lvl1pPr marL="0" indent="0">
              <a:buNone/>
              <a:defRPr sz="1200" b="1">
                <a:solidFill>
                  <a:schemeClr val="bg2"/>
                </a:solidFill>
              </a:defRPr>
            </a:lvl1pPr>
          </a:lstStyle>
          <a:p>
            <a:pPr lvl="0"/>
            <a:r>
              <a:rPr lang="en-US" dirty="0"/>
              <a:t>Author’s Name  |  Event Name</a:t>
            </a:r>
          </a:p>
        </p:txBody>
      </p:sp>
      <p:sp>
        <p:nvSpPr>
          <p:cNvPr id="19" name="Text Placeholder 9"/>
          <p:cNvSpPr>
            <a:spLocks noGrp="1"/>
          </p:cNvSpPr>
          <p:nvPr>
            <p:ph type="body" sz="quarter" idx="12" hasCustomPrompt="1"/>
          </p:nvPr>
        </p:nvSpPr>
        <p:spPr>
          <a:xfrm>
            <a:off x="722314" y="526438"/>
            <a:ext cx="1652222" cy="302803"/>
          </a:xfrm>
          <a:prstGeom prst="rect">
            <a:avLst/>
          </a:prstGeom>
        </p:spPr>
        <p:txBody>
          <a:bodyPr>
            <a:normAutofit/>
          </a:bodyPr>
          <a:lstStyle>
            <a:lvl1pPr marL="0" indent="0">
              <a:buNone/>
              <a:defRPr sz="800" b="1">
                <a:solidFill>
                  <a:schemeClr val="bg2"/>
                </a:solidFill>
                <a:latin typeface="+mn-lt"/>
              </a:defRPr>
            </a:lvl1pPr>
          </a:lstStyle>
          <a:p>
            <a:pPr lvl="0"/>
            <a:r>
              <a:rPr lang="en-US" dirty="0"/>
              <a:t>Date</a:t>
            </a:r>
          </a:p>
        </p:txBody>
      </p:sp>
    </p:spTree>
    <p:extLst>
      <p:ext uri="{BB962C8B-B14F-4D97-AF65-F5344CB8AC3E}">
        <p14:creationId xmlns:p14="http://schemas.microsoft.com/office/powerpoint/2010/main" val="303939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PolicyLab: Option 01">
    <p:spTree>
      <p:nvGrpSpPr>
        <p:cNvPr id="1" name=""/>
        <p:cNvGrpSpPr/>
        <p:nvPr/>
      </p:nvGrpSpPr>
      <p:grpSpPr>
        <a:xfrm>
          <a:off x="0" y="0"/>
          <a:ext cx="0" cy="0"/>
          <a:chOff x="0" y="0"/>
          <a:chExt cx="0" cy="0"/>
        </a:xfrm>
      </p:grpSpPr>
      <p:cxnSp>
        <p:nvCxnSpPr>
          <p:cNvPr id="7" name="Straight Connector 6"/>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722315" y="1068891"/>
            <a:ext cx="7542940" cy="683264"/>
          </a:xfrm>
          <a:prstGeom prst="rect">
            <a:avLst/>
          </a:prstGeom>
          <a:noFill/>
        </p:spPr>
        <p:txBody>
          <a:bodyPr wrap="square" rtlCol="0">
            <a:spAutoFit/>
          </a:bodyPr>
          <a:lstStyle/>
          <a:p>
            <a:pPr>
              <a:lnSpc>
                <a:spcPct val="120000"/>
              </a:lnSpc>
            </a:pPr>
            <a:r>
              <a:rPr lang="en-US" sz="1600" b="0" i="0" u="none" strike="noStrike" kern="1200" baseline="0" dirty="0">
                <a:solidFill>
                  <a:schemeClr val="bg2"/>
                </a:solidFill>
                <a:latin typeface="+mn-lt"/>
                <a:ea typeface="+mn-ea"/>
                <a:cs typeface="+mn-cs"/>
              </a:rPr>
              <a:t>Our care for children and families drives our research, informing practice and policy to improve child health in four key areas:</a:t>
            </a:r>
            <a:endParaRPr lang="en-US" sz="1600" dirty="0">
              <a:solidFill>
                <a:schemeClr val="bg2"/>
              </a:solidFill>
            </a:endParaRPr>
          </a:p>
        </p:txBody>
      </p:sp>
      <p:sp>
        <p:nvSpPr>
          <p:cNvPr id="13" name="TextBox 12"/>
          <p:cNvSpPr txBox="1"/>
          <p:nvPr userDrawn="1"/>
        </p:nvSpPr>
        <p:spPr>
          <a:xfrm>
            <a:off x="722315" y="521412"/>
            <a:ext cx="7542939" cy="369332"/>
          </a:xfrm>
          <a:prstGeom prst="rect">
            <a:avLst/>
          </a:prstGeom>
          <a:noFill/>
        </p:spPr>
        <p:txBody>
          <a:bodyPr wrap="square" rtlCol="0">
            <a:spAutoFit/>
          </a:bodyPr>
          <a:lstStyle/>
          <a:p>
            <a:pPr lvl="0"/>
            <a:r>
              <a:rPr lang="en-US" sz="1800" cap="all" dirty="0">
                <a:solidFill>
                  <a:schemeClr val="accent5"/>
                </a:solidFill>
              </a:rPr>
              <a:t>Innovating Through PolicyLab</a:t>
            </a:r>
          </a:p>
        </p:txBody>
      </p:sp>
      <p:pic>
        <p:nvPicPr>
          <p:cNvPr id="6" name="Picture 5"/>
          <p:cNvPicPr>
            <a:picLocks noChangeAspect="1"/>
          </p:cNvPicPr>
          <p:nvPr userDrawn="1"/>
        </p:nvPicPr>
        <p:blipFill>
          <a:blip r:embed="rId2"/>
          <a:stretch>
            <a:fillRect/>
          </a:stretch>
        </p:blipFill>
        <p:spPr>
          <a:xfrm>
            <a:off x="643600" y="2588451"/>
            <a:ext cx="7907082" cy="1888967"/>
          </a:xfrm>
          <a:prstGeom prst="rect">
            <a:avLst/>
          </a:prstGeom>
        </p:spPr>
      </p:pic>
    </p:spTree>
    <p:extLst>
      <p:ext uri="{BB962C8B-B14F-4D97-AF65-F5344CB8AC3E}">
        <p14:creationId xmlns:p14="http://schemas.microsoft.com/office/powerpoint/2010/main" val="80109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arge Photo">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1"/>
                </a:solidFill>
              </a:defRPr>
            </a:lvl1pPr>
          </a:lstStyle>
          <a:p>
            <a:fld id="{AD36D61E-4FB0-C74A-A21F-DEB655598256}" type="slidenum">
              <a:rPr lang="en-US" smtClean="0"/>
              <a:pPr/>
              <a:t>‹#›</a:t>
            </a:fld>
            <a:endParaRPr lang="en-US" dirty="0"/>
          </a:p>
        </p:txBody>
      </p:sp>
      <p:pic>
        <p:nvPicPr>
          <p:cNvPr id="8" name="Picture 7"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hoto">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7"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1"/>
                </a:solidFill>
              </a:defRPr>
            </a:lvl1pPr>
          </a:lstStyle>
          <a:p>
            <a:fld id="{AD36D61E-4FB0-C74A-A21F-DEB655598256}" type="slidenum">
              <a:rPr lang="en-US" smtClean="0"/>
              <a:pPr/>
              <a:t>‹#›</a:t>
            </a:fld>
            <a:endParaRPr lang="en-US" dirty="0"/>
          </a:p>
        </p:txBody>
      </p:sp>
      <p:pic>
        <p:nvPicPr>
          <p:cNvPr id="8" name="Picture 7"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Tree>
    <p:extLst>
      <p:ext uri="{BB962C8B-B14F-4D97-AF65-F5344CB8AC3E}">
        <p14:creationId xmlns:p14="http://schemas.microsoft.com/office/powerpoint/2010/main" val="1459952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hoto w/ Into &amp; Text: Left">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858001"/>
          </a:xfrm>
          <a:prstGeom prst="rect">
            <a:avLst/>
          </a:prstGeom>
        </p:spPr>
      </p:pic>
      <p:grpSp>
        <p:nvGrpSpPr>
          <p:cNvPr id="16" name="Group 15"/>
          <p:cNvGrpSpPr/>
          <p:nvPr userDrawn="1"/>
        </p:nvGrpSpPr>
        <p:grpSpPr>
          <a:xfrm>
            <a:off x="0" y="-1"/>
            <a:ext cx="4079650" cy="4672090"/>
            <a:chOff x="0" y="-1"/>
            <a:chExt cx="4079650" cy="5424380"/>
          </a:xfrm>
        </p:grpSpPr>
        <p:sp>
          <p:nvSpPr>
            <p:cNvPr id="17" name="Rectangle 16"/>
            <p:cNvSpPr/>
            <p:nvPr userDrawn="1"/>
          </p:nvSpPr>
          <p:spPr>
            <a:xfrm rot="5400000">
              <a:off x="1301788" y="2646516"/>
              <a:ext cx="5424379" cy="13134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sp>
          <p:nvSpPr>
            <p:cNvPr id="18" name="Rectangle 17"/>
            <p:cNvSpPr/>
            <p:nvPr userDrawn="1"/>
          </p:nvSpPr>
          <p:spPr>
            <a:xfrm>
              <a:off x="0" y="0"/>
              <a:ext cx="3948306" cy="5424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1"/>
                </a:solidFill>
              </a:defRPr>
            </a:lvl1pPr>
          </a:lstStyle>
          <a:p>
            <a:fld id="{AD36D61E-4FB0-C74A-A21F-DEB655598256}" type="slidenum">
              <a:rPr lang="en-US" smtClean="0"/>
              <a:pPr/>
              <a:t>‹#›</a:t>
            </a:fld>
            <a:endParaRPr lang="en-US" dirty="0"/>
          </a:p>
        </p:txBody>
      </p:sp>
      <p:pic>
        <p:nvPicPr>
          <p:cNvPr id="7" name="Picture 6"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3" name="Content Placeholder 2"/>
          <p:cNvSpPr>
            <a:spLocks noGrp="1"/>
          </p:cNvSpPr>
          <p:nvPr>
            <p:ph sz="quarter" idx="15" hasCustomPrompt="1"/>
          </p:nvPr>
        </p:nvSpPr>
        <p:spPr>
          <a:xfrm>
            <a:off x="647004" y="450946"/>
            <a:ext cx="2654300" cy="3146425"/>
          </a:xfrm>
          <a:prstGeom prst="rect">
            <a:avLst/>
          </a:prstGeom>
        </p:spPr>
        <p:txBody>
          <a:bodyPr lIns="91440"/>
          <a:lstStyle>
            <a:lvl1pPr marL="0" indent="0">
              <a:lnSpc>
                <a:spcPct val="110000"/>
              </a:lnSpc>
              <a:spcBef>
                <a:spcPts val="432"/>
              </a:spcBef>
              <a:buNone/>
              <a:defRPr sz="1800">
                <a:solidFill>
                  <a:schemeClr val="bg2"/>
                </a:solidFill>
                <a:latin typeface="+mn-lt"/>
              </a:defRPr>
            </a:lvl1pPr>
            <a:lvl2pPr marL="0" indent="0">
              <a:lnSpc>
                <a:spcPct val="130000"/>
              </a:lnSpc>
              <a:spcBef>
                <a:spcPts val="288"/>
              </a:spcBef>
              <a:buFontTx/>
              <a:buNone/>
              <a:tabLst/>
              <a:defRPr sz="1600" baseline="0"/>
            </a:lvl2pPr>
          </a:lstStyle>
          <a:p>
            <a:pPr lvl="0"/>
            <a:r>
              <a:rPr lang="en-US" dirty="0"/>
              <a:t>Heading</a:t>
            </a:r>
          </a:p>
          <a:p>
            <a:pPr lvl="1"/>
            <a:r>
              <a:rPr lang="en-US" dirty="0"/>
              <a:t>Second level</a:t>
            </a:r>
          </a:p>
        </p:txBody>
      </p:sp>
    </p:spTree>
    <p:extLst>
      <p:ext uri="{BB962C8B-B14F-4D97-AF65-F5344CB8AC3E}">
        <p14:creationId xmlns:p14="http://schemas.microsoft.com/office/powerpoint/2010/main" val="1117754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Photo w/ Only Text: Left">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858001"/>
          </a:xfrm>
          <a:prstGeom prst="rect">
            <a:avLst/>
          </a:prstGeom>
        </p:spPr>
      </p:pic>
      <p:grpSp>
        <p:nvGrpSpPr>
          <p:cNvPr id="6" name="Group 5"/>
          <p:cNvGrpSpPr/>
          <p:nvPr userDrawn="1"/>
        </p:nvGrpSpPr>
        <p:grpSpPr>
          <a:xfrm>
            <a:off x="0" y="-2"/>
            <a:ext cx="4079650" cy="4103165"/>
            <a:chOff x="0" y="-1"/>
            <a:chExt cx="4079650" cy="5424380"/>
          </a:xfrm>
        </p:grpSpPr>
        <p:sp>
          <p:nvSpPr>
            <p:cNvPr id="7" name="Rectangle 6"/>
            <p:cNvSpPr/>
            <p:nvPr userDrawn="1"/>
          </p:nvSpPr>
          <p:spPr>
            <a:xfrm rot="5400000">
              <a:off x="1301788" y="2646516"/>
              <a:ext cx="5424379" cy="13134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sp>
          <p:nvSpPr>
            <p:cNvPr id="8" name="Rectangle 7"/>
            <p:cNvSpPr/>
            <p:nvPr userDrawn="1"/>
          </p:nvSpPr>
          <p:spPr>
            <a:xfrm>
              <a:off x="0" y="0"/>
              <a:ext cx="3948306" cy="5424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sp>
        <p:nvSpPr>
          <p:cNvPr id="11"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1"/>
                </a:solidFill>
              </a:defRPr>
            </a:lvl1pPr>
          </a:lstStyle>
          <a:p>
            <a:fld id="{AD36D61E-4FB0-C74A-A21F-DEB655598256}" type="slidenum">
              <a:rPr lang="en-US" smtClean="0"/>
              <a:pPr/>
              <a:t>‹#›</a:t>
            </a:fld>
            <a:endParaRPr lang="en-US" dirty="0"/>
          </a:p>
        </p:txBody>
      </p:sp>
      <p:pic>
        <p:nvPicPr>
          <p:cNvPr id="12" name="Picture 11"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13" name="Content Placeholder 12"/>
          <p:cNvSpPr>
            <a:spLocks noGrp="1"/>
          </p:cNvSpPr>
          <p:nvPr>
            <p:ph sz="quarter" idx="13" hasCustomPrompt="1"/>
          </p:nvPr>
        </p:nvSpPr>
        <p:spPr>
          <a:xfrm>
            <a:off x="722312" y="476529"/>
            <a:ext cx="2654571" cy="2804852"/>
          </a:xfrm>
          <a:prstGeom prst="rect">
            <a:avLst/>
          </a:prstGeom>
        </p:spPr>
        <p:txBody>
          <a:bodyPr>
            <a:noAutofit/>
          </a:bodyPr>
          <a:lstStyle>
            <a:lvl1pPr marL="0" indent="0">
              <a:lnSpc>
                <a:spcPct val="130000"/>
              </a:lnSpc>
              <a:buNone/>
              <a:defRPr sz="1600" baseline="0">
                <a:solidFill>
                  <a:srgbClr val="474B55"/>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Body copy</a:t>
            </a:r>
          </a:p>
        </p:txBody>
      </p:sp>
    </p:spTree>
    <p:extLst>
      <p:ext uri="{BB962C8B-B14F-4D97-AF65-F5344CB8AC3E}">
        <p14:creationId xmlns:p14="http://schemas.microsoft.com/office/powerpoint/2010/main" val="145240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arge Photo w/ Into &amp; Text: Left">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1" cy="6858000"/>
          </a:xfrm>
          <a:prstGeom prst="rect">
            <a:avLst/>
          </a:prstGeom>
        </p:spPr>
      </p:pic>
      <p:grpSp>
        <p:nvGrpSpPr>
          <p:cNvPr id="16" name="Group 15"/>
          <p:cNvGrpSpPr/>
          <p:nvPr userDrawn="1"/>
        </p:nvGrpSpPr>
        <p:grpSpPr>
          <a:xfrm>
            <a:off x="0" y="-1"/>
            <a:ext cx="4079650" cy="4672090"/>
            <a:chOff x="0" y="-1"/>
            <a:chExt cx="4079650" cy="5424380"/>
          </a:xfrm>
        </p:grpSpPr>
        <p:sp>
          <p:nvSpPr>
            <p:cNvPr id="17" name="Rectangle 16"/>
            <p:cNvSpPr/>
            <p:nvPr userDrawn="1"/>
          </p:nvSpPr>
          <p:spPr>
            <a:xfrm rot="5400000">
              <a:off x="1301788" y="2646516"/>
              <a:ext cx="5424379" cy="13134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sp>
          <p:nvSpPr>
            <p:cNvPr id="18" name="Rectangle 17"/>
            <p:cNvSpPr/>
            <p:nvPr userDrawn="1"/>
          </p:nvSpPr>
          <p:spPr>
            <a:xfrm>
              <a:off x="0" y="0"/>
              <a:ext cx="3948306" cy="5424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1"/>
                </a:solidFill>
              </a:defRPr>
            </a:lvl1pPr>
          </a:lstStyle>
          <a:p>
            <a:fld id="{AD36D61E-4FB0-C74A-A21F-DEB655598256}" type="slidenum">
              <a:rPr lang="en-US" smtClean="0"/>
              <a:pPr/>
              <a:t>‹#›</a:t>
            </a:fld>
            <a:endParaRPr lang="en-US" dirty="0"/>
          </a:p>
        </p:txBody>
      </p:sp>
      <p:pic>
        <p:nvPicPr>
          <p:cNvPr id="7" name="Picture 6"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11" name="Content Placeholder 2"/>
          <p:cNvSpPr>
            <a:spLocks noGrp="1"/>
          </p:cNvSpPr>
          <p:nvPr>
            <p:ph sz="quarter" idx="15" hasCustomPrompt="1"/>
          </p:nvPr>
        </p:nvSpPr>
        <p:spPr>
          <a:xfrm>
            <a:off x="647004" y="450946"/>
            <a:ext cx="2654300" cy="3146425"/>
          </a:xfrm>
          <a:prstGeom prst="rect">
            <a:avLst/>
          </a:prstGeom>
        </p:spPr>
        <p:txBody>
          <a:bodyPr lIns="91440"/>
          <a:lstStyle>
            <a:lvl1pPr marL="0" indent="0">
              <a:lnSpc>
                <a:spcPct val="110000"/>
              </a:lnSpc>
              <a:spcBef>
                <a:spcPts val="432"/>
              </a:spcBef>
              <a:buNone/>
              <a:defRPr sz="1800">
                <a:solidFill>
                  <a:schemeClr val="bg2"/>
                </a:solidFill>
                <a:latin typeface="+mn-lt"/>
              </a:defRPr>
            </a:lvl1pPr>
            <a:lvl2pPr marL="0" indent="0">
              <a:lnSpc>
                <a:spcPct val="130000"/>
              </a:lnSpc>
              <a:spcBef>
                <a:spcPts val="288"/>
              </a:spcBef>
              <a:buFontTx/>
              <a:buNone/>
              <a:tabLst/>
              <a:defRPr sz="1600" baseline="0"/>
            </a:lvl2pPr>
          </a:lstStyle>
          <a:p>
            <a:pPr lvl="0"/>
            <a:r>
              <a:rPr lang="en-US" dirty="0"/>
              <a:t>Heading</a:t>
            </a:r>
          </a:p>
          <a:p>
            <a:pPr lvl="1"/>
            <a:r>
              <a:rPr lang="en-US" dirty="0"/>
              <a:t>Second level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arge Photo w/ Only Text: Left">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1" cy="6858000"/>
          </a:xfrm>
          <a:prstGeom prst="rect">
            <a:avLst/>
          </a:prstGeom>
        </p:spPr>
      </p:pic>
      <p:grpSp>
        <p:nvGrpSpPr>
          <p:cNvPr id="6" name="Group 5"/>
          <p:cNvGrpSpPr/>
          <p:nvPr userDrawn="1"/>
        </p:nvGrpSpPr>
        <p:grpSpPr>
          <a:xfrm>
            <a:off x="0" y="-2"/>
            <a:ext cx="4079650" cy="4103165"/>
            <a:chOff x="0" y="-1"/>
            <a:chExt cx="4079650" cy="5424380"/>
          </a:xfrm>
        </p:grpSpPr>
        <p:sp>
          <p:nvSpPr>
            <p:cNvPr id="7" name="Rectangle 6"/>
            <p:cNvSpPr/>
            <p:nvPr userDrawn="1"/>
          </p:nvSpPr>
          <p:spPr>
            <a:xfrm rot="5400000">
              <a:off x="1301788" y="2646516"/>
              <a:ext cx="5424379" cy="13134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sp>
          <p:nvSpPr>
            <p:cNvPr id="8" name="Rectangle 7"/>
            <p:cNvSpPr/>
            <p:nvPr userDrawn="1"/>
          </p:nvSpPr>
          <p:spPr>
            <a:xfrm>
              <a:off x="0" y="0"/>
              <a:ext cx="3948306" cy="5424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sp>
        <p:nvSpPr>
          <p:cNvPr id="11"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1"/>
                </a:solidFill>
              </a:defRPr>
            </a:lvl1pPr>
          </a:lstStyle>
          <a:p>
            <a:fld id="{AD36D61E-4FB0-C74A-A21F-DEB655598256}" type="slidenum">
              <a:rPr lang="en-US" smtClean="0"/>
              <a:pPr/>
              <a:t>‹#›</a:t>
            </a:fld>
            <a:endParaRPr lang="en-US" dirty="0"/>
          </a:p>
        </p:txBody>
      </p:sp>
      <p:pic>
        <p:nvPicPr>
          <p:cNvPr id="12" name="Picture 11"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13" name="Content Placeholder 12"/>
          <p:cNvSpPr>
            <a:spLocks noGrp="1"/>
          </p:cNvSpPr>
          <p:nvPr>
            <p:ph sz="quarter" idx="13" hasCustomPrompt="1"/>
          </p:nvPr>
        </p:nvSpPr>
        <p:spPr>
          <a:xfrm>
            <a:off x="722312" y="476529"/>
            <a:ext cx="2654571" cy="2804852"/>
          </a:xfrm>
          <a:prstGeom prst="rect">
            <a:avLst/>
          </a:prstGeom>
        </p:spPr>
        <p:txBody>
          <a:bodyPr>
            <a:noAutofit/>
          </a:bodyPr>
          <a:lstStyle>
            <a:lvl1pPr marL="0" indent="0">
              <a:lnSpc>
                <a:spcPct val="130000"/>
              </a:lnSpc>
              <a:buNone/>
              <a:defRPr sz="1600">
                <a:solidFill>
                  <a:srgbClr val="474B55"/>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Body copy</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Large Photo w/ Into &amp; Text: Left">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9144001" cy="6858000"/>
          </a:xfrm>
          <a:prstGeom prst="rect">
            <a:avLst/>
          </a:prstGeom>
        </p:spPr>
      </p:pic>
      <p:grpSp>
        <p:nvGrpSpPr>
          <p:cNvPr id="16" name="Group 15"/>
          <p:cNvGrpSpPr/>
          <p:nvPr userDrawn="1"/>
        </p:nvGrpSpPr>
        <p:grpSpPr>
          <a:xfrm>
            <a:off x="0" y="-1"/>
            <a:ext cx="4079650" cy="4672090"/>
            <a:chOff x="0" y="-1"/>
            <a:chExt cx="4079650" cy="5424380"/>
          </a:xfrm>
        </p:grpSpPr>
        <p:sp>
          <p:nvSpPr>
            <p:cNvPr id="17" name="Rectangle 16"/>
            <p:cNvSpPr/>
            <p:nvPr userDrawn="1"/>
          </p:nvSpPr>
          <p:spPr>
            <a:xfrm rot="5400000">
              <a:off x="1301788" y="2646516"/>
              <a:ext cx="5424379" cy="13134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sp>
          <p:nvSpPr>
            <p:cNvPr id="18" name="Rectangle 17"/>
            <p:cNvSpPr/>
            <p:nvPr userDrawn="1"/>
          </p:nvSpPr>
          <p:spPr>
            <a:xfrm>
              <a:off x="0" y="0"/>
              <a:ext cx="3948306" cy="5424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1"/>
                </a:solidFill>
              </a:defRPr>
            </a:lvl1pPr>
          </a:lstStyle>
          <a:p>
            <a:fld id="{AD36D61E-4FB0-C74A-A21F-DEB655598256}" type="slidenum">
              <a:rPr lang="en-US" smtClean="0"/>
              <a:pPr/>
              <a:t>‹#›</a:t>
            </a:fld>
            <a:endParaRPr lang="en-US" dirty="0"/>
          </a:p>
        </p:txBody>
      </p:sp>
      <p:pic>
        <p:nvPicPr>
          <p:cNvPr id="7" name="Picture 6"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9" name="Content Placeholder 2"/>
          <p:cNvSpPr>
            <a:spLocks noGrp="1"/>
          </p:cNvSpPr>
          <p:nvPr>
            <p:ph sz="quarter" idx="15" hasCustomPrompt="1"/>
          </p:nvPr>
        </p:nvSpPr>
        <p:spPr>
          <a:xfrm>
            <a:off x="647004" y="450946"/>
            <a:ext cx="2654300" cy="3146425"/>
          </a:xfrm>
          <a:prstGeom prst="rect">
            <a:avLst/>
          </a:prstGeom>
        </p:spPr>
        <p:txBody>
          <a:bodyPr lIns="91440"/>
          <a:lstStyle>
            <a:lvl1pPr marL="0" indent="0">
              <a:lnSpc>
                <a:spcPct val="110000"/>
              </a:lnSpc>
              <a:spcBef>
                <a:spcPts val="432"/>
              </a:spcBef>
              <a:buNone/>
              <a:defRPr sz="1800">
                <a:solidFill>
                  <a:schemeClr val="bg2"/>
                </a:solidFill>
                <a:latin typeface="+mn-lt"/>
              </a:defRPr>
            </a:lvl1pPr>
            <a:lvl2pPr marL="0" indent="0">
              <a:lnSpc>
                <a:spcPct val="130000"/>
              </a:lnSpc>
              <a:spcBef>
                <a:spcPts val="288"/>
              </a:spcBef>
              <a:buFontTx/>
              <a:buNone/>
              <a:tabLst/>
              <a:defRPr sz="1600" baseline="0"/>
            </a:lvl2pPr>
          </a:lstStyle>
          <a:p>
            <a:pPr lvl="0"/>
            <a:r>
              <a:rPr lang="en-US" dirty="0"/>
              <a:t>Heading</a:t>
            </a:r>
          </a:p>
          <a:p>
            <a:pPr lvl="1"/>
            <a:r>
              <a:rPr lang="en-US" dirty="0"/>
              <a:t>Second level</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Large Photo w/ Only Text: Left">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9144001" cy="6858000"/>
          </a:xfrm>
          <a:prstGeom prst="rect">
            <a:avLst/>
          </a:prstGeom>
        </p:spPr>
      </p:pic>
      <p:grpSp>
        <p:nvGrpSpPr>
          <p:cNvPr id="6" name="Group 5"/>
          <p:cNvGrpSpPr/>
          <p:nvPr userDrawn="1"/>
        </p:nvGrpSpPr>
        <p:grpSpPr>
          <a:xfrm>
            <a:off x="0" y="-2"/>
            <a:ext cx="4079650" cy="4103165"/>
            <a:chOff x="0" y="-1"/>
            <a:chExt cx="4079650" cy="5424380"/>
          </a:xfrm>
        </p:grpSpPr>
        <p:sp>
          <p:nvSpPr>
            <p:cNvPr id="7" name="Rectangle 6"/>
            <p:cNvSpPr/>
            <p:nvPr userDrawn="1"/>
          </p:nvSpPr>
          <p:spPr>
            <a:xfrm rot="5400000">
              <a:off x="1301788" y="2646516"/>
              <a:ext cx="5424379" cy="13134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sp>
          <p:nvSpPr>
            <p:cNvPr id="8" name="Rectangle 7"/>
            <p:cNvSpPr/>
            <p:nvPr userDrawn="1"/>
          </p:nvSpPr>
          <p:spPr>
            <a:xfrm>
              <a:off x="0" y="0"/>
              <a:ext cx="3948306" cy="5424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sp>
        <p:nvSpPr>
          <p:cNvPr id="11"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1"/>
                </a:solidFill>
              </a:defRPr>
            </a:lvl1pPr>
          </a:lstStyle>
          <a:p>
            <a:fld id="{AD36D61E-4FB0-C74A-A21F-DEB655598256}" type="slidenum">
              <a:rPr lang="en-US" smtClean="0"/>
              <a:pPr/>
              <a:t>‹#›</a:t>
            </a:fld>
            <a:endParaRPr lang="en-US" dirty="0"/>
          </a:p>
        </p:txBody>
      </p:sp>
      <p:pic>
        <p:nvPicPr>
          <p:cNvPr id="12" name="Picture 11"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13" name="Content Placeholder 12"/>
          <p:cNvSpPr>
            <a:spLocks noGrp="1"/>
          </p:cNvSpPr>
          <p:nvPr>
            <p:ph sz="quarter" idx="13" hasCustomPrompt="1"/>
          </p:nvPr>
        </p:nvSpPr>
        <p:spPr>
          <a:xfrm>
            <a:off x="722312" y="476529"/>
            <a:ext cx="2654571" cy="2804852"/>
          </a:xfrm>
          <a:prstGeom prst="rect">
            <a:avLst/>
          </a:prstGeom>
        </p:spPr>
        <p:txBody>
          <a:bodyPr>
            <a:noAutofit/>
          </a:bodyPr>
          <a:lstStyle>
            <a:lvl1pPr marL="0" indent="0">
              <a:lnSpc>
                <a:spcPct val="130000"/>
              </a:lnSpc>
              <a:buNone/>
              <a:defRPr sz="1600">
                <a:solidFill>
                  <a:srgbClr val="474B55"/>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Body copy</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Photo w/ Header, Into &amp; Text: Right">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9144000" cy="6858000"/>
          </a:xfrm>
          <a:prstGeom prst="rect">
            <a:avLst/>
          </a:prstGeom>
        </p:spPr>
      </p:pic>
      <p:grpSp>
        <p:nvGrpSpPr>
          <p:cNvPr id="9" name="Group 8"/>
          <p:cNvGrpSpPr/>
          <p:nvPr userDrawn="1"/>
        </p:nvGrpSpPr>
        <p:grpSpPr>
          <a:xfrm>
            <a:off x="5064350" y="-1"/>
            <a:ext cx="4079651" cy="5252510"/>
            <a:chOff x="-131345" y="-1"/>
            <a:chExt cx="4079651" cy="5424380"/>
          </a:xfrm>
        </p:grpSpPr>
        <p:sp>
          <p:nvSpPr>
            <p:cNvPr id="10" name="Rectangle 9"/>
            <p:cNvSpPr/>
            <p:nvPr userDrawn="1"/>
          </p:nvSpPr>
          <p:spPr>
            <a:xfrm rot="5400000">
              <a:off x="-2777862" y="2646516"/>
              <a:ext cx="5424379" cy="13134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sp>
          <p:nvSpPr>
            <p:cNvPr id="11" name="Rectangle 10"/>
            <p:cNvSpPr/>
            <p:nvPr userDrawn="1"/>
          </p:nvSpPr>
          <p:spPr>
            <a:xfrm>
              <a:off x="0" y="0"/>
              <a:ext cx="3948306" cy="5424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sp>
        <p:nvSpPr>
          <p:cNvPr id="15"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1"/>
                </a:solidFill>
              </a:defRPr>
            </a:lvl1pPr>
          </a:lstStyle>
          <a:p>
            <a:fld id="{AD36D61E-4FB0-C74A-A21F-DEB655598256}" type="slidenum">
              <a:rPr lang="en-US" smtClean="0"/>
              <a:pPr/>
              <a:t>‹#›</a:t>
            </a:fld>
            <a:endParaRPr lang="en-US" dirty="0"/>
          </a:p>
        </p:txBody>
      </p:sp>
      <p:pic>
        <p:nvPicPr>
          <p:cNvPr id="16" name="Picture 15"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4" name="Text Placeholder 3"/>
          <p:cNvSpPr>
            <a:spLocks noGrp="1"/>
          </p:cNvSpPr>
          <p:nvPr>
            <p:ph type="body" sz="quarter" idx="16" hasCustomPrompt="1"/>
          </p:nvPr>
        </p:nvSpPr>
        <p:spPr>
          <a:xfrm>
            <a:off x="5841904" y="525584"/>
            <a:ext cx="2655887" cy="4140200"/>
          </a:xfrm>
          <a:prstGeom prst="rect">
            <a:avLst/>
          </a:prstGeom>
        </p:spPr>
        <p:txBody>
          <a:bodyPr/>
          <a:lstStyle>
            <a:lvl1pPr marL="0" indent="0">
              <a:lnSpc>
                <a:spcPct val="100000"/>
              </a:lnSpc>
              <a:spcAft>
                <a:spcPts val="300"/>
              </a:spcAft>
              <a:buNone/>
              <a:defRPr sz="2000" b="0">
                <a:solidFill>
                  <a:schemeClr val="accent5"/>
                </a:solidFill>
                <a:latin typeface="+mj-lt"/>
              </a:defRPr>
            </a:lvl1pPr>
            <a:lvl2pPr marL="0" indent="0">
              <a:lnSpc>
                <a:spcPct val="110000"/>
              </a:lnSpc>
              <a:spcBef>
                <a:spcPts val="432"/>
              </a:spcBef>
              <a:buNone/>
              <a:tabLst/>
              <a:defRPr sz="1800">
                <a:solidFill>
                  <a:schemeClr val="bg2"/>
                </a:solidFill>
                <a:latin typeface="+mj-lt"/>
              </a:defRPr>
            </a:lvl2pPr>
            <a:lvl3pPr marL="11113" indent="0">
              <a:lnSpc>
                <a:spcPct val="130000"/>
              </a:lnSpc>
              <a:spcBef>
                <a:spcPts val="288"/>
              </a:spcBef>
              <a:buNone/>
              <a:tabLst/>
              <a:defRPr sz="16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3831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Blu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812577"/>
            <a:ext cx="7839834" cy="6386255"/>
            <a:chOff x="0" y="-1"/>
            <a:chExt cx="7839834" cy="6386255"/>
          </a:xfrm>
        </p:grpSpPr>
        <p:sp>
          <p:nvSpPr>
            <p:cNvPr id="7" name="Rectangle 6"/>
            <p:cNvSpPr/>
            <p:nvPr userDrawn="1"/>
          </p:nvSpPr>
          <p:spPr>
            <a:xfrm>
              <a:off x="0" y="-1"/>
              <a:ext cx="7839834" cy="62549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0" y="6254910"/>
              <a:ext cx="7839834" cy="131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grpSp>
      <p:pic>
        <p:nvPicPr>
          <p:cNvPr id="12" name="Picture 11" descr="pl-chop-logo-horiz-2C-U.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80800" y="4375292"/>
            <a:ext cx="1580959" cy="470109"/>
          </a:xfrm>
          <a:prstGeom prst="rect">
            <a:avLst/>
          </a:prstGeom>
        </p:spPr>
      </p:pic>
      <p:sp>
        <p:nvSpPr>
          <p:cNvPr id="13" name="TextBox 12"/>
          <p:cNvSpPr txBox="1"/>
          <p:nvPr userDrawn="1"/>
        </p:nvSpPr>
        <p:spPr>
          <a:xfrm>
            <a:off x="722314" y="4568402"/>
            <a:ext cx="3248025" cy="276999"/>
          </a:xfrm>
          <a:prstGeom prst="rect">
            <a:avLst/>
          </a:prstGeom>
          <a:noFill/>
        </p:spPr>
        <p:txBody>
          <a:bodyPr wrap="square" rtlCol="0">
            <a:spAutoFit/>
          </a:bodyPr>
          <a:lstStyle/>
          <a:p>
            <a:r>
              <a:rPr lang="en-US" sz="1200" i="1" dirty="0">
                <a:solidFill>
                  <a:schemeClr val="bg2"/>
                </a:solidFill>
                <a:latin typeface="Georgia"/>
                <a:cs typeface="Georgia"/>
              </a:rPr>
              <a:t>policylab.chop.edu   |         @PolicyLabCHOP</a:t>
            </a:r>
          </a:p>
        </p:txBody>
      </p:sp>
      <p:pic>
        <p:nvPicPr>
          <p:cNvPr id="14" name="Picture 13"/>
          <p:cNvPicPr>
            <a:picLocks noChangeAspect="1"/>
          </p:cNvPicPr>
          <p:nvPr userDrawn="1"/>
        </p:nvPicPr>
        <p:blipFill>
          <a:blip r:embed="rId4"/>
          <a:stretch>
            <a:fillRect/>
          </a:stretch>
        </p:blipFill>
        <p:spPr>
          <a:xfrm>
            <a:off x="2374536" y="4640690"/>
            <a:ext cx="177800" cy="139700"/>
          </a:xfrm>
          <a:prstGeom prst="rect">
            <a:avLst/>
          </a:prstGeom>
        </p:spPr>
      </p:pic>
      <p:sp>
        <p:nvSpPr>
          <p:cNvPr id="15" name="Title 1"/>
          <p:cNvSpPr>
            <a:spLocks noGrp="1"/>
          </p:cNvSpPr>
          <p:nvPr>
            <p:ph type="title" hasCustomPrompt="1"/>
          </p:nvPr>
        </p:nvSpPr>
        <p:spPr>
          <a:xfrm>
            <a:off x="722314" y="925775"/>
            <a:ext cx="6696905" cy="2938480"/>
          </a:xfrm>
          <a:prstGeom prst="rect">
            <a:avLst/>
          </a:prstGeom>
        </p:spPr>
        <p:txBody>
          <a:bodyPr anchor="t">
            <a:normAutofit/>
          </a:bodyPr>
          <a:lstStyle>
            <a:lvl1pPr algn="l">
              <a:lnSpc>
                <a:spcPct val="130000"/>
              </a:lnSpc>
              <a:defRPr sz="3400" b="1" cap="all">
                <a:solidFill>
                  <a:schemeClr val="accent5"/>
                </a:solidFill>
              </a:defRPr>
            </a:lvl1pPr>
          </a:lstStyle>
          <a:p>
            <a:r>
              <a:rPr lang="en-US" dirty="0"/>
              <a:t>Presentation Title</a:t>
            </a:r>
          </a:p>
        </p:txBody>
      </p:sp>
      <p:sp>
        <p:nvSpPr>
          <p:cNvPr id="16" name="Text Placeholder 9"/>
          <p:cNvSpPr>
            <a:spLocks noGrp="1"/>
          </p:cNvSpPr>
          <p:nvPr>
            <p:ph type="body" sz="quarter" idx="10" hasCustomPrompt="1"/>
          </p:nvPr>
        </p:nvSpPr>
        <p:spPr>
          <a:xfrm>
            <a:off x="722314" y="4217254"/>
            <a:ext cx="4553699" cy="302803"/>
          </a:xfrm>
          <a:prstGeom prst="rect">
            <a:avLst/>
          </a:prstGeom>
        </p:spPr>
        <p:txBody>
          <a:bodyPr>
            <a:normAutofit/>
          </a:bodyPr>
          <a:lstStyle>
            <a:lvl1pPr marL="0" indent="0">
              <a:buNone/>
              <a:defRPr sz="1200" b="1">
                <a:solidFill>
                  <a:schemeClr val="bg2"/>
                </a:solidFill>
              </a:defRPr>
            </a:lvl1pPr>
          </a:lstStyle>
          <a:p>
            <a:pPr lvl="0"/>
            <a:r>
              <a:rPr lang="en-US" dirty="0"/>
              <a:t>Author’s Name  |  Event Name</a:t>
            </a:r>
          </a:p>
        </p:txBody>
      </p:sp>
      <p:sp>
        <p:nvSpPr>
          <p:cNvPr id="11" name="TextBox 10"/>
          <p:cNvSpPr txBox="1"/>
          <p:nvPr userDrawn="1"/>
        </p:nvSpPr>
        <p:spPr>
          <a:xfrm>
            <a:off x="722314" y="296724"/>
            <a:ext cx="3420158" cy="276999"/>
          </a:xfrm>
          <a:prstGeom prst="rect">
            <a:avLst/>
          </a:prstGeom>
          <a:noFill/>
        </p:spPr>
        <p:txBody>
          <a:bodyPr wrap="square" rtlCol="0">
            <a:spAutoFit/>
          </a:bodyPr>
          <a:lstStyle/>
          <a:p>
            <a:r>
              <a:rPr lang="en-US" sz="1200" kern="600" spc="100" dirty="0">
                <a:solidFill>
                  <a:schemeClr val="accent5"/>
                </a:solidFill>
                <a:latin typeface="Arial Rounded MT Bold"/>
                <a:cs typeface="Arial Rounded MT Bold"/>
              </a:rPr>
              <a:t>POLICYLAB</a:t>
            </a:r>
          </a:p>
        </p:txBody>
      </p:sp>
      <p:sp>
        <p:nvSpPr>
          <p:cNvPr id="17" name="Text Placeholder 9"/>
          <p:cNvSpPr>
            <a:spLocks noGrp="1"/>
          </p:cNvSpPr>
          <p:nvPr>
            <p:ph type="body" sz="quarter" idx="12" hasCustomPrompt="1"/>
          </p:nvPr>
        </p:nvSpPr>
        <p:spPr>
          <a:xfrm>
            <a:off x="722314" y="526438"/>
            <a:ext cx="1652222" cy="302803"/>
          </a:xfrm>
          <a:prstGeom prst="rect">
            <a:avLst/>
          </a:prstGeom>
        </p:spPr>
        <p:txBody>
          <a:bodyPr>
            <a:normAutofit/>
          </a:bodyPr>
          <a:lstStyle>
            <a:lvl1pPr marL="0" indent="0">
              <a:buNone/>
              <a:defRPr sz="800" b="1">
                <a:solidFill>
                  <a:schemeClr val="bg2"/>
                </a:solidFill>
                <a:latin typeface="+mn-lt"/>
              </a:defRPr>
            </a:lvl1pPr>
          </a:lstStyle>
          <a:p>
            <a:pPr lvl="0"/>
            <a:r>
              <a:rPr lang="en-US" dirty="0"/>
              <a:t>Date</a:t>
            </a:r>
          </a:p>
        </p:txBody>
      </p:sp>
    </p:spTree>
    <p:extLst>
      <p:ext uri="{BB962C8B-B14F-4D97-AF65-F5344CB8AC3E}">
        <p14:creationId xmlns:p14="http://schemas.microsoft.com/office/powerpoint/2010/main" val="80836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Photo w/ Into &amp; Text: Right">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9144000" cy="6858000"/>
          </a:xfrm>
          <a:prstGeom prst="rect">
            <a:avLst/>
          </a:prstGeom>
        </p:spPr>
      </p:pic>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1"/>
                </a:solidFill>
              </a:defRPr>
            </a:lvl1pPr>
          </a:lstStyle>
          <a:p>
            <a:fld id="{AD36D61E-4FB0-C74A-A21F-DEB655598256}" type="slidenum">
              <a:rPr lang="en-US" smtClean="0"/>
              <a:pPr/>
              <a:t>‹#›</a:t>
            </a:fld>
            <a:endParaRPr lang="en-US" dirty="0"/>
          </a:p>
        </p:txBody>
      </p:sp>
      <p:pic>
        <p:nvPicPr>
          <p:cNvPr id="7" name="Picture 6"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grpSp>
        <p:nvGrpSpPr>
          <p:cNvPr id="10" name="Group 9"/>
          <p:cNvGrpSpPr/>
          <p:nvPr userDrawn="1"/>
        </p:nvGrpSpPr>
        <p:grpSpPr>
          <a:xfrm>
            <a:off x="5064350" y="-1"/>
            <a:ext cx="4079651" cy="4672090"/>
            <a:chOff x="-131345" y="-1"/>
            <a:chExt cx="4079651" cy="5424380"/>
          </a:xfrm>
        </p:grpSpPr>
        <p:sp>
          <p:nvSpPr>
            <p:cNvPr id="11" name="Rectangle 10"/>
            <p:cNvSpPr/>
            <p:nvPr userDrawn="1"/>
          </p:nvSpPr>
          <p:spPr>
            <a:xfrm rot="5400000">
              <a:off x="-2777862" y="2646516"/>
              <a:ext cx="5424379" cy="13134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sp>
          <p:nvSpPr>
            <p:cNvPr id="12" name="Rectangle 11"/>
            <p:cNvSpPr/>
            <p:nvPr userDrawn="1"/>
          </p:nvSpPr>
          <p:spPr>
            <a:xfrm>
              <a:off x="0" y="0"/>
              <a:ext cx="3948306" cy="5424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sp>
        <p:nvSpPr>
          <p:cNvPr id="13" name="Content Placeholder 2"/>
          <p:cNvSpPr>
            <a:spLocks noGrp="1"/>
          </p:cNvSpPr>
          <p:nvPr>
            <p:ph sz="quarter" idx="15" hasCustomPrompt="1"/>
          </p:nvPr>
        </p:nvSpPr>
        <p:spPr>
          <a:xfrm>
            <a:off x="5842698" y="450946"/>
            <a:ext cx="2654300" cy="3146425"/>
          </a:xfrm>
          <a:prstGeom prst="rect">
            <a:avLst/>
          </a:prstGeom>
        </p:spPr>
        <p:txBody>
          <a:bodyPr lIns="91440"/>
          <a:lstStyle>
            <a:lvl1pPr marL="0" indent="0">
              <a:lnSpc>
                <a:spcPct val="110000"/>
              </a:lnSpc>
              <a:spcBef>
                <a:spcPts val="432"/>
              </a:spcBef>
              <a:buNone/>
              <a:defRPr sz="1800">
                <a:solidFill>
                  <a:schemeClr val="bg2"/>
                </a:solidFill>
                <a:latin typeface="+mn-lt"/>
              </a:defRPr>
            </a:lvl1pPr>
            <a:lvl2pPr marL="0" indent="0">
              <a:lnSpc>
                <a:spcPct val="130000"/>
              </a:lnSpc>
              <a:spcBef>
                <a:spcPts val="288"/>
              </a:spcBef>
              <a:buFontTx/>
              <a:buNone/>
              <a:tabLst/>
              <a:defRPr sz="1600" baseline="0"/>
            </a:lvl2pPr>
          </a:lstStyle>
          <a:p>
            <a:pPr lvl="0"/>
            <a:r>
              <a:rPr lang="en-US" dirty="0"/>
              <a:t>Heading</a:t>
            </a:r>
          </a:p>
          <a:p>
            <a:pPr lvl="1"/>
            <a:r>
              <a:rPr lang="en-US" dirty="0"/>
              <a:t>Second level</a:t>
            </a:r>
          </a:p>
        </p:txBody>
      </p:sp>
    </p:spTree>
    <p:extLst>
      <p:ext uri="{BB962C8B-B14F-4D97-AF65-F5344CB8AC3E}">
        <p14:creationId xmlns:p14="http://schemas.microsoft.com/office/powerpoint/2010/main" val="900621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Photo w/ Only Text: Right">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9144000" cy="6858000"/>
          </a:xfrm>
          <a:prstGeom prst="rect">
            <a:avLst/>
          </a:prstGeom>
        </p:spPr>
      </p:pic>
      <p:sp>
        <p:nvSpPr>
          <p:cNvPr id="3"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1"/>
                </a:solidFill>
              </a:defRPr>
            </a:lvl1pPr>
          </a:lstStyle>
          <a:p>
            <a:fld id="{AD36D61E-4FB0-C74A-A21F-DEB655598256}" type="slidenum">
              <a:rPr lang="en-US" smtClean="0"/>
              <a:pPr/>
              <a:t>‹#›</a:t>
            </a:fld>
            <a:endParaRPr lang="en-US" dirty="0"/>
          </a:p>
        </p:txBody>
      </p:sp>
      <p:pic>
        <p:nvPicPr>
          <p:cNvPr id="4" name="Picture 3"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grpSp>
        <p:nvGrpSpPr>
          <p:cNvPr id="5" name="Group 4"/>
          <p:cNvGrpSpPr/>
          <p:nvPr userDrawn="1"/>
        </p:nvGrpSpPr>
        <p:grpSpPr>
          <a:xfrm>
            <a:off x="5064350" y="-1"/>
            <a:ext cx="4079651" cy="4103164"/>
            <a:chOff x="-131345" y="-1"/>
            <a:chExt cx="4079651" cy="5424380"/>
          </a:xfrm>
        </p:grpSpPr>
        <p:sp>
          <p:nvSpPr>
            <p:cNvPr id="6" name="Rectangle 5"/>
            <p:cNvSpPr/>
            <p:nvPr userDrawn="1"/>
          </p:nvSpPr>
          <p:spPr>
            <a:xfrm rot="5400000">
              <a:off x="-2777862" y="2646516"/>
              <a:ext cx="5424379" cy="13134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sp>
          <p:nvSpPr>
            <p:cNvPr id="7" name="Rectangle 6"/>
            <p:cNvSpPr/>
            <p:nvPr userDrawn="1"/>
          </p:nvSpPr>
          <p:spPr>
            <a:xfrm>
              <a:off x="0" y="0"/>
              <a:ext cx="3948306" cy="5424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sp>
        <p:nvSpPr>
          <p:cNvPr id="10" name="Content Placeholder 12"/>
          <p:cNvSpPr>
            <a:spLocks noGrp="1"/>
          </p:cNvSpPr>
          <p:nvPr>
            <p:ph sz="quarter" idx="13" hasCustomPrompt="1"/>
          </p:nvPr>
        </p:nvSpPr>
        <p:spPr>
          <a:xfrm>
            <a:off x="5825140" y="461897"/>
            <a:ext cx="2654571" cy="2865459"/>
          </a:xfrm>
          <a:prstGeom prst="rect">
            <a:avLst/>
          </a:prstGeom>
        </p:spPr>
        <p:txBody>
          <a:bodyPr>
            <a:noAutofit/>
          </a:bodyPr>
          <a:lstStyle>
            <a:lvl1pPr marL="0" indent="0">
              <a:lnSpc>
                <a:spcPct val="130000"/>
              </a:lnSpc>
              <a:buFont typeface="Arial"/>
              <a:buNone/>
              <a:defRPr sz="1600">
                <a:solidFill>
                  <a:schemeClr val="bg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Body copy</a:t>
            </a:r>
          </a:p>
        </p:txBody>
      </p:sp>
    </p:spTree>
    <p:extLst>
      <p:ext uri="{BB962C8B-B14F-4D97-AF65-F5344CB8AC3E}">
        <p14:creationId xmlns:p14="http://schemas.microsoft.com/office/powerpoint/2010/main" val="3729305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arge Photo w/ Into &amp; Text: Right">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0"/>
            <a:ext cx="9144001" cy="6858000"/>
          </a:xfrm>
          <a:prstGeom prst="rect">
            <a:avLst/>
          </a:prstGeom>
        </p:spPr>
      </p:pic>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1"/>
                </a:solidFill>
              </a:defRPr>
            </a:lvl1pPr>
          </a:lstStyle>
          <a:p>
            <a:fld id="{AD36D61E-4FB0-C74A-A21F-DEB655598256}" type="slidenum">
              <a:rPr lang="en-US" smtClean="0"/>
              <a:pPr/>
              <a:t>‹#›</a:t>
            </a:fld>
            <a:endParaRPr lang="en-US" dirty="0"/>
          </a:p>
        </p:txBody>
      </p:sp>
      <p:pic>
        <p:nvPicPr>
          <p:cNvPr id="7" name="Picture 6"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grpSp>
        <p:nvGrpSpPr>
          <p:cNvPr id="10" name="Group 9"/>
          <p:cNvGrpSpPr/>
          <p:nvPr userDrawn="1"/>
        </p:nvGrpSpPr>
        <p:grpSpPr>
          <a:xfrm>
            <a:off x="5064350" y="-1"/>
            <a:ext cx="4079651" cy="4672090"/>
            <a:chOff x="-131345" y="-1"/>
            <a:chExt cx="4079651" cy="5424380"/>
          </a:xfrm>
        </p:grpSpPr>
        <p:sp>
          <p:nvSpPr>
            <p:cNvPr id="11" name="Rectangle 10"/>
            <p:cNvSpPr/>
            <p:nvPr userDrawn="1"/>
          </p:nvSpPr>
          <p:spPr>
            <a:xfrm rot="5400000">
              <a:off x="-2777862" y="2646516"/>
              <a:ext cx="5424379" cy="13134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sp>
          <p:nvSpPr>
            <p:cNvPr id="12" name="Rectangle 11"/>
            <p:cNvSpPr/>
            <p:nvPr userDrawn="1"/>
          </p:nvSpPr>
          <p:spPr>
            <a:xfrm>
              <a:off x="0" y="0"/>
              <a:ext cx="3948306" cy="5424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sp>
        <p:nvSpPr>
          <p:cNvPr id="9" name="Content Placeholder 2"/>
          <p:cNvSpPr>
            <a:spLocks noGrp="1"/>
          </p:cNvSpPr>
          <p:nvPr>
            <p:ph sz="quarter" idx="15" hasCustomPrompt="1"/>
          </p:nvPr>
        </p:nvSpPr>
        <p:spPr>
          <a:xfrm>
            <a:off x="5842696" y="450946"/>
            <a:ext cx="2654300" cy="3146425"/>
          </a:xfrm>
          <a:prstGeom prst="rect">
            <a:avLst/>
          </a:prstGeom>
        </p:spPr>
        <p:txBody>
          <a:bodyPr lIns="91440"/>
          <a:lstStyle>
            <a:lvl1pPr marL="0" indent="0">
              <a:lnSpc>
                <a:spcPct val="110000"/>
              </a:lnSpc>
              <a:spcBef>
                <a:spcPts val="432"/>
              </a:spcBef>
              <a:buNone/>
              <a:defRPr sz="1800">
                <a:solidFill>
                  <a:schemeClr val="bg2"/>
                </a:solidFill>
                <a:latin typeface="+mn-lt"/>
              </a:defRPr>
            </a:lvl1pPr>
            <a:lvl2pPr marL="0" indent="0">
              <a:lnSpc>
                <a:spcPct val="130000"/>
              </a:lnSpc>
              <a:spcBef>
                <a:spcPts val="288"/>
              </a:spcBef>
              <a:buFontTx/>
              <a:buNone/>
              <a:tabLst/>
              <a:defRPr sz="1600" baseline="0"/>
            </a:lvl2pPr>
          </a:lstStyle>
          <a:p>
            <a:pPr lvl="0"/>
            <a:r>
              <a:rPr lang="en-US" dirty="0"/>
              <a:t>Heading</a:t>
            </a:r>
          </a:p>
          <a:p>
            <a:pPr lvl="1"/>
            <a:r>
              <a:rPr lang="en-US" dirty="0"/>
              <a:t>Second level</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arge Photo w/ Only Text: Right">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0"/>
            <a:ext cx="9144001" cy="6858000"/>
          </a:xfrm>
          <a:prstGeom prst="rect">
            <a:avLst/>
          </a:prstGeom>
        </p:spPr>
      </p:pic>
      <p:sp>
        <p:nvSpPr>
          <p:cNvPr id="3"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1"/>
                </a:solidFill>
              </a:defRPr>
            </a:lvl1pPr>
          </a:lstStyle>
          <a:p>
            <a:fld id="{AD36D61E-4FB0-C74A-A21F-DEB655598256}" type="slidenum">
              <a:rPr lang="en-US" smtClean="0"/>
              <a:pPr/>
              <a:t>‹#›</a:t>
            </a:fld>
            <a:endParaRPr lang="en-US" dirty="0"/>
          </a:p>
        </p:txBody>
      </p:sp>
      <p:pic>
        <p:nvPicPr>
          <p:cNvPr id="4" name="Picture 3"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grpSp>
        <p:nvGrpSpPr>
          <p:cNvPr id="5" name="Group 4"/>
          <p:cNvGrpSpPr/>
          <p:nvPr userDrawn="1"/>
        </p:nvGrpSpPr>
        <p:grpSpPr>
          <a:xfrm>
            <a:off x="5064350" y="-1"/>
            <a:ext cx="4079651" cy="4103164"/>
            <a:chOff x="-131345" y="-1"/>
            <a:chExt cx="4079651" cy="5424380"/>
          </a:xfrm>
        </p:grpSpPr>
        <p:sp>
          <p:nvSpPr>
            <p:cNvPr id="6" name="Rectangle 5"/>
            <p:cNvSpPr/>
            <p:nvPr userDrawn="1"/>
          </p:nvSpPr>
          <p:spPr>
            <a:xfrm rot="5400000">
              <a:off x="-2777862" y="2646516"/>
              <a:ext cx="5424379" cy="13134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sp>
          <p:nvSpPr>
            <p:cNvPr id="7" name="Rectangle 6"/>
            <p:cNvSpPr/>
            <p:nvPr userDrawn="1"/>
          </p:nvSpPr>
          <p:spPr>
            <a:xfrm>
              <a:off x="0" y="0"/>
              <a:ext cx="3948306" cy="5424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sp>
        <p:nvSpPr>
          <p:cNvPr id="10" name="Content Placeholder 12"/>
          <p:cNvSpPr>
            <a:spLocks noGrp="1"/>
          </p:cNvSpPr>
          <p:nvPr>
            <p:ph sz="quarter" idx="13" hasCustomPrompt="1"/>
          </p:nvPr>
        </p:nvSpPr>
        <p:spPr>
          <a:xfrm>
            <a:off x="5825140" y="461897"/>
            <a:ext cx="2654571" cy="2865459"/>
          </a:xfrm>
          <a:prstGeom prst="rect">
            <a:avLst/>
          </a:prstGeom>
        </p:spPr>
        <p:txBody>
          <a:bodyPr>
            <a:noAutofit/>
          </a:bodyPr>
          <a:lstStyle>
            <a:lvl1pPr marL="0" indent="0">
              <a:lnSpc>
                <a:spcPct val="130000"/>
              </a:lnSpc>
              <a:buFont typeface="Arial"/>
              <a:buNone/>
              <a:defRPr sz="1600">
                <a:solidFill>
                  <a:schemeClr val="bg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Body copy</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1 Section Divider: Blue Circles">
    <p:bg>
      <p:bgPr>
        <a:solidFill>
          <a:schemeClr val="accent5"/>
        </a:solidFill>
        <a:effectLst/>
      </p:bgPr>
    </p:bg>
    <p:spTree>
      <p:nvGrpSpPr>
        <p:cNvPr id="1" name=""/>
        <p:cNvGrpSpPr/>
        <p:nvPr/>
      </p:nvGrpSpPr>
      <p:grpSpPr>
        <a:xfrm>
          <a:off x="0" y="0"/>
          <a:ext cx="0" cy="0"/>
          <a:chOff x="0" y="0"/>
          <a:chExt cx="0" cy="0"/>
        </a:xfrm>
      </p:grpSpPr>
      <p:pic>
        <p:nvPicPr>
          <p:cNvPr id="11" name="Picture 10" descr="plc-ppt-transparent-standard-bg-circles-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2571" cy="6858000"/>
          </a:xfrm>
          <a:prstGeom prst="rect">
            <a:avLst/>
          </a:prstGeom>
        </p:spPr>
      </p:pic>
      <p:sp>
        <p:nvSpPr>
          <p:cNvPr id="7" name="Title 1"/>
          <p:cNvSpPr>
            <a:spLocks noGrp="1"/>
          </p:cNvSpPr>
          <p:nvPr>
            <p:ph type="title" hasCustomPrompt="1"/>
          </p:nvPr>
        </p:nvSpPr>
        <p:spPr>
          <a:xfrm>
            <a:off x="722313" y="1297581"/>
            <a:ext cx="7542940" cy="1848427"/>
          </a:xfrm>
          <a:prstGeom prst="rect">
            <a:avLst/>
          </a:prstGeom>
        </p:spPr>
        <p:txBody>
          <a:bodyPr anchor="t">
            <a:normAutofit/>
          </a:bodyPr>
          <a:lstStyle>
            <a:lvl1pPr marL="514350" indent="-514350" algn="l">
              <a:lnSpc>
                <a:spcPct val="130000"/>
              </a:lnSpc>
              <a:buFont typeface="+mj-lt"/>
              <a:buAutoNum type="arabicPeriod"/>
              <a:defRPr sz="2800" b="1" u="heavy" cap="all">
                <a:solidFill>
                  <a:srgbClr val="FFFFFF"/>
                </a:solidFill>
                <a:uFill>
                  <a:solidFill>
                    <a:schemeClr val="accent3"/>
                  </a:solidFill>
                </a:uFill>
              </a:defRPr>
            </a:lvl1pPr>
          </a:lstStyle>
          <a:p>
            <a:r>
              <a:rPr lang="en-US" dirty="0"/>
              <a:t>Current Section header</a:t>
            </a:r>
          </a:p>
        </p:txBody>
      </p:sp>
      <p:sp>
        <p:nvSpPr>
          <p:cNvPr id="9" name="Text Placeholder 2"/>
          <p:cNvSpPr>
            <a:spLocks noGrp="1"/>
          </p:cNvSpPr>
          <p:nvPr>
            <p:ph type="body" idx="1" hasCustomPrompt="1"/>
          </p:nvPr>
        </p:nvSpPr>
        <p:spPr>
          <a:xfrm>
            <a:off x="722313" y="3146008"/>
            <a:ext cx="7542940" cy="2475021"/>
          </a:xfrm>
          <a:prstGeom prst="rect">
            <a:avLst/>
          </a:prstGeom>
        </p:spPr>
        <p:txBody>
          <a:bodyPr anchor="t">
            <a:normAutofit/>
          </a:bodyPr>
          <a:lstStyle>
            <a:lvl1pPr marL="342900" indent="-342900">
              <a:lnSpc>
                <a:spcPct val="120000"/>
              </a:lnSpc>
              <a:spcAft>
                <a:spcPts val="1800"/>
              </a:spcAft>
              <a:buFont typeface="+mj-lt"/>
              <a:buAutoNum type="arabicPeriod" startAt="2"/>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pic>
        <p:nvPicPr>
          <p:cNvPr id="13" name="Picture 12"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6" name="TextBox 5"/>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Tree>
    <p:extLst>
      <p:ext uri="{BB962C8B-B14F-4D97-AF65-F5344CB8AC3E}">
        <p14:creationId xmlns:p14="http://schemas.microsoft.com/office/powerpoint/2010/main" val="1597658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1 Section Divider: Blue Hexagons">
    <p:bg>
      <p:bgPr>
        <a:solidFill>
          <a:schemeClr val="accent5"/>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9" name="Picture 8"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6" name="TextBox 5"/>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2" name="Title 1"/>
          <p:cNvSpPr>
            <a:spLocks noGrp="1"/>
          </p:cNvSpPr>
          <p:nvPr>
            <p:ph type="title" hasCustomPrompt="1"/>
          </p:nvPr>
        </p:nvSpPr>
        <p:spPr>
          <a:xfrm>
            <a:off x="722313" y="1297581"/>
            <a:ext cx="7542940" cy="1848427"/>
          </a:xfrm>
          <a:prstGeom prst="rect">
            <a:avLst/>
          </a:prstGeom>
        </p:spPr>
        <p:txBody>
          <a:bodyPr anchor="t">
            <a:normAutofit/>
          </a:bodyPr>
          <a:lstStyle>
            <a:lvl1pPr marL="514350" indent="-514350" algn="l">
              <a:lnSpc>
                <a:spcPct val="130000"/>
              </a:lnSpc>
              <a:buFont typeface="+mj-lt"/>
              <a:buAutoNum type="arabicPeriod"/>
              <a:defRPr sz="2800" b="1" u="heavy" cap="all">
                <a:solidFill>
                  <a:srgbClr val="FFFFFF"/>
                </a:solidFill>
                <a:uFill>
                  <a:solidFill>
                    <a:schemeClr val="accent3"/>
                  </a:solidFill>
                </a:uFill>
              </a:defRPr>
            </a:lvl1pPr>
          </a:lstStyle>
          <a:p>
            <a:r>
              <a:rPr lang="en-US" dirty="0"/>
              <a:t>Current Section header</a:t>
            </a:r>
          </a:p>
        </p:txBody>
      </p:sp>
      <p:sp>
        <p:nvSpPr>
          <p:cNvPr id="13" name="Text Placeholder 2"/>
          <p:cNvSpPr>
            <a:spLocks noGrp="1"/>
          </p:cNvSpPr>
          <p:nvPr>
            <p:ph type="body" idx="1" hasCustomPrompt="1"/>
          </p:nvPr>
        </p:nvSpPr>
        <p:spPr>
          <a:xfrm>
            <a:off x="722313" y="3146008"/>
            <a:ext cx="7542940" cy="2475021"/>
          </a:xfrm>
          <a:prstGeom prst="rect">
            <a:avLst/>
          </a:prstGeom>
        </p:spPr>
        <p:txBody>
          <a:bodyPr anchor="t">
            <a:normAutofit/>
          </a:bodyPr>
          <a:lstStyle>
            <a:lvl1pPr marL="342900" indent="-342900">
              <a:lnSpc>
                <a:spcPct val="120000"/>
              </a:lnSpc>
              <a:spcAft>
                <a:spcPts val="1800"/>
              </a:spcAft>
              <a:buFont typeface="+mj-lt"/>
              <a:buAutoNum type="arabicPeriod" startAt="2"/>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1079045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1 Section Divider: Blue Squares">
    <p:bg>
      <p:bgPr>
        <a:solidFill>
          <a:schemeClr val="accent5"/>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8" name="Picture 7"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10" name="TextBox 9"/>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2" name="Title 1"/>
          <p:cNvSpPr>
            <a:spLocks noGrp="1"/>
          </p:cNvSpPr>
          <p:nvPr>
            <p:ph type="title" hasCustomPrompt="1"/>
          </p:nvPr>
        </p:nvSpPr>
        <p:spPr>
          <a:xfrm>
            <a:off x="722313" y="1297581"/>
            <a:ext cx="7542940" cy="1848427"/>
          </a:xfrm>
          <a:prstGeom prst="rect">
            <a:avLst/>
          </a:prstGeom>
        </p:spPr>
        <p:txBody>
          <a:bodyPr anchor="t">
            <a:normAutofit/>
          </a:bodyPr>
          <a:lstStyle>
            <a:lvl1pPr marL="514350" indent="-514350" algn="l">
              <a:lnSpc>
                <a:spcPct val="130000"/>
              </a:lnSpc>
              <a:buFont typeface="+mj-lt"/>
              <a:buAutoNum type="arabicPeriod"/>
              <a:defRPr sz="2800" b="1" u="heavy" cap="all">
                <a:solidFill>
                  <a:srgbClr val="FFFFFF"/>
                </a:solidFill>
                <a:uFill>
                  <a:solidFill>
                    <a:schemeClr val="accent3"/>
                  </a:solidFill>
                </a:uFill>
              </a:defRPr>
            </a:lvl1pPr>
          </a:lstStyle>
          <a:p>
            <a:r>
              <a:rPr lang="en-US" dirty="0"/>
              <a:t>Current Section header</a:t>
            </a:r>
          </a:p>
        </p:txBody>
      </p:sp>
      <p:sp>
        <p:nvSpPr>
          <p:cNvPr id="13" name="Text Placeholder 2"/>
          <p:cNvSpPr>
            <a:spLocks noGrp="1"/>
          </p:cNvSpPr>
          <p:nvPr>
            <p:ph type="body" idx="1" hasCustomPrompt="1"/>
          </p:nvPr>
        </p:nvSpPr>
        <p:spPr>
          <a:xfrm>
            <a:off x="722313" y="3146008"/>
            <a:ext cx="7542940" cy="2475021"/>
          </a:xfrm>
          <a:prstGeom prst="rect">
            <a:avLst/>
          </a:prstGeom>
        </p:spPr>
        <p:txBody>
          <a:bodyPr anchor="t">
            <a:normAutofit/>
          </a:bodyPr>
          <a:lstStyle>
            <a:lvl1pPr marL="342900" indent="-342900">
              <a:lnSpc>
                <a:spcPct val="120000"/>
              </a:lnSpc>
              <a:spcAft>
                <a:spcPts val="1800"/>
              </a:spcAft>
              <a:buFont typeface="+mj-lt"/>
              <a:buAutoNum type="arabicPeriod" startAt="2"/>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133348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1 Section Divider: Blue Triangles">
    <p:bg>
      <p:bgPr>
        <a:solidFill>
          <a:schemeClr val="accent5"/>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8" name="Picture 7"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10" name="TextBox 9"/>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2" name="Title 1"/>
          <p:cNvSpPr>
            <a:spLocks noGrp="1"/>
          </p:cNvSpPr>
          <p:nvPr>
            <p:ph type="title" hasCustomPrompt="1"/>
          </p:nvPr>
        </p:nvSpPr>
        <p:spPr>
          <a:xfrm>
            <a:off x="722313" y="1297581"/>
            <a:ext cx="7542940" cy="1848427"/>
          </a:xfrm>
          <a:prstGeom prst="rect">
            <a:avLst/>
          </a:prstGeom>
        </p:spPr>
        <p:txBody>
          <a:bodyPr anchor="t">
            <a:normAutofit/>
          </a:bodyPr>
          <a:lstStyle>
            <a:lvl1pPr marL="514350" indent="-514350" algn="l">
              <a:lnSpc>
                <a:spcPct val="130000"/>
              </a:lnSpc>
              <a:buFont typeface="+mj-lt"/>
              <a:buAutoNum type="arabicPeriod"/>
              <a:defRPr sz="2800" b="1" u="heavy" cap="all">
                <a:solidFill>
                  <a:srgbClr val="FFFFFF"/>
                </a:solidFill>
                <a:uFill>
                  <a:solidFill>
                    <a:schemeClr val="accent3"/>
                  </a:solidFill>
                </a:uFill>
              </a:defRPr>
            </a:lvl1pPr>
          </a:lstStyle>
          <a:p>
            <a:r>
              <a:rPr lang="en-US" dirty="0"/>
              <a:t>Current Section header</a:t>
            </a:r>
          </a:p>
        </p:txBody>
      </p:sp>
      <p:sp>
        <p:nvSpPr>
          <p:cNvPr id="13" name="Text Placeholder 2"/>
          <p:cNvSpPr>
            <a:spLocks noGrp="1"/>
          </p:cNvSpPr>
          <p:nvPr>
            <p:ph type="body" idx="1" hasCustomPrompt="1"/>
          </p:nvPr>
        </p:nvSpPr>
        <p:spPr>
          <a:xfrm>
            <a:off x="722313" y="3146008"/>
            <a:ext cx="7542940" cy="2475021"/>
          </a:xfrm>
          <a:prstGeom prst="rect">
            <a:avLst/>
          </a:prstGeom>
        </p:spPr>
        <p:txBody>
          <a:bodyPr anchor="t">
            <a:normAutofit/>
          </a:bodyPr>
          <a:lstStyle>
            <a:lvl1pPr marL="342900" indent="-342900">
              <a:lnSpc>
                <a:spcPct val="120000"/>
              </a:lnSpc>
              <a:spcAft>
                <a:spcPts val="1800"/>
              </a:spcAft>
              <a:buFont typeface="+mj-lt"/>
              <a:buAutoNum type="arabicPeriod" startAt="2"/>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624252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2 Section Divider: Pink Circles">
    <p:bg>
      <p:bgPr>
        <a:solidFill>
          <a:schemeClr val="accent3"/>
        </a:solidFill>
        <a:effectLst/>
      </p:bgPr>
    </p:bg>
    <p:spTree>
      <p:nvGrpSpPr>
        <p:cNvPr id="1" name=""/>
        <p:cNvGrpSpPr/>
        <p:nvPr/>
      </p:nvGrpSpPr>
      <p:grpSpPr>
        <a:xfrm>
          <a:off x="0" y="0"/>
          <a:ext cx="0" cy="0"/>
          <a:chOff x="0" y="0"/>
          <a:chExt cx="0" cy="0"/>
        </a:xfrm>
      </p:grpSpPr>
      <p:pic>
        <p:nvPicPr>
          <p:cNvPr id="10" name="Picture 9" descr="plc-ppt-transparent-standard-bg-circles-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2571" cy="6858000"/>
          </a:xfrm>
          <a:prstGeom prst="rect">
            <a:avLst/>
          </a:prstGeom>
        </p:spPr>
      </p:pic>
      <p:sp>
        <p:nvSpPr>
          <p:cNvPr id="6" name="Title 1"/>
          <p:cNvSpPr>
            <a:spLocks noGrp="1"/>
          </p:cNvSpPr>
          <p:nvPr>
            <p:ph type="title" hasCustomPrompt="1"/>
          </p:nvPr>
        </p:nvSpPr>
        <p:spPr>
          <a:xfrm>
            <a:off x="722313" y="2269115"/>
            <a:ext cx="7542940" cy="1821206"/>
          </a:xfrm>
          <a:prstGeom prst="rect">
            <a:avLst/>
          </a:prstGeom>
        </p:spPr>
        <p:txBody>
          <a:bodyPr anchor="t">
            <a:normAutofit/>
          </a:bodyPr>
          <a:lstStyle>
            <a:lvl1pPr marL="514350" indent="-514350" algn="l">
              <a:lnSpc>
                <a:spcPct val="130000"/>
              </a:lnSpc>
              <a:buFont typeface="+mj-lt"/>
              <a:buAutoNum type="arabicPeriod" startAt="2"/>
              <a:defRPr sz="2800" b="1" u="heavy" cap="all">
                <a:solidFill>
                  <a:srgbClr val="FFFFFF"/>
                </a:solidFill>
                <a:uFill>
                  <a:solidFill>
                    <a:schemeClr val="accent5"/>
                  </a:solidFill>
                </a:uFill>
              </a:defRPr>
            </a:lvl1pPr>
          </a:lstStyle>
          <a:p>
            <a:r>
              <a:rPr lang="en-US" dirty="0"/>
              <a:t>Current section header</a:t>
            </a:r>
          </a:p>
        </p:txBody>
      </p:sp>
      <p:sp>
        <p:nvSpPr>
          <p:cNvPr id="7" name="Text Placeholder 2"/>
          <p:cNvSpPr>
            <a:spLocks noGrp="1"/>
          </p:cNvSpPr>
          <p:nvPr>
            <p:ph type="body" idx="1" hasCustomPrompt="1"/>
          </p:nvPr>
        </p:nvSpPr>
        <p:spPr>
          <a:xfrm>
            <a:off x="722313" y="1376426"/>
            <a:ext cx="7542940" cy="865047"/>
          </a:xfrm>
          <a:prstGeom prst="rect">
            <a:avLst/>
          </a:prstGeom>
        </p:spPr>
        <p:txBody>
          <a:bodyPr anchor="t">
            <a:normAutofit/>
          </a:bodyPr>
          <a:lstStyle>
            <a:lvl1pPr marL="342900" indent="-342900">
              <a:lnSpc>
                <a:spcPct val="120000"/>
              </a:lnSpc>
              <a:spcAft>
                <a:spcPts val="1800"/>
              </a:spcAft>
              <a:buFont typeface="+mj-lt"/>
              <a:buAutoNum type="arabicPeriod"/>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a:t>
            </a:r>
          </a:p>
        </p:txBody>
      </p:sp>
      <p:pic>
        <p:nvPicPr>
          <p:cNvPr id="8" name="Picture 7"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9" name="Text Placeholder 2"/>
          <p:cNvSpPr>
            <a:spLocks noGrp="1"/>
          </p:cNvSpPr>
          <p:nvPr>
            <p:ph type="body" idx="10" hasCustomPrompt="1"/>
          </p:nvPr>
        </p:nvSpPr>
        <p:spPr>
          <a:xfrm>
            <a:off x="722313" y="4090322"/>
            <a:ext cx="7542940" cy="1648679"/>
          </a:xfrm>
          <a:prstGeom prst="rect">
            <a:avLst/>
          </a:prstGeom>
        </p:spPr>
        <p:txBody>
          <a:bodyPr anchor="t">
            <a:normAutofit/>
          </a:bodyPr>
          <a:lstStyle>
            <a:lvl1pPr marL="342900" indent="-342900">
              <a:lnSpc>
                <a:spcPct val="120000"/>
              </a:lnSpc>
              <a:spcAft>
                <a:spcPts val="1800"/>
              </a:spcAft>
              <a:buFont typeface="+mj-lt"/>
              <a:buAutoNum type="arabicPeriod" startAt="3"/>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
        <p:nvSpPr>
          <p:cNvPr id="11" name="TextBox 10"/>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Tree>
    <p:extLst>
      <p:ext uri="{BB962C8B-B14F-4D97-AF65-F5344CB8AC3E}">
        <p14:creationId xmlns:p14="http://schemas.microsoft.com/office/powerpoint/2010/main" val="2198027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2 Section Divider: Pink Hexagons">
    <p:bg>
      <p:bgPr>
        <a:solidFill>
          <a:schemeClr val="accent3"/>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8" name="Picture 7"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11" name="TextBox 10"/>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5" name="Title 1"/>
          <p:cNvSpPr>
            <a:spLocks noGrp="1"/>
          </p:cNvSpPr>
          <p:nvPr>
            <p:ph type="title" hasCustomPrompt="1"/>
          </p:nvPr>
        </p:nvSpPr>
        <p:spPr>
          <a:xfrm>
            <a:off x="722313" y="2269115"/>
            <a:ext cx="7542940" cy="1821206"/>
          </a:xfrm>
          <a:prstGeom prst="rect">
            <a:avLst/>
          </a:prstGeom>
        </p:spPr>
        <p:txBody>
          <a:bodyPr anchor="t">
            <a:normAutofit/>
          </a:bodyPr>
          <a:lstStyle>
            <a:lvl1pPr marL="514350" indent="-514350" algn="l">
              <a:lnSpc>
                <a:spcPct val="130000"/>
              </a:lnSpc>
              <a:buFont typeface="+mj-lt"/>
              <a:buAutoNum type="arabicPeriod" startAt="2"/>
              <a:defRPr sz="2800" b="1" u="heavy" cap="all">
                <a:solidFill>
                  <a:srgbClr val="FFFFFF"/>
                </a:solidFill>
                <a:uFill>
                  <a:solidFill>
                    <a:schemeClr val="accent5"/>
                  </a:solidFill>
                </a:uFill>
              </a:defRPr>
            </a:lvl1pPr>
          </a:lstStyle>
          <a:p>
            <a:r>
              <a:rPr lang="en-US" dirty="0"/>
              <a:t>Current section header</a:t>
            </a:r>
          </a:p>
        </p:txBody>
      </p:sp>
      <p:sp>
        <p:nvSpPr>
          <p:cNvPr id="16" name="Text Placeholder 2"/>
          <p:cNvSpPr>
            <a:spLocks noGrp="1"/>
          </p:cNvSpPr>
          <p:nvPr>
            <p:ph type="body" idx="1" hasCustomPrompt="1"/>
          </p:nvPr>
        </p:nvSpPr>
        <p:spPr>
          <a:xfrm>
            <a:off x="722313" y="1376426"/>
            <a:ext cx="7542940" cy="865047"/>
          </a:xfrm>
          <a:prstGeom prst="rect">
            <a:avLst/>
          </a:prstGeom>
        </p:spPr>
        <p:txBody>
          <a:bodyPr anchor="t">
            <a:normAutofit/>
          </a:bodyPr>
          <a:lstStyle>
            <a:lvl1pPr marL="342900" indent="-342900">
              <a:lnSpc>
                <a:spcPct val="120000"/>
              </a:lnSpc>
              <a:spcAft>
                <a:spcPts val="1800"/>
              </a:spcAft>
              <a:buFont typeface="+mj-lt"/>
              <a:buAutoNum type="arabicPeriod"/>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a:t>
            </a:r>
          </a:p>
        </p:txBody>
      </p:sp>
      <p:sp>
        <p:nvSpPr>
          <p:cNvPr id="17" name="Text Placeholder 2"/>
          <p:cNvSpPr>
            <a:spLocks noGrp="1"/>
          </p:cNvSpPr>
          <p:nvPr>
            <p:ph type="body" idx="10" hasCustomPrompt="1"/>
          </p:nvPr>
        </p:nvSpPr>
        <p:spPr>
          <a:xfrm>
            <a:off x="722313" y="4090322"/>
            <a:ext cx="7542940" cy="1648679"/>
          </a:xfrm>
          <a:prstGeom prst="rect">
            <a:avLst/>
          </a:prstGeom>
        </p:spPr>
        <p:txBody>
          <a:bodyPr anchor="t">
            <a:normAutofit/>
          </a:bodyPr>
          <a:lstStyle>
            <a:lvl1pPr marL="342900" indent="-342900">
              <a:lnSpc>
                <a:spcPct val="120000"/>
              </a:lnSpc>
              <a:spcAft>
                <a:spcPts val="1800"/>
              </a:spcAft>
              <a:buFont typeface="+mj-lt"/>
              <a:buAutoNum type="arabicPeriod" startAt="3"/>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143586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Green">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812577"/>
            <a:ext cx="7839834" cy="6386255"/>
            <a:chOff x="0" y="-1"/>
            <a:chExt cx="7839834" cy="6386255"/>
          </a:xfrm>
        </p:grpSpPr>
        <p:sp>
          <p:nvSpPr>
            <p:cNvPr id="7" name="Rectangle 6"/>
            <p:cNvSpPr/>
            <p:nvPr userDrawn="1"/>
          </p:nvSpPr>
          <p:spPr>
            <a:xfrm>
              <a:off x="0" y="-1"/>
              <a:ext cx="7839834" cy="62549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0" y="6254910"/>
              <a:ext cx="7839834" cy="131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grpSp>
      <p:sp>
        <p:nvSpPr>
          <p:cNvPr id="13" name="TextBox 12"/>
          <p:cNvSpPr txBox="1"/>
          <p:nvPr userDrawn="1"/>
        </p:nvSpPr>
        <p:spPr>
          <a:xfrm>
            <a:off x="722314" y="4568402"/>
            <a:ext cx="3248025" cy="276999"/>
          </a:xfrm>
          <a:prstGeom prst="rect">
            <a:avLst/>
          </a:prstGeom>
          <a:noFill/>
        </p:spPr>
        <p:txBody>
          <a:bodyPr wrap="square" rtlCol="0">
            <a:spAutoFit/>
          </a:bodyPr>
          <a:lstStyle/>
          <a:p>
            <a:r>
              <a:rPr lang="en-US" sz="1200" i="1" dirty="0">
                <a:solidFill>
                  <a:schemeClr val="bg2"/>
                </a:solidFill>
                <a:latin typeface="Georgia"/>
                <a:cs typeface="Georgia"/>
              </a:rPr>
              <a:t>policylab.chop.edu   |         @PolicyLabCHOP</a:t>
            </a:r>
          </a:p>
        </p:txBody>
      </p:sp>
      <p:pic>
        <p:nvPicPr>
          <p:cNvPr id="14" name="Picture 13"/>
          <p:cNvPicPr>
            <a:picLocks noChangeAspect="1"/>
          </p:cNvPicPr>
          <p:nvPr userDrawn="1"/>
        </p:nvPicPr>
        <p:blipFill>
          <a:blip r:embed="rId3"/>
          <a:stretch>
            <a:fillRect/>
          </a:stretch>
        </p:blipFill>
        <p:spPr>
          <a:xfrm>
            <a:off x="2374536" y="4640690"/>
            <a:ext cx="177800" cy="139700"/>
          </a:xfrm>
          <a:prstGeom prst="rect">
            <a:avLst/>
          </a:prstGeom>
        </p:spPr>
      </p:pic>
      <p:pic>
        <p:nvPicPr>
          <p:cNvPr id="15" name="Picture 14" descr="pl-chop-logo-horiz-2C-U.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80800" y="4375292"/>
            <a:ext cx="1580959" cy="470109"/>
          </a:xfrm>
          <a:prstGeom prst="rect">
            <a:avLst/>
          </a:prstGeom>
        </p:spPr>
      </p:pic>
      <p:sp>
        <p:nvSpPr>
          <p:cNvPr id="16" name="Title 1"/>
          <p:cNvSpPr>
            <a:spLocks noGrp="1"/>
          </p:cNvSpPr>
          <p:nvPr>
            <p:ph type="title" hasCustomPrompt="1"/>
          </p:nvPr>
        </p:nvSpPr>
        <p:spPr>
          <a:xfrm>
            <a:off x="722314" y="925775"/>
            <a:ext cx="6696905" cy="2938480"/>
          </a:xfrm>
          <a:prstGeom prst="rect">
            <a:avLst/>
          </a:prstGeom>
        </p:spPr>
        <p:txBody>
          <a:bodyPr anchor="t">
            <a:normAutofit/>
          </a:bodyPr>
          <a:lstStyle>
            <a:lvl1pPr algn="l">
              <a:lnSpc>
                <a:spcPct val="130000"/>
              </a:lnSpc>
              <a:defRPr sz="3400" b="1" cap="all">
                <a:solidFill>
                  <a:schemeClr val="accent5"/>
                </a:solidFill>
              </a:defRPr>
            </a:lvl1pPr>
          </a:lstStyle>
          <a:p>
            <a:r>
              <a:rPr lang="en-US" dirty="0"/>
              <a:t>Presentation Title</a:t>
            </a:r>
          </a:p>
        </p:txBody>
      </p:sp>
      <p:sp>
        <p:nvSpPr>
          <p:cNvPr id="17" name="Text Placeholder 9"/>
          <p:cNvSpPr>
            <a:spLocks noGrp="1"/>
          </p:cNvSpPr>
          <p:nvPr>
            <p:ph type="body" sz="quarter" idx="10" hasCustomPrompt="1"/>
          </p:nvPr>
        </p:nvSpPr>
        <p:spPr>
          <a:xfrm>
            <a:off x="722314" y="4217254"/>
            <a:ext cx="4553699" cy="302803"/>
          </a:xfrm>
          <a:prstGeom prst="rect">
            <a:avLst/>
          </a:prstGeom>
        </p:spPr>
        <p:txBody>
          <a:bodyPr>
            <a:normAutofit/>
          </a:bodyPr>
          <a:lstStyle>
            <a:lvl1pPr marL="0" indent="0">
              <a:buNone/>
              <a:defRPr sz="1200" b="1">
                <a:solidFill>
                  <a:schemeClr val="bg2"/>
                </a:solidFill>
              </a:defRPr>
            </a:lvl1pPr>
          </a:lstStyle>
          <a:p>
            <a:pPr lvl="0"/>
            <a:r>
              <a:rPr lang="en-US" dirty="0"/>
              <a:t>Author’s Name  |  Event Name</a:t>
            </a:r>
          </a:p>
        </p:txBody>
      </p:sp>
      <p:sp>
        <p:nvSpPr>
          <p:cNvPr id="18" name="TextBox 17"/>
          <p:cNvSpPr txBox="1"/>
          <p:nvPr userDrawn="1"/>
        </p:nvSpPr>
        <p:spPr>
          <a:xfrm>
            <a:off x="722314" y="296724"/>
            <a:ext cx="3420158" cy="276999"/>
          </a:xfrm>
          <a:prstGeom prst="rect">
            <a:avLst/>
          </a:prstGeom>
          <a:noFill/>
        </p:spPr>
        <p:txBody>
          <a:bodyPr wrap="square" rtlCol="0">
            <a:spAutoFit/>
          </a:bodyPr>
          <a:lstStyle/>
          <a:p>
            <a:r>
              <a:rPr lang="en-US" sz="1200" kern="600" spc="100" dirty="0">
                <a:solidFill>
                  <a:schemeClr val="accent5"/>
                </a:solidFill>
                <a:latin typeface="Arial Rounded MT Bold"/>
                <a:cs typeface="Arial Rounded MT Bold"/>
              </a:rPr>
              <a:t>POLICYLAB</a:t>
            </a:r>
          </a:p>
        </p:txBody>
      </p:sp>
      <p:sp>
        <p:nvSpPr>
          <p:cNvPr id="19" name="Text Placeholder 9"/>
          <p:cNvSpPr>
            <a:spLocks noGrp="1"/>
          </p:cNvSpPr>
          <p:nvPr>
            <p:ph type="body" sz="quarter" idx="12" hasCustomPrompt="1"/>
          </p:nvPr>
        </p:nvSpPr>
        <p:spPr>
          <a:xfrm>
            <a:off x="722314" y="526438"/>
            <a:ext cx="1652222" cy="302803"/>
          </a:xfrm>
          <a:prstGeom prst="rect">
            <a:avLst/>
          </a:prstGeom>
        </p:spPr>
        <p:txBody>
          <a:bodyPr>
            <a:normAutofit/>
          </a:bodyPr>
          <a:lstStyle>
            <a:lvl1pPr marL="0" indent="0">
              <a:buNone/>
              <a:defRPr sz="800" b="1">
                <a:solidFill>
                  <a:schemeClr val="bg2"/>
                </a:solidFill>
                <a:latin typeface="+mn-lt"/>
              </a:defRPr>
            </a:lvl1pPr>
          </a:lstStyle>
          <a:p>
            <a:pPr lvl="0"/>
            <a:r>
              <a:rPr lang="en-US" dirty="0"/>
              <a:t>Date</a:t>
            </a:r>
          </a:p>
        </p:txBody>
      </p:sp>
    </p:spTree>
    <p:extLst>
      <p:ext uri="{BB962C8B-B14F-4D97-AF65-F5344CB8AC3E}">
        <p14:creationId xmlns:p14="http://schemas.microsoft.com/office/powerpoint/2010/main" val="386718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2 Section Divider: Pink Squares">
    <p:bg>
      <p:bgPr>
        <a:solidFill>
          <a:schemeClr val="accent3"/>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8" name="Picture 7"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11" name="TextBox 10"/>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5" name="Title 1"/>
          <p:cNvSpPr>
            <a:spLocks noGrp="1"/>
          </p:cNvSpPr>
          <p:nvPr>
            <p:ph type="title" hasCustomPrompt="1"/>
          </p:nvPr>
        </p:nvSpPr>
        <p:spPr>
          <a:xfrm>
            <a:off x="722313" y="2269115"/>
            <a:ext cx="7542940" cy="1821206"/>
          </a:xfrm>
          <a:prstGeom prst="rect">
            <a:avLst/>
          </a:prstGeom>
        </p:spPr>
        <p:txBody>
          <a:bodyPr anchor="t">
            <a:normAutofit/>
          </a:bodyPr>
          <a:lstStyle>
            <a:lvl1pPr marL="514350" indent="-514350" algn="l">
              <a:lnSpc>
                <a:spcPct val="130000"/>
              </a:lnSpc>
              <a:buFont typeface="+mj-lt"/>
              <a:buAutoNum type="arabicPeriod" startAt="2"/>
              <a:defRPr sz="2800" b="1" u="heavy" cap="all">
                <a:solidFill>
                  <a:srgbClr val="FFFFFF"/>
                </a:solidFill>
                <a:uFill>
                  <a:solidFill>
                    <a:schemeClr val="accent5"/>
                  </a:solidFill>
                </a:uFill>
              </a:defRPr>
            </a:lvl1pPr>
          </a:lstStyle>
          <a:p>
            <a:r>
              <a:rPr lang="en-US" dirty="0"/>
              <a:t>Current section header</a:t>
            </a:r>
          </a:p>
        </p:txBody>
      </p:sp>
      <p:sp>
        <p:nvSpPr>
          <p:cNvPr id="16" name="Text Placeholder 2"/>
          <p:cNvSpPr>
            <a:spLocks noGrp="1"/>
          </p:cNvSpPr>
          <p:nvPr>
            <p:ph type="body" idx="1" hasCustomPrompt="1"/>
          </p:nvPr>
        </p:nvSpPr>
        <p:spPr>
          <a:xfrm>
            <a:off x="722313" y="1376426"/>
            <a:ext cx="7542940" cy="865047"/>
          </a:xfrm>
          <a:prstGeom prst="rect">
            <a:avLst/>
          </a:prstGeom>
        </p:spPr>
        <p:txBody>
          <a:bodyPr anchor="t">
            <a:normAutofit/>
          </a:bodyPr>
          <a:lstStyle>
            <a:lvl1pPr marL="342900" indent="-342900">
              <a:lnSpc>
                <a:spcPct val="120000"/>
              </a:lnSpc>
              <a:spcAft>
                <a:spcPts val="1800"/>
              </a:spcAft>
              <a:buFont typeface="+mj-lt"/>
              <a:buAutoNum type="arabicPeriod"/>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a:t>
            </a:r>
          </a:p>
        </p:txBody>
      </p:sp>
      <p:sp>
        <p:nvSpPr>
          <p:cNvPr id="17" name="Text Placeholder 2"/>
          <p:cNvSpPr>
            <a:spLocks noGrp="1"/>
          </p:cNvSpPr>
          <p:nvPr>
            <p:ph type="body" idx="10" hasCustomPrompt="1"/>
          </p:nvPr>
        </p:nvSpPr>
        <p:spPr>
          <a:xfrm>
            <a:off x="722313" y="4090322"/>
            <a:ext cx="7542940" cy="1648679"/>
          </a:xfrm>
          <a:prstGeom prst="rect">
            <a:avLst/>
          </a:prstGeom>
        </p:spPr>
        <p:txBody>
          <a:bodyPr anchor="t">
            <a:normAutofit/>
          </a:bodyPr>
          <a:lstStyle>
            <a:lvl1pPr marL="342900" indent="-342900">
              <a:lnSpc>
                <a:spcPct val="120000"/>
              </a:lnSpc>
              <a:spcAft>
                <a:spcPts val="1800"/>
              </a:spcAft>
              <a:buFont typeface="+mj-lt"/>
              <a:buAutoNum type="arabicPeriod" startAt="3"/>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1880748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2 Section Divider: Pink Triangles">
    <p:bg>
      <p:bgPr>
        <a:solidFill>
          <a:schemeClr val="accent3"/>
        </a:solid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8" name="Picture 7"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11" name="TextBox 10"/>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8" name="Title 1"/>
          <p:cNvSpPr>
            <a:spLocks noGrp="1"/>
          </p:cNvSpPr>
          <p:nvPr>
            <p:ph type="title" hasCustomPrompt="1"/>
          </p:nvPr>
        </p:nvSpPr>
        <p:spPr>
          <a:xfrm>
            <a:off x="722313" y="2269115"/>
            <a:ext cx="7542940" cy="1821206"/>
          </a:xfrm>
          <a:prstGeom prst="rect">
            <a:avLst/>
          </a:prstGeom>
        </p:spPr>
        <p:txBody>
          <a:bodyPr anchor="t">
            <a:normAutofit/>
          </a:bodyPr>
          <a:lstStyle>
            <a:lvl1pPr marL="514350" indent="-514350" algn="l">
              <a:lnSpc>
                <a:spcPct val="130000"/>
              </a:lnSpc>
              <a:buFont typeface="+mj-lt"/>
              <a:buAutoNum type="arabicPeriod" startAt="2"/>
              <a:defRPr sz="2800" b="1" u="heavy" cap="all">
                <a:solidFill>
                  <a:srgbClr val="FFFFFF"/>
                </a:solidFill>
                <a:uFill>
                  <a:solidFill>
                    <a:schemeClr val="accent5"/>
                  </a:solidFill>
                </a:uFill>
              </a:defRPr>
            </a:lvl1pPr>
          </a:lstStyle>
          <a:p>
            <a:r>
              <a:rPr lang="en-US" dirty="0"/>
              <a:t>Current section header</a:t>
            </a:r>
          </a:p>
        </p:txBody>
      </p:sp>
      <p:sp>
        <p:nvSpPr>
          <p:cNvPr id="19" name="Text Placeholder 2"/>
          <p:cNvSpPr>
            <a:spLocks noGrp="1"/>
          </p:cNvSpPr>
          <p:nvPr>
            <p:ph type="body" idx="1" hasCustomPrompt="1"/>
          </p:nvPr>
        </p:nvSpPr>
        <p:spPr>
          <a:xfrm>
            <a:off x="722313" y="1376426"/>
            <a:ext cx="7542940" cy="865047"/>
          </a:xfrm>
          <a:prstGeom prst="rect">
            <a:avLst/>
          </a:prstGeom>
        </p:spPr>
        <p:txBody>
          <a:bodyPr anchor="t">
            <a:normAutofit/>
          </a:bodyPr>
          <a:lstStyle>
            <a:lvl1pPr marL="342900" indent="-342900">
              <a:lnSpc>
                <a:spcPct val="120000"/>
              </a:lnSpc>
              <a:spcAft>
                <a:spcPts val="1800"/>
              </a:spcAft>
              <a:buFont typeface="+mj-lt"/>
              <a:buAutoNum type="arabicPeriod"/>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a:t>
            </a:r>
          </a:p>
        </p:txBody>
      </p:sp>
      <p:sp>
        <p:nvSpPr>
          <p:cNvPr id="20" name="Text Placeholder 2"/>
          <p:cNvSpPr>
            <a:spLocks noGrp="1"/>
          </p:cNvSpPr>
          <p:nvPr>
            <p:ph type="body" idx="10" hasCustomPrompt="1"/>
          </p:nvPr>
        </p:nvSpPr>
        <p:spPr>
          <a:xfrm>
            <a:off x="722313" y="4090322"/>
            <a:ext cx="7542940" cy="1648679"/>
          </a:xfrm>
          <a:prstGeom prst="rect">
            <a:avLst/>
          </a:prstGeom>
        </p:spPr>
        <p:txBody>
          <a:bodyPr anchor="t">
            <a:normAutofit/>
          </a:bodyPr>
          <a:lstStyle>
            <a:lvl1pPr marL="342900" indent="-342900">
              <a:lnSpc>
                <a:spcPct val="120000"/>
              </a:lnSpc>
              <a:spcAft>
                <a:spcPts val="1800"/>
              </a:spcAft>
              <a:buFont typeface="+mj-lt"/>
              <a:buAutoNum type="arabicPeriod" startAt="3"/>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2906849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3 Section Divider: Green Circles">
    <p:bg>
      <p:bgPr>
        <a:solidFill>
          <a:schemeClr val="accent4"/>
        </a:solidFill>
        <a:effectLst/>
      </p:bgPr>
    </p:bg>
    <p:spTree>
      <p:nvGrpSpPr>
        <p:cNvPr id="1" name=""/>
        <p:cNvGrpSpPr/>
        <p:nvPr/>
      </p:nvGrpSpPr>
      <p:grpSpPr>
        <a:xfrm>
          <a:off x="0" y="0"/>
          <a:ext cx="0" cy="0"/>
          <a:chOff x="0" y="0"/>
          <a:chExt cx="0" cy="0"/>
        </a:xfrm>
      </p:grpSpPr>
      <p:pic>
        <p:nvPicPr>
          <p:cNvPr id="10" name="Picture 9" descr="plc-ppt-transparent-standard-bg-circles-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2571" cy="6858000"/>
          </a:xfrm>
          <a:prstGeom prst="rect">
            <a:avLst/>
          </a:prstGeom>
        </p:spPr>
      </p:pic>
      <p:sp>
        <p:nvSpPr>
          <p:cNvPr id="6" name="Title 1"/>
          <p:cNvSpPr>
            <a:spLocks noGrp="1"/>
          </p:cNvSpPr>
          <p:nvPr>
            <p:ph type="title" hasCustomPrompt="1"/>
          </p:nvPr>
        </p:nvSpPr>
        <p:spPr>
          <a:xfrm>
            <a:off x="722313" y="2640918"/>
            <a:ext cx="7542940" cy="1821206"/>
          </a:xfrm>
          <a:prstGeom prst="rect">
            <a:avLst/>
          </a:prstGeom>
        </p:spPr>
        <p:txBody>
          <a:bodyPr anchor="t">
            <a:normAutofit/>
          </a:bodyPr>
          <a:lstStyle>
            <a:lvl1pPr marL="514350" indent="-514350" algn="l">
              <a:lnSpc>
                <a:spcPct val="130000"/>
              </a:lnSpc>
              <a:buFont typeface="+mj-lt"/>
              <a:buAutoNum type="arabicPeriod" startAt="3"/>
              <a:defRPr sz="2800" b="1" u="heavy" cap="all">
                <a:solidFill>
                  <a:srgbClr val="FFFFFF"/>
                </a:solidFill>
                <a:uFill>
                  <a:solidFill>
                    <a:schemeClr val="accent5"/>
                  </a:solidFill>
                </a:uFill>
              </a:defRPr>
            </a:lvl1pPr>
          </a:lstStyle>
          <a:p>
            <a:r>
              <a:rPr lang="en-US" dirty="0"/>
              <a:t>Current Section Header</a:t>
            </a:r>
          </a:p>
        </p:txBody>
      </p:sp>
      <p:sp>
        <p:nvSpPr>
          <p:cNvPr id="7" name="Text Placeholder 2"/>
          <p:cNvSpPr>
            <a:spLocks noGrp="1"/>
          </p:cNvSpPr>
          <p:nvPr>
            <p:ph type="body" idx="1" hasCustomPrompt="1"/>
          </p:nvPr>
        </p:nvSpPr>
        <p:spPr>
          <a:xfrm>
            <a:off x="722313" y="1376426"/>
            <a:ext cx="7542940" cy="1260601"/>
          </a:xfrm>
          <a:prstGeom prst="rect">
            <a:avLst/>
          </a:prstGeom>
        </p:spPr>
        <p:txBody>
          <a:bodyPr anchor="t">
            <a:normAutofit/>
          </a:bodyPr>
          <a:lstStyle>
            <a:lvl1pPr marL="342900" indent="-342900">
              <a:lnSpc>
                <a:spcPct val="120000"/>
              </a:lnSpc>
              <a:spcAft>
                <a:spcPts val="1800"/>
              </a:spcAft>
              <a:buFont typeface="+mj-lt"/>
              <a:buAutoNum type="arabicPeriod"/>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pic>
        <p:nvPicPr>
          <p:cNvPr id="8" name="Picture 7"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9" name="Text Placeholder 2"/>
          <p:cNvSpPr>
            <a:spLocks noGrp="1"/>
          </p:cNvSpPr>
          <p:nvPr>
            <p:ph type="body" idx="10" hasCustomPrompt="1"/>
          </p:nvPr>
        </p:nvSpPr>
        <p:spPr>
          <a:xfrm>
            <a:off x="722313" y="4462126"/>
            <a:ext cx="7542940" cy="978475"/>
          </a:xfrm>
          <a:prstGeom prst="rect">
            <a:avLst/>
          </a:prstGeom>
        </p:spPr>
        <p:txBody>
          <a:bodyPr anchor="t">
            <a:normAutofit/>
          </a:bodyPr>
          <a:lstStyle>
            <a:lvl1pPr marL="342900" indent="-342900">
              <a:lnSpc>
                <a:spcPct val="120000"/>
              </a:lnSpc>
              <a:spcAft>
                <a:spcPts val="1800"/>
              </a:spcAft>
              <a:buFont typeface="+mj-lt"/>
              <a:buAutoNum type="arabicPeriod" startAt="4"/>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
        <p:nvSpPr>
          <p:cNvPr id="11" name="TextBox 10"/>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Tree>
    <p:extLst>
      <p:ext uri="{BB962C8B-B14F-4D97-AF65-F5344CB8AC3E}">
        <p14:creationId xmlns:p14="http://schemas.microsoft.com/office/powerpoint/2010/main" val="3525961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3 Section Divider: Green Hexagons">
    <p:bg>
      <p:bgPr>
        <a:solidFill>
          <a:schemeClr val="accent4"/>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8" name="Picture 7"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11" name="TextBox 10"/>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4" name="Title 1"/>
          <p:cNvSpPr>
            <a:spLocks noGrp="1"/>
          </p:cNvSpPr>
          <p:nvPr>
            <p:ph type="title" hasCustomPrompt="1"/>
          </p:nvPr>
        </p:nvSpPr>
        <p:spPr>
          <a:xfrm>
            <a:off x="722313" y="2640918"/>
            <a:ext cx="7542940" cy="1821206"/>
          </a:xfrm>
          <a:prstGeom prst="rect">
            <a:avLst/>
          </a:prstGeom>
        </p:spPr>
        <p:txBody>
          <a:bodyPr anchor="t">
            <a:normAutofit/>
          </a:bodyPr>
          <a:lstStyle>
            <a:lvl1pPr marL="514350" indent="-514350" algn="l">
              <a:lnSpc>
                <a:spcPct val="130000"/>
              </a:lnSpc>
              <a:buFont typeface="+mj-lt"/>
              <a:buAutoNum type="arabicPeriod" startAt="3"/>
              <a:defRPr sz="2800" b="1" u="heavy" cap="all">
                <a:solidFill>
                  <a:srgbClr val="FFFFFF"/>
                </a:solidFill>
                <a:uFill>
                  <a:solidFill>
                    <a:schemeClr val="accent5"/>
                  </a:solidFill>
                </a:uFill>
              </a:defRPr>
            </a:lvl1pPr>
          </a:lstStyle>
          <a:p>
            <a:r>
              <a:rPr lang="en-US" dirty="0"/>
              <a:t>Current Section Header</a:t>
            </a:r>
          </a:p>
        </p:txBody>
      </p:sp>
      <p:sp>
        <p:nvSpPr>
          <p:cNvPr id="15" name="Text Placeholder 2"/>
          <p:cNvSpPr>
            <a:spLocks noGrp="1"/>
          </p:cNvSpPr>
          <p:nvPr>
            <p:ph type="body" idx="1" hasCustomPrompt="1"/>
          </p:nvPr>
        </p:nvSpPr>
        <p:spPr>
          <a:xfrm>
            <a:off x="722313" y="1376426"/>
            <a:ext cx="7542940" cy="1260601"/>
          </a:xfrm>
          <a:prstGeom prst="rect">
            <a:avLst/>
          </a:prstGeom>
        </p:spPr>
        <p:txBody>
          <a:bodyPr anchor="t">
            <a:normAutofit/>
          </a:bodyPr>
          <a:lstStyle>
            <a:lvl1pPr marL="342900" indent="-342900">
              <a:lnSpc>
                <a:spcPct val="120000"/>
              </a:lnSpc>
              <a:spcAft>
                <a:spcPts val="1800"/>
              </a:spcAft>
              <a:buFont typeface="+mj-lt"/>
              <a:buAutoNum type="arabicPeriod"/>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sp>
        <p:nvSpPr>
          <p:cNvPr id="16" name="Text Placeholder 2"/>
          <p:cNvSpPr>
            <a:spLocks noGrp="1"/>
          </p:cNvSpPr>
          <p:nvPr>
            <p:ph type="body" idx="10" hasCustomPrompt="1"/>
          </p:nvPr>
        </p:nvSpPr>
        <p:spPr>
          <a:xfrm>
            <a:off x="722313" y="4462126"/>
            <a:ext cx="7542940" cy="978475"/>
          </a:xfrm>
          <a:prstGeom prst="rect">
            <a:avLst/>
          </a:prstGeom>
        </p:spPr>
        <p:txBody>
          <a:bodyPr anchor="t">
            <a:normAutofit/>
          </a:bodyPr>
          <a:lstStyle>
            <a:lvl1pPr marL="342900" indent="-342900">
              <a:lnSpc>
                <a:spcPct val="120000"/>
              </a:lnSpc>
              <a:spcAft>
                <a:spcPts val="1800"/>
              </a:spcAft>
              <a:buFont typeface="+mj-lt"/>
              <a:buAutoNum type="arabicPeriod" startAt="4"/>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1270202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3 Section Divider: Green Squares">
    <p:bg>
      <p:bgPr>
        <a:solidFill>
          <a:schemeClr val="accent4"/>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8" name="Picture 7"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11" name="TextBox 10"/>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4" name="Title 1"/>
          <p:cNvSpPr>
            <a:spLocks noGrp="1"/>
          </p:cNvSpPr>
          <p:nvPr>
            <p:ph type="title" hasCustomPrompt="1"/>
          </p:nvPr>
        </p:nvSpPr>
        <p:spPr>
          <a:xfrm>
            <a:off x="722313" y="2640918"/>
            <a:ext cx="7542940" cy="1821206"/>
          </a:xfrm>
          <a:prstGeom prst="rect">
            <a:avLst/>
          </a:prstGeom>
        </p:spPr>
        <p:txBody>
          <a:bodyPr anchor="t">
            <a:normAutofit/>
          </a:bodyPr>
          <a:lstStyle>
            <a:lvl1pPr marL="514350" indent="-514350" algn="l">
              <a:lnSpc>
                <a:spcPct val="130000"/>
              </a:lnSpc>
              <a:buFont typeface="+mj-lt"/>
              <a:buAutoNum type="arabicPeriod" startAt="3"/>
              <a:defRPr sz="2800" b="1" u="heavy" cap="all">
                <a:solidFill>
                  <a:srgbClr val="FFFFFF"/>
                </a:solidFill>
                <a:uFill>
                  <a:solidFill>
                    <a:schemeClr val="accent5"/>
                  </a:solidFill>
                </a:uFill>
              </a:defRPr>
            </a:lvl1pPr>
          </a:lstStyle>
          <a:p>
            <a:r>
              <a:rPr lang="en-US" dirty="0"/>
              <a:t>Current Section Header</a:t>
            </a:r>
          </a:p>
        </p:txBody>
      </p:sp>
      <p:sp>
        <p:nvSpPr>
          <p:cNvPr id="15" name="Text Placeholder 2"/>
          <p:cNvSpPr>
            <a:spLocks noGrp="1"/>
          </p:cNvSpPr>
          <p:nvPr>
            <p:ph type="body" idx="1" hasCustomPrompt="1"/>
          </p:nvPr>
        </p:nvSpPr>
        <p:spPr>
          <a:xfrm>
            <a:off x="722313" y="1376426"/>
            <a:ext cx="7542940" cy="1260601"/>
          </a:xfrm>
          <a:prstGeom prst="rect">
            <a:avLst/>
          </a:prstGeom>
        </p:spPr>
        <p:txBody>
          <a:bodyPr anchor="t">
            <a:normAutofit/>
          </a:bodyPr>
          <a:lstStyle>
            <a:lvl1pPr marL="342900" indent="-342900">
              <a:lnSpc>
                <a:spcPct val="120000"/>
              </a:lnSpc>
              <a:spcAft>
                <a:spcPts val="1800"/>
              </a:spcAft>
              <a:buFont typeface="+mj-lt"/>
              <a:buAutoNum type="arabicPeriod"/>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sp>
        <p:nvSpPr>
          <p:cNvPr id="16" name="Text Placeholder 2"/>
          <p:cNvSpPr>
            <a:spLocks noGrp="1"/>
          </p:cNvSpPr>
          <p:nvPr>
            <p:ph type="body" idx="10" hasCustomPrompt="1"/>
          </p:nvPr>
        </p:nvSpPr>
        <p:spPr>
          <a:xfrm>
            <a:off x="722313" y="4462126"/>
            <a:ext cx="7542940" cy="978475"/>
          </a:xfrm>
          <a:prstGeom prst="rect">
            <a:avLst/>
          </a:prstGeom>
        </p:spPr>
        <p:txBody>
          <a:bodyPr anchor="t">
            <a:normAutofit/>
          </a:bodyPr>
          <a:lstStyle>
            <a:lvl1pPr marL="342900" indent="-342900">
              <a:lnSpc>
                <a:spcPct val="120000"/>
              </a:lnSpc>
              <a:spcAft>
                <a:spcPts val="1800"/>
              </a:spcAft>
              <a:buFont typeface="+mj-lt"/>
              <a:buAutoNum type="arabicPeriod" startAt="4"/>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3718141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3 Section Divider: Green Triangles">
    <p:bg>
      <p:bgPr>
        <a:solidFill>
          <a:schemeClr val="accent4"/>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8" name="Picture 7"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11" name="TextBox 10"/>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4" name="Title 1"/>
          <p:cNvSpPr>
            <a:spLocks noGrp="1"/>
          </p:cNvSpPr>
          <p:nvPr>
            <p:ph type="title" hasCustomPrompt="1"/>
          </p:nvPr>
        </p:nvSpPr>
        <p:spPr>
          <a:xfrm>
            <a:off x="722313" y="2640918"/>
            <a:ext cx="7542940" cy="1821206"/>
          </a:xfrm>
          <a:prstGeom prst="rect">
            <a:avLst/>
          </a:prstGeom>
        </p:spPr>
        <p:txBody>
          <a:bodyPr anchor="t">
            <a:normAutofit/>
          </a:bodyPr>
          <a:lstStyle>
            <a:lvl1pPr marL="514350" indent="-514350" algn="l">
              <a:lnSpc>
                <a:spcPct val="130000"/>
              </a:lnSpc>
              <a:buFont typeface="+mj-lt"/>
              <a:buAutoNum type="arabicPeriod" startAt="3"/>
              <a:defRPr sz="2800" b="1" u="heavy" cap="all">
                <a:solidFill>
                  <a:srgbClr val="FFFFFF"/>
                </a:solidFill>
                <a:uFill>
                  <a:solidFill>
                    <a:schemeClr val="accent5"/>
                  </a:solidFill>
                </a:uFill>
              </a:defRPr>
            </a:lvl1pPr>
          </a:lstStyle>
          <a:p>
            <a:r>
              <a:rPr lang="en-US" dirty="0"/>
              <a:t>Current Section Header</a:t>
            </a:r>
          </a:p>
        </p:txBody>
      </p:sp>
      <p:sp>
        <p:nvSpPr>
          <p:cNvPr id="15" name="Text Placeholder 2"/>
          <p:cNvSpPr>
            <a:spLocks noGrp="1"/>
          </p:cNvSpPr>
          <p:nvPr>
            <p:ph type="body" idx="1" hasCustomPrompt="1"/>
          </p:nvPr>
        </p:nvSpPr>
        <p:spPr>
          <a:xfrm>
            <a:off x="722313" y="1376426"/>
            <a:ext cx="7542940" cy="1260601"/>
          </a:xfrm>
          <a:prstGeom prst="rect">
            <a:avLst/>
          </a:prstGeom>
        </p:spPr>
        <p:txBody>
          <a:bodyPr anchor="t">
            <a:normAutofit/>
          </a:bodyPr>
          <a:lstStyle>
            <a:lvl1pPr marL="342900" indent="-342900">
              <a:lnSpc>
                <a:spcPct val="120000"/>
              </a:lnSpc>
              <a:spcAft>
                <a:spcPts val="1800"/>
              </a:spcAft>
              <a:buFont typeface="+mj-lt"/>
              <a:buAutoNum type="arabicPeriod"/>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sp>
        <p:nvSpPr>
          <p:cNvPr id="16" name="Text Placeholder 2"/>
          <p:cNvSpPr>
            <a:spLocks noGrp="1"/>
          </p:cNvSpPr>
          <p:nvPr>
            <p:ph type="body" idx="10" hasCustomPrompt="1"/>
          </p:nvPr>
        </p:nvSpPr>
        <p:spPr>
          <a:xfrm>
            <a:off x="722313" y="4462126"/>
            <a:ext cx="7542940" cy="978475"/>
          </a:xfrm>
          <a:prstGeom prst="rect">
            <a:avLst/>
          </a:prstGeom>
        </p:spPr>
        <p:txBody>
          <a:bodyPr anchor="t">
            <a:normAutofit/>
          </a:bodyPr>
          <a:lstStyle>
            <a:lvl1pPr marL="342900" indent="-342900">
              <a:lnSpc>
                <a:spcPct val="120000"/>
              </a:lnSpc>
              <a:spcAft>
                <a:spcPts val="1800"/>
              </a:spcAft>
              <a:buFont typeface="+mj-lt"/>
              <a:buAutoNum type="arabicPeriod" startAt="4"/>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3358618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4 Section Divider: Dark Blue Circles">
    <p:bg>
      <p:bgPr>
        <a:solidFill>
          <a:schemeClr val="accent2"/>
        </a:solidFill>
        <a:effectLst/>
      </p:bgPr>
    </p:bg>
    <p:spTree>
      <p:nvGrpSpPr>
        <p:cNvPr id="1" name=""/>
        <p:cNvGrpSpPr/>
        <p:nvPr/>
      </p:nvGrpSpPr>
      <p:grpSpPr>
        <a:xfrm>
          <a:off x="0" y="0"/>
          <a:ext cx="0" cy="0"/>
          <a:chOff x="0" y="0"/>
          <a:chExt cx="0" cy="0"/>
        </a:xfrm>
      </p:grpSpPr>
      <p:pic>
        <p:nvPicPr>
          <p:cNvPr id="11" name="Picture 10" descr="plc-ppt-transparent-standard-bg-circles-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2571" cy="6858000"/>
          </a:xfrm>
          <a:prstGeom prst="rect">
            <a:avLst/>
          </a:prstGeom>
        </p:spPr>
      </p:pic>
      <p:sp>
        <p:nvSpPr>
          <p:cNvPr id="6" name="Title 1"/>
          <p:cNvSpPr>
            <a:spLocks noGrp="1"/>
          </p:cNvSpPr>
          <p:nvPr>
            <p:ph type="title" hasCustomPrompt="1"/>
          </p:nvPr>
        </p:nvSpPr>
        <p:spPr>
          <a:xfrm>
            <a:off x="722313" y="3040018"/>
            <a:ext cx="7542940" cy="2400580"/>
          </a:xfrm>
          <a:prstGeom prst="rect">
            <a:avLst/>
          </a:prstGeom>
        </p:spPr>
        <p:txBody>
          <a:bodyPr anchor="t">
            <a:normAutofit/>
          </a:bodyPr>
          <a:lstStyle>
            <a:lvl1pPr marL="514350" indent="-514350" algn="l">
              <a:lnSpc>
                <a:spcPct val="130000"/>
              </a:lnSpc>
              <a:buFont typeface="+mj-lt"/>
              <a:buAutoNum type="arabicPeriod" startAt="4"/>
              <a:defRPr sz="2800" b="1" u="heavy" cap="all">
                <a:solidFill>
                  <a:srgbClr val="FFFFFF"/>
                </a:solidFill>
                <a:uFill>
                  <a:solidFill>
                    <a:schemeClr val="accent5"/>
                  </a:solidFill>
                </a:uFill>
              </a:defRPr>
            </a:lvl1pPr>
          </a:lstStyle>
          <a:p>
            <a:r>
              <a:rPr lang="en-US" dirty="0"/>
              <a:t>Current Section Header</a:t>
            </a:r>
          </a:p>
        </p:txBody>
      </p:sp>
      <p:pic>
        <p:nvPicPr>
          <p:cNvPr id="7" name="Picture 6"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8" name="TextBox 7"/>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9" name="Text Placeholder 2"/>
          <p:cNvSpPr>
            <a:spLocks noGrp="1"/>
          </p:cNvSpPr>
          <p:nvPr>
            <p:ph type="body" idx="1" hasCustomPrompt="1"/>
          </p:nvPr>
        </p:nvSpPr>
        <p:spPr>
          <a:xfrm>
            <a:off x="722313" y="1376424"/>
            <a:ext cx="7542940" cy="1663594"/>
          </a:xfrm>
          <a:prstGeom prst="rect">
            <a:avLst/>
          </a:prstGeom>
        </p:spPr>
        <p:txBody>
          <a:bodyPr anchor="t">
            <a:normAutofit/>
          </a:bodyPr>
          <a:lstStyle>
            <a:lvl1pPr marL="342900" indent="-342900">
              <a:lnSpc>
                <a:spcPct val="120000"/>
              </a:lnSpc>
              <a:spcAft>
                <a:spcPts val="1800"/>
              </a:spcAft>
              <a:buFont typeface="+mj-lt"/>
              <a:buAutoNum type="arabicPeriod"/>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sp>
        <p:nvSpPr>
          <p:cNvPr id="10" name="Text Placeholder 2"/>
          <p:cNvSpPr>
            <a:spLocks noGrp="1"/>
          </p:cNvSpPr>
          <p:nvPr>
            <p:ph type="body" idx="10" hasCustomPrompt="1"/>
          </p:nvPr>
        </p:nvSpPr>
        <p:spPr>
          <a:xfrm>
            <a:off x="722313" y="4764038"/>
            <a:ext cx="7542940" cy="676563"/>
          </a:xfrm>
          <a:prstGeom prst="rect">
            <a:avLst/>
          </a:prstGeom>
        </p:spPr>
        <p:txBody>
          <a:bodyPr anchor="t">
            <a:normAutofit/>
          </a:bodyPr>
          <a:lstStyle>
            <a:lvl1pPr marL="342900" indent="-342900">
              <a:lnSpc>
                <a:spcPct val="120000"/>
              </a:lnSpc>
              <a:spcAft>
                <a:spcPts val="1800"/>
              </a:spcAft>
              <a:buFont typeface="+mj-lt"/>
              <a:buAutoNum type="arabicPeriod" startAt="5"/>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28491508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4 Section Divider: Dark Blue Hexagons">
    <p:bg>
      <p:bgPr>
        <a:solidFill>
          <a:schemeClr val="accent2"/>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8" name="Picture 7"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9" name="TextBox 8"/>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3" name="Title 1"/>
          <p:cNvSpPr>
            <a:spLocks noGrp="1"/>
          </p:cNvSpPr>
          <p:nvPr>
            <p:ph type="title" hasCustomPrompt="1"/>
          </p:nvPr>
        </p:nvSpPr>
        <p:spPr>
          <a:xfrm>
            <a:off x="722313" y="3040018"/>
            <a:ext cx="7542940" cy="2400580"/>
          </a:xfrm>
          <a:prstGeom prst="rect">
            <a:avLst/>
          </a:prstGeom>
        </p:spPr>
        <p:txBody>
          <a:bodyPr anchor="t">
            <a:normAutofit/>
          </a:bodyPr>
          <a:lstStyle>
            <a:lvl1pPr marL="514350" indent="-514350" algn="l">
              <a:lnSpc>
                <a:spcPct val="130000"/>
              </a:lnSpc>
              <a:buFont typeface="+mj-lt"/>
              <a:buAutoNum type="arabicPeriod" startAt="4"/>
              <a:defRPr sz="2800" b="1" u="heavy" cap="all">
                <a:solidFill>
                  <a:srgbClr val="FFFFFF"/>
                </a:solidFill>
                <a:uFill>
                  <a:solidFill>
                    <a:schemeClr val="accent5"/>
                  </a:solidFill>
                </a:uFill>
              </a:defRPr>
            </a:lvl1pPr>
          </a:lstStyle>
          <a:p>
            <a:r>
              <a:rPr lang="en-US" dirty="0"/>
              <a:t>Current Section Header</a:t>
            </a:r>
          </a:p>
        </p:txBody>
      </p:sp>
      <p:sp>
        <p:nvSpPr>
          <p:cNvPr id="14" name="Text Placeholder 2"/>
          <p:cNvSpPr>
            <a:spLocks noGrp="1"/>
          </p:cNvSpPr>
          <p:nvPr>
            <p:ph type="body" idx="1" hasCustomPrompt="1"/>
          </p:nvPr>
        </p:nvSpPr>
        <p:spPr>
          <a:xfrm>
            <a:off x="722313" y="1376424"/>
            <a:ext cx="7542940" cy="1663594"/>
          </a:xfrm>
          <a:prstGeom prst="rect">
            <a:avLst/>
          </a:prstGeom>
        </p:spPr>
        <p:txBody>
          <a:bodyPr anchor="t">
            <a:normAutofit/>
          </a:bodyPr>
          <a:lstStyle>
            <a:lvl1pPr marL="342900" indent="-342900">
              <a:lnSpc>
                <a:spcPct val="120000"/>
              </a:lnSpc>
              <a:spcAft>
                <a:spcPts val="1800"/>
              </a:spcAft>
              <a:buFont typeface="+mj-lt"/>
              <a:buAutoNum type="arabicPeriod"/>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sp>
        <p:nvSpPr>
          <p:cNvPr id="15" name="Text Placeholder 2"/>
          <p:cNvSpPr>
            <a:spLocks noGrp="1"/>
          </p:cNvSpPr>
          <p:nvPr>
            <p:ph type="body" idx="10" hasCustomPrompt="1"/>
          </p:nvPr>
        </p:nvSpPr>
        <p:spPr>
          <a:xfrm>
            <a:off x="722313" y="4764038"/>
            <a:ext cx="7542940" cy="676563"/>
          </a:xfrm>
          <a:prstGeom prst="rect">
            <a:avLst/>
          </a:prstGeom>
        </p:spPr>
        <p:txBody>
          <a:bodyPr anchor="t">
            <a:normAutofit/>
          </a:bodyPr>
          <a:lstStyle>
            <a:lvl1pPr marL="342900" indent="-342900">
              <a:lnSpc>
                <a:spcPct val="120000"/>
              </a:lnSpc>
              <a:spcAft>
                <a:spcPts val="1800"/>
              </a:spcAft>
              <a:buFont typeface="+mj-lt"/>
              <a:buAutoNum type="arabicPeriod" startAt="5"/>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2553533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7" name="Picture 6"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8" name="TextBox 7"/>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2" name="Title 1"/>
          <p:cNvSpPr>
            <a:spLocks noGrp="1"/>
          </p:cNvSpPr>
          <p:nvPr>
            <p:ph type="title" hasCustomPrompt="1"/>
          </p:nvPr>
        </p:nvSpPr>
        <p:spPr>
          <a:xfrm>
            <a:off x="722313" y="3040018"/>
            <a:ext cx="7542940" cy="2400580"/>
          </a:xfrm>
          <a:prstGeom prst="rect">
            <a:avLst/>
          </a:prstGeom>
        </p:spPr>
        <p:txBody>
          <a:bodyPr anchor="t">
            <a:normAutofit/>
          </a:bodyPr>
          <a:lstStyle>
            <a:lvl1pPr marL="514350" indent="-514350" algn="l">
              <a:lnSpc>
                <a:spcPct val="130000"/>
              </a:lnSpc>
              <a:buFont typeface="+mj-lt"/>
              <a:buAutoNum type="arabicPeriod" startAt="4"/>
              <a:defRPr sz="2800" b="1" u="heavy" cap="all">
                <a:solidFill>
                  <a:srgbClr val="FFFFFF"/>
                </a:solidFill>
                <a:uFill>
                  <a:solidFill>
                    <a:schemeClr val="accent5"/>
                  </a:solidFill>
                </a:uFill>
              </a:defRPr>
            </a:lvl1pPr>
          </a:lstStyle>
          <a:p>
            <a:r>
              <a:rPr lang="en-US" dirty="0"/>
              <a:t>Current Section Header</a:t>
            </a:r>
          </a:p>
        </p:txBody>
      </p:sp>
      <p:sp>
        <p:nvSpPr>
          <p:cNvPr id="13" name="Text Placeholder 2"/>
          <p:cNvSpPr>
            <a:spLocks noGrp="1"/>
          </p:cNvSpPr>
          <p:nvPr>
            <p:ph type="body" idx="1" hasCustomPrompt="1"/>
          </p:nvPr>
        </p:nvSpPr>
        <p:spPr>
          <a:xfrm>
            <a:off x="722313" y="1376424"/>
            <a:ext cx="7542940" cy="1663594"/>
          </a:xfrm>
          <a:prstGeom prst="rect">
            <a:avLst/>
          </a:prstGeom>
        </p:spPr>
        <p:txBody>
          <a:bodyPr anchor="t">
            <a:normAutofit/>
          </a:bodyPr>
          <a:lstStyle>
            <a:lvl1pPr marL="342900" indent="-342900">
              <a:lnSpc>
                <a:spcPct val="120000"/>
              </a:lnSpc>
              <a:spcAft>
                <a:spcPts val="1800"/>
              </a:spcAft>
              <a:buFont typeface="+mj-lt"/>
              <a:buAutoNum type="arabicPeriod"/>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sp>
        <p:nvSpPr>
          <p:cNvPr id="14" name="Text Placeholder 2"/>
          <p:cNvSpPr>
            <a:spLocks noGrp="1"/>
          </p:cNvSpPr>
          <p:nvPr>
            <p:ph type="body" idx="10" hasCustomPrompt="1"/>
          </p:nvPr>
        </p:nvSpPr>
        <p:spPr>
          <a:xfrm>
            <a:off x="722313" y="4764038"/>
            <a:ext cx="7542940" cy="676563"/>
          </a:xfrm>
          <a:prstGeom prst="rect">
            <a:avLst/>
          </a:prstGeom>
        </p:spPr>
        <p:txBody>
          <a:bodyPr anchor="t">
            <a:normAutofit/>
          </a:bodyPr>
          <a:lstStyle>
            <a:lvl1pPr marL="342900" indent="-342900">
              <a:lnSpc>
                <a:spcPct val="120000"/>
              </a:lnSpc>
              <a:spcAft>
                <a:spcPts val="1800"/>
              </a:spcAft>
              <a:buFont typeface="+mj-lt"/>
              <a:buAutoNum type="arabicPeriod" startAt="5"/>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headers</a:t>
            </a:r>
          </a:p>
        </p:txBody>
      </p:sp>
    </p:spTree>
    <p:extLst>
      <p:ext uri="{BB962C8B-B14F-4D97-AF65-F5344CB8AC3E}">
        <p14:creationId xmlns:p14="http://schemas.microsoft.com/office/powerpoint/2010/main" val="3662331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4 Section Divider: Dark Blue Triangles">
    <p:bg>
      <p:bgPr>
        <a:solidFill>
          <a:schemeClr val="accent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7" name="Picture 6"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8" name="TextBox 7"/>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2" name="Title 1"/>
          <p:cNvSpPr>
            <a:spLocks noGrp="1"/>
          </p:cNvSpPr>
          <p:nvPr>
            <p:ph type="title" hasCustomPrompt="1"/>
          </p:nvPr>
        </p:nvSpPr>
        <p:spPr>
          <a:xfrm>
            <a:off x="722313" y="3040018"/>
            <a:ext cx="7542940" cy="2400580"/>
          </a:xfrm>
          <a:prstGeom prst="rect">
            <a:avLst/>
          </a:prstGeom>
        </p:spPr>
        <p:txBody>
          <a:bodyPr anchor="t">
            <a:normAutofit/>
          </a:bodyPr>
          <a:lstStyle>
            <a:lvl1pPr marL="514350" indent="-514350" algn="l">
              <a:lnSpc>
                <a:spcPct val="130000"/>
              </a:lnSpc>
              <a:buFont typeface="+mj-lt"/>
              <a:buAutoNum type="arabicPeriod" startAt="4"/>
              <a:defRPr sz="2800" b="1" u="heavy" cap="all">
                <a:solidFill>
                  <a:srgbClr val="FFFFFF"/>
                </a:solidFill>
                <a:uFill>
                  <a:solidFill>
                    <a:schemeClr val="accent5"/>
                  </a:solidFill>
                </a:uFill>
              </a:defRPr>
            </a:lvl1pPr>
          </a:lstStyle>
          <a:p>
            <a:r>
              <a:rPr lang="en-US" dirty="0"/>
              <a:t>Current Section Header</a:t>
            </a:r>
          </a:p>
        </p:txBody>
      </p:sp>
      <p:sp>
        <p:nvSpPr>
          <p:cNvPr id="13" name="Text Placeholder 2"/>
          <p:cNvSpPr>
            <a:spLocks noGrp="1"/>
          </p:cNvSpPr>
          <p:nvPr>
            <p:ph type="body" idx="1" hasCustomPrompt="1"/>
          </p:nvPr>
        </p:nvSpPr>
        <p:spPr>
          <a:xfrm>
            <a:off x="722313" y="1376424"/>
            <a:ext cx="7542940" cy="1663594"/>
          </a:xfrm>
          <a:prstGeom prst="rect">
            <a:avLst/>
          </a:prstGeom>
        </p:spPr>
        <p:txBody>
          <a:bodyPr anchor="t">
            <a:normAutofit/>
          </a:bodyPr>
          <a:lstStyle>
            <a:lvl1pPr marL="342900" indent="-342900">
              <a:lnSpc>
                <a:spcPct val="120000"/>
              </a:lnSpc>
              <a:spcAft>
                <a:spcPts val="1800"/>
              </a:spcAft>
              <a:buFont typeface="+mj-lt"/>
              <a:buAutoNum type="arabicPeriod"/>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sp>
        <p:nvSpPr>
          <p:cNvPr id="14" name="Text Placeholder 2"/>
          <p:cNvSpPr>
            <a:spLocks noGrp="1"/>
          </p:cNvSpPr>
          <p:nvPr>
            <p:ph type="body" idx="10" hasCustomPrompt="1"/>
          </p:nvPr>
        </p:nvSpPr>
        <p:spPr>
          <a:xfrm>
            <a:off x="722313" y="4764038"/>
            <a:ext cx="7542940" cy="676563"/>
          </a:xfrm>
          <a:prstGeom prst="rect">
            <a:avLst/>
          </a:prstGeom>
        </p:spPr>
        <p:txBody>
          <a:bodyPr anchor="t">
            <a:normAutofit/>
          </a:bodyPr>
          <a:lstStyle>
            <a:lvl1pPr marL="342900" indent="-342900">
              <a:lnSpc>
                <a:spcPct val="120000"/>
              </a:lnSpc>
              <a:spcAft>
                <a:spcPts val="1800"/>
              </a:spcAft>
              <a:buFont typeface="+mj-lt"/>
              <a:buAutoNum type="arabicPeriod" startAt="5"/>
              <a:defRPr sz="1600" cap="none" baseline="0">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section header</a:t>
            </a:r>
          </a:p>
        </p:txBody>
      </p:sp>
    </p:spTree>
    <p:extLst>
      <p:ext uri="{BB962C8B-B14F-4D97-AF65-F5344CB8AC3E}">
        <p14:creationId xmlns:p14="http://schemas.microsoft.com/office/powerpoint/2010/main" val="86157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ink">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812577"/>
            <a:ext cx="7839834" cy="6386255"/>
            <a:chOff x="0" y="-1"/>
            <a:chExt cx="7839834" cy="6386255"/>
          </a:xfrm>
        </p:grpSpPr>
        <p:sp>
          <p:nvSpPr>
            <p:cNvPr id="7" name="Rectangle 6"/>
            <p:cNvSpPr/>
            <p:nvPr userDrawn="1"/>
          </p:nvSpPr>
          <p:spPr>
            <a:xfrm>
              <a:off x="0" y="-1"/>
              <a:ext cx="7839834" cy="62549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0" y="6254910"/>
              <a:ext cx="7839834" cy="131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grpSp>
      <p:sp>
        <p:nvSpPr>
          <p:cNvPr id="9" name="Title 1"/>
          <p:cNvSpPr>
            <a:spLocks noGrp="1"/>
          </p:cNvSpPr>
          <p:nvPr>
            <p:ph type="title" hasCustomPrompt="1"/>
          </p:nvPr>
        </p:nvSpPr>
        <p:spPr>
          <a:xfrm>
            <a:off x="722314" y="925775"/>
            <a:ext cx="6696905" cy="2938480"/>
          </a:xfrm>
          <a:prstGeom prst="rect">
            <a:avLst/>
          </a:prstGeom>
        </p:spPr>
        <p:txBody>
          <a:bodyPr anchor="t">
            <a:normAutofit/>
          </a:bodyPr>
          <a:lstStyle>
            <a:lvl1pPr algn="l">
              <a:lnSpc>
                <a:spcPct val="130000"/>
              </a:lnSpc>
              <a:defRPr sz="3400" b="1" cap="all">
                <a:solidFill>
                  <a:schemeClr val="accent5"/>
                </a:solidFill>
              </a:defRPr>
            </a:lvl1pPr>
          </a:lstStyle>
          <a:p>
            <a:r>
              <a:rPr lang="en-US" dirty="0"/>
              <a:t>Presentation Title</a:t>
            </a:r>
          </a:p>
        </p:txBody>
      </p:sp>
      <p:sp>
        <p:nvSpPr>
          <p:cNvPr id="11" name="Text Placeholder 9"/>
          <p:cNvSpPr>
            <a:spLocks noGrp="1"/>
          </p:cNvSpPr>
          <p:nvPr>
            <p:ph type="body" sz="quarter" idx="10" hasCustomPrompt="1"/>
          </p:nvPr>
        </p:nvSpPr>
        <p:spPr>
          <a:xfrm>
            <a:off x="722314" y="4217254"/>
            <a:ext cx="4553699" cy="302803"/>
          </a:xfrm>
          <a:prstGeom prst="rect">
            <a:avLst/>
          </a:prstGeom>
        </p:spPr>
        <p:txBody>
          <a:bodyPr>
            <a:normAutofit/>
          </a:bodyPr>
          <a:lstStyle>
            <a:lvl1pPr marL="0" indent="0">
              <a:buNone/>
              <a:defRPr sz="1200" b="1">
                <a:solidFill>
                  <a:schemeClr val="bg2"/>
                </a:solidFill>
              </a:defRPr>
            </a:lvl1pPr>
          </a:lstStyle>
          <a:p>
            <a:pPr lvl="0"/>
            <a:r>
              <a:rPr lang="en-US" dirty="0"/>
              <a:t>Author’s Name  |  Event Name</a:t>
            </a:r>
          </a:p>
        </p:txBody>
      </p:sp>
      <p:sp>
        <p:nvSpPr>
          <p:cNvPr id="13" name="TextBox 12"/>
          <p:cNvSpPr txBox="1"/>
          <p:nvPr userDrawn="1"/>
        </p:nvSpPr>
        <p:spPr>
          <a:xfrm>
            <a:off x="722314" y="4568402"/>
            <a:ext cx="3248025" cy="276999"/>
          </a:xfrm>
          <a:prstGeom prst="rect">
            <a:avLst/>
          </a:prstGeom>
          <a:noFill/>
        </p:spPr>
        <p:txBody>
          <a:bodyPr wrap="square" rtlCol="0">
            <a:spAutoFit/>
          </a:bodyPr>
          <a:lstStyle/>
          <a:p>
            <a:r>
              <a:rPr lang="en-US" sz="1200" i="1" dirty="0">
                <a:solidFill>
                  <a:schemeClr val="bg2"/>
                </a:solidFill>
                <a:latin typeface="Georgia"/>
                <a:cs typeface="Georgia"/>
              </a:rPr>
              <a:t>policylab.chop.edu   |         @PolicyLabCHOP</a:t>
            </a:r>
          </a:p>
        </p:txBody>
      </p:sp>
      <p:pic>
        <p:nvPicPr>
          <p:cNvPr id="14" name="Picture 13"/>
          <p:cNvPicPr>
            <a:picLocks noChangeAspect="1"/>
          </p:cNvPicPr>
          <p:nvPr userDrawn="1"/>
        </p:nvPicPr>
        <p:blipFill>
          <a:blip r:embed="rId3"/>
          <a:stretch>
            <a:fillRect/>
          </a:stretch>
        </p:blipFill>
        <p:spPr>
          <a:xfrm>
            <a:off x="2374536" y="4640690"/>
            <a:ext cx="177800" cy="139700"/>
          </a:xfrm>
          <a:prstGeom prst="rect">
            <a:avLst/>
          </a:prstGeom>
        </p:spPr>
      </p:pic>
      <p:pic>
        <p:nvPicPr>
          <p:cNvPr id="15" name="Picture 14" descr="pl-chop-logo-horiz-2C-U.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80800" y="4375292"/>
            <a:ext cx="1580959" cy="470109"/>
          </a:xfrm>
          <a:prstGeom prst="rect">
            <a:avLst/>
          </a:prstGeom>
        </p:spPr>
      </p:pic>
      <p:sp>
        <p:nvSpPr>
          <p:cNvPr id="12" name="TextBox 11"/>
          <p:cNvSpPr txBox="1"/>
          <p:nvPr userDrawn="1"/>
        </p:nvSpPr>
        <p:spPr>
          <a:xfrm>
            <a:off x="722314" y="296724"/>
            <a:ext cx="3420158" cy="276999"/>
          </a:xfrm>
          <a:prstGeom prst="rect">
            <a:avLst/>
          </a:prstGeom>
          <a:noFill/>
        </p:spPr>
        <p:txBody>
          <a:bodyPr wrap="square" rtlCol="0">
            <a:spAutoFit/>
          </a:bodyPr>
          <a:lstStyle/>
          <a:p>
            <a:r>
              <a:rPr lang="en-US" sz="1200" kern="600" spc="100" dirty="0">
                <a:solidFill>
                  <a:schemeClr val="accent5"/>
                </a:solidFill>
                <a:latin typeface="Arial Rounded MT Bold"/>
                <a:cs typeface="Arial Rounded MT Bold"/>
              </a:rPr>
              <a:t>POLICYLAB</a:t>
            </a:r>
          </a:p>
        </p:txBody>
      </p:sp>
      <p:sp>
        <p:nvSpPr>
          <p:cNvPr id="16" name="Text Placeholder 9"/>
          <p:cNvSpPr>
            <a:spLocks noGrp="1"/>
          </p:cNvSpPr>
          <p:nvPr>
            <p:ph type="body" sz="quarter" idx="12" hasCustomPrompt="1"/>
          </p:nvPr>
        </p:nvSpPr>
        <p:spPr>
          <a:xfrm>
            <a:off x="722314" y="526438"/>
            <a:ext cx="1652222" cy="302803"/>
          </a:xfrm>
          <a:prstGeom prst="rect">
            <a:avLst/>
          </a:prstGeom>
        </p:spPr>
        <p:txBody>
          <a:bodyPr>
            <a:normAutofit/>
          </a:bodyPr>
          <a:lstStyle>
            <a:lvl1pPr marL="0" indent="0">
              <a:buNone/>
              <a:defRPr sz="800" b="1">
                <a:solidFill>
                  <a:schemeClr val="bg2"/>
                </a:solidFill>
                <a:latin typeface="+mn-lt"/>
              </a:defRPr>
            </a:lvl1pPr>
          </a:lstStyle>
          <a:p>
            <a:pPr lvl="0"/>
            <a:r>
              <a:rPr lang="en-US" dirty="0"/>
              <a:t>Date</a:t>
            </a:r>
          </a:p>
        </p:txBody>
      </p:sp>
    </p:spTree>
    <p:extLst>
      <p:ext uri="{BB962C8B-B14F-4D97-AF65-F5344CB8AC3E}">
        <p14:creationId xmlns:p14="http://schemas.microsoft.com/office/powerpoint/2010/main" val="4008117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5 Section Divider: Brown Circles">
    <p:bg>
      <p:bgPr>
        <a:solidFill>
          <a:schemeClr val="accent6"/>
        </a:solidFill>
        <a:effectLst/>
      </p:bgPr>
    </p:bg>
    <p:spTree>
      <p:nvGrpSpPr>
        <p:cNvPr id="1" name=""/>
        <p:cNvGrpSpPr/>
        <p:nvPr/>
      </p:nvGrpSpPr>
      <p:grpSpPr>
        <a:xfrm>
          <a:off x="0" y="0"/>
          <a:ext cx="0" cy="0"/>
          <a:chOff x="0" y="0"/>
          <a:chExt cx="0" cy="0"/>
        </a:xfrm>
      </p:grpSpPr>
      <p:pic>
        <p:nvPicPr>
          <p:cNvPr id="11" name="Picture 10" descr="plc-ppt-transparent-standard-bg-circles-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2571" cy="6858000"/>
          </a:xfrm>
          <a:prstGeom prst="rect">
            <a:avLst/>
          </a:prstGeom>
        </p:spPr>
      </p:pic>
      <p:pic>
        <p:nvPicPr>
          <p:cNvPr id="7" name="Picture 6"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8" name="TextBox 7"/>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9" name="Text Placeholder 2"/>
          <p:cNvSpPr>
            <a:spLocks noGrp="1"/>
          </p:cNvSpPr>
          <p:nvPr>
            <p:ph type="body" idx="1" hasCustomPrompt="1"/>
          </p:nvPr>
        </p:nvSpPr>
        <p:spPr>
          <a:xfrm>
            <a:off x="722313" y="1376426"/>
            <a:ext cx="7542940" cy="2242969"/>
          </a:xfrm>
          <a:prstGeom prst="rect">
            <a:avLst/>
          </a:prstGeom>
        </p:spPr>
        <p:txBody>
          <a:bodyPr anchor="t">
            <a:normAutofit/>
          </a:bodyPr>
          <a:lstStyle>
            <a:lvl1pPr marL="342900" indent="-342900">
              <a:lnSpc>
                <a:spcPct val="120000"/>
              </a:lnSpc>
              <a:spcAft>
                <a:spcPts val="1800"/>
              </a:spcAft>
              <a:buFont typeface="+mj-lt"/>
              <a:buAutoNum type="arabicPeriod"/>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sp>
        <p:nvSpPr>
          <p:cNvPr id="12" name="Title 1"/>
          <p:cNvSpPr>
            <a:spLocks noGrp="1"/>
          </p:cNvSpPr>
          <p:nvPr>
            <p:ph type="title" hasCustomPrompt="1"/>
          </p:nvPr>
        </p:nvSpPr>
        <p:spPr>
          <a:xfrm>
            <a:off x="722313" y="3619393"/>
            <a:ext cx="7542940" cy="1821206"/>
          </a:xfrm>
          <a:prstGeom prst="rect">
            <a:avLst/>
          </a:prstGeom>
        </p:spPr>
        <p:txBody>
          <a:bodyPr anchor="t">
            <a:normAutofit/>
          </a:bodyPr>
          <a:lstStyle>
            <a:lvl1pPr marL="514350" indent="-514350" algn="l">
              <a:lnSpc>
                <a:spcPct val="130000"/>
              </a:lnSpc>
              <a:buFont typeface="+mj-lt"/>
              <a:buAutoNum type="arabicPeriod" startAt="5"/>
              <a:defRPr sz="2800" b="1" u="heavy" cap="all">
                <a:solidFill>
                  <a:srgbClr val="FFFFFF"/>
                </a:solidFill>
                <a:uFill>
                  <a:solidFill>
                    <a:schemeClr val="accent5"/>
                  </a:solidFill>
                </a:uFill>
              </a:defRPr>
            </a:lvl1pPr>
          </a:lstStyle>
          <a:p>
            <a:r>
              <a:rPr lang="en-US" dirty="0"/>
              <a:t>Current Section Header</a:t>
            </a:r>
          </a:p>
        </p:txBody>
      </p:sp>
    </p:spTree>
    <p:extLst>
      <p:ext uri="{BB962C8B-B14F-4D97-AF65-F5344CB8AC3E}">
        <p14:creationId xmlns:p14="http://schemas.microsoft.com/office/powerpoint/2010/main" val="763493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5 Section Divider: Brown Hexagons">
    <p:bg>
      <p:bgPr>
        <a:solidFill>
          <a:schemeClr val="accent6"/>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6" name="Picture 5"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7" name="TextBox 6"/>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2" name="Text Placeholder 2"/>
          <p:cNvSpPr>
            <a:spLocks noGrp="1"/>
          </p:cNvSpPr>
          <p:nvPr>
            <p:ph type="body" idx="1" hasCustomPrompt="1"/>
          </p:nvPr>
        </p:nvSpPr>
        <p:spPr>
          <a:xfrm>
            <a:off x="722313" y="1376426"/>
            <a:ext cx="7542940" cy="2242969"/>
          </a:xfrm>
          <a:prstGeom prst="rect">
            <a:avLst/>
          </a:prstGeom>
        </p:spPr>
        <p:txBody>
          <a:bodyPr anchor="t">
            <a:normAutofit/>
          </a:bodyPr>
          <a:lstStyle>
            <a:lvl1pPr marL="342900" indent="-342900">
              <a:lnSpc>
                <a:spcPct val="120000"/>
              </a:lnSpc>
              <a:spcAft>
                <a:spcPts val="1800"/>
              </a:spcAft>
              <a:buFont typeface="+mj-lt"/>
              <a:buAutoNum type="arabicPeriod"/>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sp>
        <p:nvSpPr>
          <p:cNvPr id="13" name="Title 1"/>
          <p:cNvSpPr>
            <a:spLocks noGrp="1"/>
          </p:cNvSpPr>
          <p:nvPr>
            <p:ph type="title" hasCustomPrompt="1"/>
          </p:nvPr>
        </p:nvSpPr>
        <p:spPr>
          <a:xfrm>
            <a:off x="722313" y="3619393"/>
            <a:ext cx="7542940" cy="1821206"/>
          </a:xfrm>
          <a:prstGeom prst="rect">
            <a:avLst/>
          </a:prstGeom>
        </p:spPr>
        <p:txBody>
          <a:bodyPr anchor="t">
            <a:normAutofit/>
          </a:bodyPr>
          <a:lstStyle>
            <a:lvl1pPr marL="514350" indent="-514350" algn="l">
              <a:lnSpc>
                <a:spcPct val="130000"/>
              </a:lnSpc>
              <a:buFont typeface="+mj-lt"/>
              <a:buAutoNum type="arabicPeriod" startAt="5"/>
              <a:defRPr sz="2800" b="1" u="heavy" cap="all">
                <a:solidFill>
                  <a:srgbClr val="FFFFFF"/>
                </a:solidFill>
                <a:uFill>
                  <a:solidFill>
                    <a:schemeClr val="accent5"/>
                  </a:solidFill>
                </a:uFill>
              </a:defRPr>
            </a:lvl1pPr>
          </a:lstStyle>
          <a:p>
            <a:r>
              <a:rPr lang="en-US" dirty="0"/>
              <a:t>Current Section Header</a:t>
            </a:r>
          </a:p>
        </p:txBody>
      </p:sp>
    </p:spTree>
    <p:extLst>
      <p:ext uri="{BB962C8B-B14F-4D97-AF65-F5344CB8AC3E}">
        <p14:creationId xmlns:p14="http://schemas.microsoft.com/office/powerpoint/2010/main" val="1442126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5 Section Divider: Brown Squares">
    <p:bg>
      <p:bgPr>
        <a:solidFill>
          <a:schemeClr val="accent6"/>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6" name="Picture 5"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7" name="TextBox 6"/>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1" name="Text Placeholder 2"/>
          <p:cNvSpPr>
            <a:spLocks noGrp="1"/>
          </p:cNvSpPr>
          <p:nvPr>
            <p:ph type="body" idx="1" hasCustomPrompt="1"/>
          </p:nvPr>
        </p:nvSpPr>
        <p:spPr>
          <a:xfrm>
            <a:off x="722313" y="1376426"/>
            <a:ext cx="7542940" cy="2242969"/>
          </a:xfrm>
          <a:prstGeom prst="rect">
            <a:avLst/>
          </a:prstGeom>
        </p:spPr>
        <p:txBody>
          <a:bodyPr anchor="t">
            <a:normAutofit/>
          </a:bodyPr>
          <a:lstStyle>
            <a:lvl1pPr marL="342900" indent="-342900">
              <a:lnSpc>
                <a:spcPct val="120000"/>
              </a:lnSpc>
              <a:spcAft>
                <a:spcPts val="1800"/>
              </a:spcAft>
              <a:buFont typeface="+mj-lt"/>
              <a:buAutoNum type="arabicPeriod"/>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sp>
        <p:nvSpPr>
          <p:cNvPr id="12" name="Title 1"/>
          <p:cNvSpPr>
            <a:spLocks noGrp="1"/>
          </p:cNvSpPr>
          <p:nvPr>
            <p:ph type="title" hasCustomPrompt="1"/>
          </p:nvPr>
        </p:nvSpPr>
        <p:spPr>
          <a:xfrm>
            <a:off x="722313" y="3619393"/>
            <a:ext cx="7542940" cy="1821206"/>
          </a:xfrm>
          <a:prstGeom prst="rect">
            <a:avLst/>
          </a:prstGeom>
        </p:spPr>
        <p:txBody>
          <a:bodyPr anchor="t">
            <a:normAutofit/>
          </a:bodyPr>
          <a:lstStyle>
            <a:lvl1pPr marL="514350" indent="-514350" algn="l">
              <a:lnSpc>
                <a:spcPct val="130000"/>
              </a:lnSpc>
              <a:buFont typeface="+mj-lt"/>
              <a:buAutoNum type="arabicPeriod" startAt="5"/>
              <a:defRPr sz="2800" b="1" u="heavy" cap="all">
                <a:solidFill>
                  <a:srgbClr val="FFFFFF"/>
                </a:solidFill>
                <a:uFill>
                  <a:solidFill>
                    <a:schemeClr val="accent5"/>
                  </a:solidFill>
                </a:uFill>
              </a:defRPr>
            </a:lvl1pPr>
          </a:lstStyle>
          <a:p>
            <a:r>
              <a:rPr lang="en-US" dirty="0"/>
              <a:t>Current Section Header</a:t>
            </a:r>
          </a:p>
        </p:txBody>
      </p:sp>
    </p:spTree>
    <p:extLst>
      <p:ext uri="{BB962C8B-B14F-4D97-AF65-F5344CB8AC3E}">
        <p14:creationId xmlns:p14="http://schemas.microsoft.com/office/powerpoint/2010/main" val="361199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5 Section Divider: Brown Triangles">
    <p:bg>
      <p:bgPr>
        <a:solidFill>
          <a:schemeClr val="accent6"/>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4"/>
            <a:ext cx="9142571" cy="6856392"/>
          </a:xfrm>
          <a:prstGeom prst="rect">
            <a:avLst/>
          </a:prstGeom>
        </p:spPr>
      </p:pic>
      <p:pic>
        <p:nvPicPr>
          <p:cNvPr id="6" name="Picture 5" descr="pl-chop-logo-horiz-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40"/>
            <a:ext cx="1261215" cy="375031"/>
          </a:xfrm>
          <a:prstGeom prst="rect">
            <a:avLst/>
          </a:prstGeom>
        </p:spPr>
      </p:pic>
      <p:sp>
        <p:nvSpPr>
          <p:cNvPr id="7" name="TextBox 6"/>
          <p:cNvSpPr txBox="1"/>
          <p:nvPr userDrawn="1"/>
        </p:nvSpPr>
        <p:spPr>
          <a:xfrm>
            <a:off x="722314" y="412139"/>
            <a:ext cx="3420158" cy="215444"/>
          </a:xfrm>
          <a:prstGeom prst="rect">
            <a:avLst/>
          </a:prstGeom>
          <a:noFill/>
        </p:spPr>
        <p:txBody>
          <a:bodyPr wrap="square" rtlCol="0">
            <a:spAutoFit/>
          </a:bodyPr>
          <a:lstStyle/>
          <a:p>
            <a:r>
              <a:rPr lang="en-US" sz="800" kern="600" cap="all" spc="100" dirty="0">
                <a:solidFill>
                  <a:schemeClr val="bg1"/>
                </a:solidFill>
                <a:latin typeface="Arial Rounded MT Bold"/>
                <a:cs typeface="Arial Rounded MT Bold"/>
              </a:rPr>
              <a:t>Overview</a:t>
            </a:r>
          </a:p>
        </p:txBody>
      </p:sp>
      <p:sp>
        <p:nvSpPr>
          <p:cNvPr id="11" name="Text Placeholder 2"/>
          <p:cNvSpPr>
            <a:spLocks noGrp="1"/>
          </p:cNvSpPr>
          <p:nvPr>
            <p:ph type="body" idx="1" hasCustomPrompt="1"/>
          </p:nvPr>
        </p:nvSpPr>
        <p:spPr>
          <a:xfrm>
            <a:off x="722313" y="1376426"/>
            <a:ext cx="7542940" cy="2242969"/>
          </a:xfrm>
          <a:prstGeom prst="rect">
            <a:avLst/>
          </a:prstGeom>
        </p:spPr>
        <p:txBody>
          <a:bodyPr anchor="t">
            <a:normAutofit/>
          </a:bodyPr>
          <a:lstStyle>
            <a:lvl1pPr marL="342900" indent="-342900">
              <a:lnSpc>
                <a:spcPct val="120000"/>
              </a:lnSpc>
              <a:spcAft>
                <a:spcPts val="1800"/>
              </a:spcAft>
              <a:buFont typeface="+mj-lt"/>
              <a:buAutoNum type="arabicPeriod"/>
              <a:defRPr sz="1600" cap="none">
                <a:solidFill>
                  <a:srgbClr val="FFFFFF"/>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Previous section headers</a:t>
            </a:r>
          </a:p>
        </p:txBody>
      </p:sp>
      <p:sp>
        <p:nvSpPr>
          <p:cNvPr id="12" name="Title 1"/>
          <p:cNvSpPr>
            <a:spLocks noGrp="1"/>
          </p:cNvSpPr>
          <p:nvPr>
            <p:ph type="title" hasCustomPrompt="1"/>
          </p:nvPr>
        </p:nvSpPr>
        <p:spPr>
          <a:xfrm>
            <a:off x="722313" y="3619393"/>
            <a:ext cx="7542940" cy="1821206"/>
          </a:xfrm>
          <a:prstGeom prst="rect">
            <a:avLst/>
          </a:prstGeom>
        </p:spPr>
        <p:txBody>
          <a:bodyPr anchor="t">
            <a:normAutofit/>
          </a:bodyPr>
          <a:lstStyle>
            <a:lvl1pPr marL="514350" indent="-514350" algn="l">
              <a:lnSpc>
                <a:spcPct val="130000"/>
              </a:lnSpc>
              <a:buFont typeface="+mj-lt"/>
              <a:buAutoNum type="arabicPeriod" startAt="5"/>
              <a:defRPr sz="2800" b="1" u="heavy" cap="all">
                <a:solidFill>
                  <a:srgbClr val="FFFFFF"/>
                </a:solidFill>
                <a:uFill>
                  <a:solidFill>
                    <a:schemeClr val="accent5"/>
                  </a:solidFill>
                </a:uFill>
              </a:defRPr>
            </a:lvl1pPr>
          </a:lstStyle>
          <a:p>
            <a:r>
              <a:rPr lang="en-US" dirty="0"/>
              <a:t>Current Section Header</a:t>
            </a:r>
          </a:p>
        </p:txBody>
      </p:sp>
    </p:spTree>
    <p:extLst>
      <p:ext uri="{BB962C8B-B14F-4D97-AF65-F5344CB8AC3E}">
        <p14:creationId xmlns:p14="http://schemas.microsoft.com/office/powerpoint/2010/main" val="36821075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Colum w/ Photo: Circl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cxnSp>
        <p:nvCxnSpPr>
          <p:cNvPr id="17" name="Straight Connector 16"/>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sp>
        <p:nvSpPr>
          <p:cNvPr id="26" name="Picture Placeholder 22"/>
          <p:cNvSpPr>
            <a:spLocks noGrp="1"/>
          </p:cNvSpPr>
          <p:nvPr>
            <p:ph type="pic" sz="quarter" idx="14" hasCustomPrompt="1"/>
          </p:nvPr>
        </p:nvSpPr>
        <p:spPr>
          <a:xfrm>
            <a:off x="4660353" y="1229800"/>
            <a:ext cx="3604174" cy="3890534"/>
          </a:xfrm>
          <a:prstGeom prst="rect">
            <a:avLst/>
          </a:prstGeom>
        </p:spPr>
        <p:txBody>
          <a:bodyPr vert="horz"/>
          <a:lstStyle>
            <a:lvl1pPr marL="0" indent="0">
              <a:buNone/>
              <a:defRPr sz="1200" b="1" baseline="0">
                <a:solidFill>
                  <a:srgbClr val="0000FF"/>
                </a:solidFill>
              </a:defRPr>
            </a:lvl1pPr>
          </a:lstStyle>
          <a:p>
            <a:r>
              <a:rPr lang="en-US" dirty="0"/>
              <a:t>Insert Photo here (using button image below)</a:t>
            </a:r>
          </a:p>
        </p:txBody>
      </p:sp>
      <p:sp>
        <p:nvSpPr>
          <p:cNvPr id="11" name="Content Placeholder 2"/>
          <p:cNvSpPr>
            <a:spLocks noGrp="1"/>
          </p:cNvSpPr>
          <p:nvPr>
            <p:ph sz="quarter" idx="16" hasCustomPrompt="1"/>
          </p:nvPr>
        </p:nvSpPr>
        <p:spPr>
          <a:xfrm>
            <a:off x="719793" y="1088791"/>
            <a:ext cx="3617698" cy="4031545"/>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2254414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Colum w/ Photo: Hexagon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9" name="Straight Connector 8"/>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2" name="Picture Placeholder 22"/>
          <p:cNvSpPr>
            <a:spLocks noGrp="1"/>
          </p:cNvSpPr>
          <p:nvPr>
            <p:ph type="pic" sz="quarter" idx="14" hasCustomPrompt="1"/>
          </p:nvPr>
        </p:nvSpPr>
        <p:spPr>
          <a:xfrm>
            <a:off x="4660353" y="1229800"/>
            <a:ext cx="3604174" cy="3890534"/>
          </a:xfrm>
          <a:prstGeom prst="rect">
            <a:avLst/>
          </a:prstGeom>
        </p:spPr>
        <p:txBody>
          <a:bodyPr vert="horz"/>
          <a:lstStyle>
            <a:lvl1pPr marL="0" indent="0">
              <a:buNone/>
              <a:defRPr sz="1200" b="1" baseline="0">
                <a:solidFill>
                  <a:srgbClr val="0000FF"/>
                </a:solidFill>
              </a:defRPr>
            </a:lvl1pPr>
          </a:lstStyle>
          <a:p>
            <a:r>
              <a:rPr lang="en-US" dirty="0"/>
              <a:t>Insert Photo here (using button image below)</a:t>
            </a:r>
          </a:p>
        </p:txBody>
      </p:sp>
      <p:sp>
        <p:nvSpPr>
          <p:cNvPr id="10" name="Content Placeholder 2"/>
          <p:cNvSpPr>
            <a:spLocks noGrp="1"/>
          </p:cNvSpPr>
          <p:nvPr>
            <p:ph sz="quarter" idx="16" hasCustomPrompt="1"/>
          </p:nvPr>
        </p:nvSpPr>
        <p:spPr>
          <a:xfrm>
            <a:off x="719793" y="1088791"/>
            <a:ext cx="3617698" cy="4031545"/>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1592602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Colum w/ Photo: Squar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cxnSp>
        <p:nvCxnSpPr>
          <p:cNvPr id="6" name="Straight Connector 5"/>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sp>
        <p:nvSpPr>
          <p:cNvPr id="13" name="Picture Placeholder 22"/>
          <p:cNvSpPr>
            <a:spLocks noGrp="1"/>
          </p:cNvSpPr>
          <p:nvPr>
            <p:ph type="pic" sz="quarter" idx="14" hasCustomPrompt="1"/>
          </p:nvPr>
        </p:nvSpPr>
        <p:spPr>
          <a:xfrm>
            <a:off x="4660353" y="1229800"/>
            <a:ext cx="3604174" cy="3890534"/>
          </a:xfrm>
          <a:prstGeom prst="rect">
            <a:avLst/>
          </a:prstGeom>
        </p:spPr>
        <p:txBody>
          <a:bodyPr vert="horz"/>
          <a:lstStyle>
            <a:lvl1pPr marL="0" indent="0">
              <a:buNone/>
              <a:defRPr sz="1200" b="1" baseline="0">
                <a:solidFill>
                  <a:srgbClr val="0000FF"/>
                </a:solidFill>
              </a:defRPr>
            </a:lvl1pPr>
          </a:lstStyle>
          <a:p>
            <a:r>
              <a:rPr lang="en-US" dirty="0"/>
              <a:t>Insert Photo here (using button image below)</a:t>
            </a:r>
          </a:p>
        </p:txBody>
      </p:sp>
      <p:sp>
        <p:nvSpPr>
          <p:cNvPr id="11" name="Content Placeholder 2"/>
          <p:cNvSpPr>
            <a:spLocks noGrp="1"/>
          </p:cNvSpPr>
          <p:nvPr>
            <p:ph sz="quarter" idx="16" hasCustomPrompt="1"/>
          </p:nvPr>
        </p:nvSpPr>
        <p:spPr>
          <a:xfrm>
            <a:off x="719793" y="1088791"/>
            <a:ext cx="3617698" cy="4031545"/>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236972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Colum w/ Photo: Triangl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9" name="Straight Connector 8"/>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2" name="Picture Placeholder 22"/>
          <p:cNvSpPr>
            <a:spLocks noGrp="1"/>
          </p:cNvSpPr>
          <p:nvPr>
            <p:ph type="pic" sz="quarter" idx="14" hasCustomPrompt="1"/>
          </p:nvPr>
        </p:nvSpPr>
        <p:spPr>
          <a:xfrm>
            <a:off x="4660353" y="1229800"/>
            <a:ext cx="3604174" cy="3890534"/>
          </a:xfrm>
          <a:prstGeom prst="rect">
            <a:avLst/>
          </a:prstGeom>
        </p:spPr>
        <p:txBody>
          <a:bodyPr vert="horz"/>
          <a:lstStyle>
            <a:lvl1pPr marL="0" indent="0">
              <a:buNone/>
              <a:defRPr sz="1200" b="1" baseline="0">
                <a:solidFill>
                  <a:srgbClr val="0000FF"/>
                </a:solidFill>
              </a:defRPr>
            </a:lvl1pPr>
          </a:lstStyle>
          <a:p>
            <a:r>
              <a:rPr lang="en-US" dirty="0"/>
              <a:t>Insert Photo here (using button image below)</a:t>
            </a:r>
          </a:p>
        </p:txBody>
      </p:sp>
      <p:sp>
        <p:nvSpPr>
          <p:cNvPr id="10" name="Content Placeholder 2"/>
          <p:cNvSpPr>
            <a:spLocks noGrp="1"/>
          </p:cNvSpPr>
          <p:nvPr>
            <p:ph sz="quarter" idx="16" hasCustomPrompt="1"/>
          </p:nvPr>
        </p:nvSpPr>
        <p:spPr>
          <a:xfrm>
            <a:off x="719793" y="1088791"/>
            <a:ext cx="3617698" cy="4031545"/>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1901710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width Chart: Circl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4" name="Content Placeholder 2"/>
          <p:cNvSpPr>
            <a:spLocks noGrp="1"/>
          </p:cNvSpPr>
          <p:nvPr>
            <p:ph sz="half" idx="1" hasCustomPrompt="1"/>
          </p:nvPr>
        </p:nvSpPr>
        <p:spPr>
          <a:xfrm>
            <a:off x="725546" y="1071499"/>
            <a:ext cx="7539707" cy="847906"/>
          </a:xfrm>
          <a:prstGeom prst="rect">
            <a:avLst/>
          </a:prstGeom>
        </p:spPr>
        <p:txBody>
          <a:bodyPr/>
          <a:lstStyle>
            <a:lvl1pPr marL="0" indent="0">
              <a:lnSpc>
                <a:spcPct val="110000"/>
              </a:lnSpc>
              <a:buNone/>
              <a:defRPr sz="1800">
                <a:solidFill>
                  <a:schemeClr val="bg2"/>
                </a:solidFill>
                <a:latin typeface="Arial Rounded MT Bold"/>
                <a:cs typeface="Arial Rounded MT Bold"/>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Intro sentence</a:t>
            </a:r>
          </a:p>
        </p:txBody>
      </p:sp>
      <p:cxnSp>
        <p:nvCxnSpPr>
          <p:cNvPr id="5" name="Straight Connector 4"/>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7" name="Chart Placeholder 6"/>
          <p:cNvSpPr>
            <a:spLocks noGrp="1"/>
          </p:cNvSpPr>
          <p:nvPr>
            <p:ph type="chart" sz="quarter" idx="10" hasCustomPrompt="1"/>
          </p:nvPr>
        </p:nvSpPr>
        <p:spPr>
          <a:xfrm>
            <a:off x="722314" y="2183638"/>
            <a:ext cx="7542212" cy="3275012"/>
          </a:xfrm>
          <a:prstGeom prst="rect">
            <a:avLst/>
          </a:prstGeom>
        </p:spPr>
        <p:txBody>
          <a:bodyPr vert="horz"/>
          <a:lstStyle>
            <a:lvl1pPr marL="0" indent="0">
              <a:buNone/>
              <a:defRPr sz="1200" b="1" baseline="0">
                <a:solidFill>
                  <a:srgbClr val="0000FF"/>
                </a:solidFill>
              </a:defRPr>
            </a:lvl1pPr>
          </a:lstStyle>
          <a:p>
            <a:r>
              <a:rPr lang="en-US" dirty="0"/>
              <a:t>Insert chart here (using chart button below)</a:t>
            </a:r>
          </a:p>
        </p:txBody>
      </p:sp>
      <p:sp>
        <p:nvSpPr>
          <p:cNvPr id="8"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spTree>
    <p:extLst>
      <p:ext uri="{BB962C8B-B14F-4D97-AF65-F5344CB8AC3E}">
        <p14:creationId xmlns:p14="http://schemas.microsoft.com/office/powerpoint/2010/main" val="3688105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width Chart: Hexagon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4" name="Content Placeholder 2"/>
          <p:cNvSpPr>
            <a:spLocks noGrp="1"/>
          </p:cNvSpPr>
          <p:nvPr>
            <p:ph sz="half" idx="1" hasCustomPrompt="1"/>
          </p:nvPr>
        </p:nvSpPr>
        <p:spPr>
          <a:xfrm>
            <a:off x="725546" y="1071499"/>
            <a:ext cx="7539707" cy="847906"/>
          </a:xfrm>
          <a:prstGeom prst="rect">
            <a:avLst/>
          </a:prstGeom>
        </p:spPr>
        <p:txBody>
          <a:bodyPr/>
          <a:lstStyle>
            <a:lvl1pPr marL="0" indent="0">
              <a:lnSpc>
                <a:spcPct val="110000"/>
              </a:lnSpc>
              <a:buNone/>
              <a:defRPr sz="1800">
                <a:solidFill>
                  <a:schemeClr val="bg2"/>
                </a:solidFill>
                <a:latin typeface="Arial Rounded MT Bold"/>
                <a:cs typeface="Arial Rounded MT Bold"/>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Intro sentence</a:t>
            </a:r>
          </a:p>
        </p:txBody>
      </p:sp>
      <p:cxnSp>
        <p:nvCxnSpPr>
          <p:cNvPr id="5" name="Straight Connector 4"/>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Chart Placeholder 6"/>
          <p:cNvSpPr>
            <a:spLocks noGrp="1"/>
          </p:cNvSpPr>
          <p:nvPr>
            <p:ph type="chart" sz="quarter" idx="10" hasCustomPrompt="1"/>
          </p:nvPr>
        </p:nvSpPr>
        <p:spPr>
          <a:xfrm>
            <a:off x="722314" y="2183638"/>
            <a:ext cx="7542212" cy="3275012"/>
          </a:xfrm>
          <a:prstGeom prst="rect">
            <a:avLst/>
          </a:prstGeom>
        </p:spPr>
        <p:txBody>
          <a:bodyPr vert="horz"/>
          <a:lstStyle>
            <a:lvl1pPr marL="0" indent="0">
              <a:buNone/>
              <a:defRPr sz="1200" b="1" baseline="0">
                <a:solidFill>
                  <a:srgbClr val="0000FF"/>
                </a:solidFill>
              </a:defRPr>
            </a:lvl1pPr>
          </a:lstStyle>
          <a:p>
            <a:r>
              <a:rPr lang="en-US" dirty="0"/>
              <a:t>Insert chart here (using chart button below)</a:t>
            </a:r>
          </a:p>
        </p:txBody>
      </p:sp>
      <p:sp>
        <p:nvSpPr>
          <p:cNvPr id="7"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spTree>
    <p:extLst>
      <p:ext uri="{BB962C8B-B14F-4D97-AF65-F5344CB8AC3E}">
        <p14:creationId xmlns:p14="http://schemas.microsoft.com/office/powerpoint/2010/main" val="175529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w/ Subtitle: Brown">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18" name="Group 17"/>
          <p:cNvGrpSpPr/>
          <p:nvPr userDrawn="1"/>
        </p:nvGrpSpPr>
        <p:grpSpPr>
          <a:xfrm>
            <a:off x="0" y="-288917"/>
            <a:ext cx="7839834" cy="6386255"/>
            <a:chOff x="0" y="-1"/>
            <a:chExt cx="7839834" cy="6386255"/>
          </a:xfrm>
        </p:grpSpPr>
        <p:sp>
          <p:nvSpPr>
            <p:cNvPr id="16" name="Rectangle 15"/>
            <p:cNvSpPr/>
            <p:nvPr userDrawn="1"/>
          </p:nvSpPr>
          <p:spPr>
            <a:xfrm>
              <a:off x="0" y="-1"/>
              <a:ext cx="7839834" cy="62549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0" y="6254910"/>
              <a:ext cx="7839834" cy="131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grpSp>
      <p:pic>
        <p:nvPicPr>
          <p:cNvPr id="11" name="Picture 10" descr="pl-chop-logo-horiz-2C-U.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80800" y="4904972"/>
            <a:ext cx="1580959" cy="470109"/>
          </a:xfrm>
          <a:prstGeom prst="rect">
            <a:avLst/>
          </a:prstGeom>
        </p:spPr>
      </p:pic>
      <p:sp>
        <p:nvSpPr>
          <p:cNvPr id="14" name="TextBox 13"/>
          <p:cNvSpPr txBox="1"/>
          <p:nvPr userDrawn="1"/>
        </p:nvSpPr>
        <p:spPr>
          <a:xfrm>
            <a:off x="722314" y="5098082"/>
            <a:ext cx="3248025" cy="276999"/>
          </a:xfrm>
          <a:prstGeom prst="rect">
            <a:avLst/>
          </a:prstGeom>
          <a:noFill/>
        </p:spPr>
        <p:txBody>
          <a:bodyPr wrap="square" rtlCol="0">
            <a:spAutoFit/>
          </a:bodyPr>
          <a:lstStyle/>
          <a:p>
            <a:r>
              <a:rPr lang="en-US" sz="1200" i="1" dirty="0">
                <a:solidFill>
                  <a:schemeClr val="bg2"/>
                </a:solidFill>
                <a:latin typeface="Georgia"/>
                <a:cs typeface="Georgia"/>
              </a:rPr>
              <a:t>policylab.chop.edu   |         @PolicyLabCHOP</a:t>
            </a:r>
          </a:p>
        </p:txBody>
      </p:sp>
      <p:pic>
        <p:nvPicPr>
          <p:cNvPr id="15" name="Picture 14"/>
          <p:cNvPicPr>
            <a:picLocks noChangeAspect="1"/>
          </p:cNvPicPr>
          <p:nvPr userDrawn="1"/>
        </p:nvPicPr>
        <p:blipFill>
          <a:blip r:embed="rId4"/>
          <a:stretch>
            <a:fillRect/>
          </a:stretch>
        </p:blipFill>
        <p:spPr>
          <a:xfrm>
            <a:off x="2374536" y="5170370"/>
            <a:ext cx="177800" cy="139700"/>
          </a:xfrm>
          <a:prstGeom prst="rect">
            <a:avLst/>
          </a:prstGeom>
        </p:spPr>
      </p:pic>
      <p:sp>
        <p:nvSpPr>
          <p:cNvPr id="12" name="Title 1"/>
          <p:cNvSpPr>
            <a:spLocks noGrp="1"/>
          </p:cNvSpPr>
          <p:nvPr>
            <p:ph type="title" hasCustomPrompt="1"/>
          </p:nvPr>
        </p:nvSpPr>
        <p:spPr>
          <a:xfrm>
            <a:off x="722314" y="925775"/>
            <a:ext cx="6696905" cy="2553260"/>
          </a:xfrm>
          <a:prstGeom prst="rect">
            <a:avLst/>
          </a:prstGeom>
        </p:spPr>
        <p:txBody>
          <a:bodyPr anchor="t">
            <a:normAutofit/>
          </a:bodyPr>
          <a:lstStyle>
            <a:lvl1pPr algn="l">
              <a:lnSpc>
                <a:spcPct val="130000"/>
              </a:lnSpc>
              <a:defRPr sz="3400" b="1" cap="all" baseline="0">
                <a:solidFill>
                  <a:schemeClr val="accent5"/>
                </a:solidFill>
              </a:defRPr>
            </a:lvl1pPr>
          </a:lstStyle>
          <a:p>
            <a:r>
              <a:rPr lang="en-US" dirty="0"/>
              <a:t>Presentation Title</a:t>
            </a:r>
          </a:p>
        </p:txBody>
      </p:sp>
      <p:sp>
        <p:nvSpPr>
          <p:cNvPr id="13" name="Text Placeholder 2"/>
          <p:cNvSpPr>
            <a:spLocks noGrp="1"/>
          </p:cNvSpPr>
          <p:nvPr>
            <p:ph type="body" idx="1" hasCustomPrompt="1"/>
          </p:nvPr>
        </p:nvSpPr>
        <p:spPr>
          <a:xfrm>
            <a:off x="722314" y="3594418"/>
            <a:ext cx="6696905" cy="907971"/>
          </a:xfrm>
          <a:prstGeom prst="rect">
            <a:avLst/>
          </a:prstGeom>
        </p:spPr>
        <p:txBody>
          <a:bodyPr anchor="t">
            <a:normAutofit/>
          </a:bodyPr>
          <a:lstStyle>
            <a:lvl1pPr marL="0" indent="0">
              <a:lnSpc>
                <a:spcPct val="120000"/>
              </a:lnSpc>
              <a:spcAft>
                <a:spcPts val="600"/>
              </a:spcAft>
              <a:buNone/>
              <a:defRPr sz="1600" cap="all">
                <a:solidFill>
                  <a:srgbClr val="41B6E6"/>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Subtitle</a:t>
            </a:r>
          </a:p>
        </p:txBody>
      </p:sp>
      <p:sp>
        <p:nvSpPr>
          <p:cNvPr id="19" name="Text Placeholder 9"/>
          <p:cNvSpPr>
            <a:spLocks noGrp="1"/>
          </p:cNvSpPr>
          <p:nvPr>
            <p:ph type="body" sz="quarter" idx="10" hasCustomPrompt="1"/>
          </p:nvPr>
        </p:nvSpPr>
        <p:spPr>
          <a:xfrm>
            <a:off x="722314" y="4746934"/>
            <a:ext cx="4553699" cy="302803"/>
          </a:xfrm>
          <a:prstGeom prst="rect">
            <a:avLst/>
          </a:prstGeom>
        </p:spPr>
        <p:txBody>
          <a:bodyPr>
            <a:normAutofit/>
          </a:bodyPr>
          <a:lstStyle>
            <a:lvl1pPr marL="0" indent="0">
              <a:buNone/>
              <a:defRPr sz="1200" b="1" baseline="0">
                <a:solidFill>
                  <a:schemeClr val="bg2"/>
                </a:solidFill>
              </a:defRPr>
            </a:lvl1pPr>
          </a:lstStyle>
          <a:p>
            <a:pPr lvl="0"/>
            <a:r>
              <a:rPr lang="en-US" dirty="0"/>
              <a:t>Author’s Name  |  Event Name</a:t>
            </a:r>
          </a:p>
        </p:txBody>
      </p:sp>
      <p:sp>
        <p:nvSpPr>
          <p:cNvPr id="20" name="TextBox 19"/>
          <p:cNvSpPr txBox="1"/>
          <p:nvPr userDrawn="1"/>
        </p:nvSpPr>
        <p:spPr>
          <a:xfrm>
            <a:off x="722314" y="296724"/>
            <a:ext cx="3420158" cy="276999"/>
          </a:xfrm>
          <a:prstGeom prst="rect">
            <a:avLst/>
          </a:prstGeom>
          <a:noFill/>
        </p:spPr>
        <p:txBody>
          <a:bodyPr wrap="square" rtlCol="0">
            <a:spAutoFit/>
          </a:bodyPr>
          <a:lstStyle/>
          <a:p>
            <a:r>
              <a:rPr lang="en-US" sz="1200" kern="600" spc="100" dirty="0">
                <a:solidFill>
                  <a:schemeClr val="accent5"/>
                </a:solidFill>
                <a:latin typeface="Arial Rounded MT Bold"/>
                <a:cs typeface="Arial Rounded MT Bold"/>
              </a:rPr>
              <a:t>POLICYLAB</a:t>
            </a:r>
          </a:p>
        </p:txBody>
      </p:sp>
      <p:sp>
        <p:nvSpPr>
          <p:cNvPr id="21" name="Text Placeholder 9"/>
          <p:cNvSpPr>
            <a:spLocks noGrp="1"/>
          </p:cNvSpPr>
          <p:nvPr>
            <p:ph type="body" sz="quarter" idx="12" hasCustomPrompt="1"/>
          </p:nvPr>
        </p:nvSpPr>
        <p:spPr>
          <a:xfrm>
            <a:off x="722314" y="526438"/>
            <a:ext cx="1652222" cy="302803"/>
          </a:xfrm>
          <a:prstGeom prst="rect">
            <a:avLst/>
          </a:prstGeom>
        </p:spPr>
        <p:txBody>
          <a:bodyPr>
            <a:normAutofit/>
          </a:bodyPr>
          <a:lstStyle>
            <a:lvl1pPr marL="0" indent="0">
              <a:buNone/>
              <a:defRPr sz="800" b="1">
                <a:solidFill>
                  <a:schemeClr val="bg2"/>
                </a:solidFill>
                <a:latin typeface="+mn-lt"/>
              </a:defRPr>
            </a:lvl1pPr>
          </a:lstStyle>
          <a:p>
            <a:pPr lvl="0"/>
            <a:r>
              <a:rPr lang="en-US" dirty="0"/>
              <a:t>Date</a:t>
            </a:r>
          </a:p>
        </p:txBody>
      </p:sp>
    </p:spTree>
    <p:extLst>
      <p:ext uri="{BB962C8B-B14F-4D97-AF65-F5344CB8AC3E}">
        <p14:creationId xmlns:p14="http://schemas.microsoft.com/office/powerpoint/2010/main" val="14449290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width Chart: Squar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4" name="Content Placeholder 2"/>
          <p:cNvSpPr>
            <a:spLocks noGrp="1"/>
          </p:cNvSpPr>
          <p:nvPr>
            <p:ph sz="half" idx="1" hasCustomPrompt="1"/>
          </p:nvPr>
        </p:nvSpPr>
        <p:spPr>
          <a:xfrm>
            <a:off x="725546" y="1071499"/>
            <a:ext cx="7539707" cy="847906"/>
          </a:xfrm>
          <a:prstGeom prst="rect">
            <a:avLst/>
          </a:prstGeom>
        </p:spPr>
        <p:txBody>
          <a:bodyPr/>
          <a:lstStyle>
            <a:lvl1pPr marL="0" indent="0">
              <a:lnSpc>
                <a:spcPct val="110000"/>
              </a:lnSpc>
              <a:buNone/>
              <a:defRPr sz="1800">
                <a:solidFill>
                  <a:schemeClr val="bg2"/>
                </a:solidFill>
                <a:latin typeface="Arial Rounded MT Bold"/>
                <a:cs typeface="Arial Rounded MT Bold"/>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Intro sentence</a:t>
            </a:r>
          </a:p>
        </p:txBody>
      </p:sp>
      <p:cxnSp>
        <p:nvCxnSpPr>
          <p:cNvPr id="5" name="Straight Connector 4"/>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Chart Placeholder 6"/>
          <p:cNvSpPr>
            <a:spLocks noGrp="1"/>
          </p:cNvSpPr>
          <p:nvPr>
            <p:ph type="chart" sz="quarter" idx="10" hasCustomPrompt="1"/>
          </p:nvPr>
        </p:nvSpPr>
        <p:spPr>
          <a:xfrm>
            <a:off x="722314" y="2183638"/>
            <a:ext cx="7542212" cy="3275012"/>
          </a:xfrm>
          <a:prstGeom prst="rect">
            <a:avLst/>
          </a:prstGeom>
        </p:spPr>
        <p:txBody>
          <a:bodyPr vert="horz"/>
          <a:lstStyle>
            <a:lvl1pPr marL="0" indent="0">
              <a:buNone/>
              <a:defRPr sz="1200" b="1" baseline="0">
                <a:solidFill>
                  <a:srgbClr val="0000FF"/>
                </a:solidFill>
              </a:defRPr>
            </a:lvl1pPr>
          </a:lstStyle>
          <a:p>
            <a:r>
              <a:rPr lang="en-US" dirty="0"/>
              <a:t>Insert chart here (using chart button below)</a:t>
            </a:r>
          </a:p>
        </p:txBody>
      </p:sp>
      <p:sp>
        <p:nvSpPr>
          <p:cNvPr id="7"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spTree>
    <p:extLst>
      <p:ext uri="{BB962C8B-B14F-4D97-AF65-F5344CB8AC3E}">
        <p14:creationId xmlns:p14="http://schemas.microsoft.com/office/powerpoint/2010/main" val="4080391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width Chart: Triangl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5" name="Content Placeholder 2"/>
          <p:cNvSpPr>
            <a:spLocks noGrp="1"/>
          </p:cNvSpPr>
          <p:nvPr>
            <p:ph sz="half" idx="1" hasCustomPrompt="1"/>
          </p:nvPr>
        </p:nvSpPr>
        <p:spPr>
          <a:xfrm>
            <a:off x="725546" y="1071499"/>
            <a:ext cx="7539707" cy="847906"/>
          </a:xfrm>
          <a:prstGeom prst="rect">
            <a:avLst/>
          </a:prstGeom>
        </p:spPr>
        <p:txBody>
          <a:bodyPr/>
          <a:lstStyle>
            <a:lvl1pPr marL="0" indent="0">
              <a:lnSpc>
                <a:spcPct val="110000"/>
              </a:lnSpc>
              <a:buNone/>
              <a:defRPr sz="1800">
                <a:solidFill>
                  <a:schemeClr val="bg2"/>
                </a:solidFill>
                <a:latin typeface="Arial Rounded MT Bold"/>
                <a:cs typeface="Arial Rounded MT Bold"/>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Intro sentence</a:t>
            </a:r>
          </a:p>
        </p:txBody>
      </p:sp>
      <p:cxnSp>
        <p:nvCxnSpPr>
          <p:cNvPr id="6" name="Straight Connector 5"/>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7" name="Chart Placeholder 6"/>
          <p:cNvSpPr>
            <a:spLocks noGrp="1"/>
          </p:cNvSpPr>
          <p:nvPr>
            <p:ph type="chart" sz="quarter" idx="10" hasCustomPrompt="1"/>
          </p:nvPr>
        </p:nvSpPr>
        <p:spPr>
          <a:xfrm>
            <a:off x="722314" y="2183638"/>
            <a:ext cx="7542212" cy="3275012"/>
          </a:xfrm>
          <a:prstGeom prst="rect">
            <a:avLst/>
          </a:prstGeom>
        </p:spPr>
        <p:txBody>
          <a:bodyPr vert="horz"/>
          <a:lstStyle>
            <a:lvl1pPr marL="0" indent="0">
              <a:buNone/>
              <a:defRPr sz="1200" b="1" baseline="0">
                <a:solidFill>
                  <a:srgbClr val="0000FF"/>
                </a:solidFill>
              </a:defRPr>
            </a:lvl1pPr>
          </a:lstStyle>
          <a:p>
            <a:r>
              <a:rPr lang="en-US" dirty="0"/>
              <a:t>Insert chart here (using chart button below)</a:t>
            </a:r>
          </a:p>
        </p:txBody>
      </p:sp>
      <p:sp>
        <p:nvSpPr>
          <p:cNvPr id="8"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spTree>
    <p:extLst>
      <p:ext uri="{BB962C8B-B14F-4D97-AF65-F5344CB8AC3E}">
        <p14:creationId xmlns:p14="http://schemas.microsoft.com/office/powerpoint/2010/main" val="2582604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Colum w/ Chart: Circl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9" name="Straight Connector 8"/>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3" name="Chart Placeholder 10"/>
          <p:cNvSpPr>
            <a:spLocks noGrp="1"/>
          </p:cNvSpPr>
          <p:nvPr>
            <p:ph type="chart" sz="quarter" idx="15" hasCustomPrompt="1"/>
          </p:nvPr>
        </p:nvSpPr>
        <p:spPr>
          <a:xfrm>
            <a:off x="4648859" y="1230315"/>
            <a:ext cx="3615667" cy="3889375"/>
          </a:xfrm>
          <a:prstGeom prst="rect">
            <a:avLst/>
          </a:prstGeom>
        </p:spPr>
        <p:txBody>
          <a:bodyPr vert="horz"/>
          <a:lstStyle>
            <a:lvl1pPr marL="0" indent="0">
              <a:buNone/>
              <a:defRPr sz="1200" b="1" baseline="0">
                <a:solidFill>
                  <a:srgbClr val="0000FF"/>
                </a:solidFill>
              </a:defRPr>
            </a:lvl1pPr>
          </a:lstStyle>
          <a:p>
            <a:r>
              <a:rPr lang="en-US" dirty="0"/>
              <a:t>Insert chart here (using chart button below)</a:t>
            </a:r>
          </a:p>
        </p:txBody>
      </p:sp>
      <p:sp>
        <p:nvSpPr>
          <p:cNvPr id="10" name="Content Placeholder 2"/>
          <p:cNvSpPr>
            <a:spLocks noGrp="1"/>
          </p:cNvSpPr>
          <p:nvPr>
            <p:ph sz="quarter" idx="16" hasCustomPrompt="1"/>
          </p:nvPr>
        </p:nvSpPr>
        <p:spPr>
          <a:xfrm>
            <a:off x="719793" y="1088791"/>
            <a:ext cx="3617698" cy="4031545"/>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3860983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Colum w/ Chart: Hexagon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8" name="Straight Connector 7"/>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Chart Placeholder 10"/>
          <p:cNvSpPr>
            <a:spLocks noGrp="1"/>
          </p:cNvSpPr>
          <p:nvPr>
            <p:ph type="chart" sz="quarter" idx="15" hasCustomPrompt="1"/>
          </p:nvPr>
        </p:nvSpPr>
        <p:spPr>
          <a:xfrm>
            <a:off x="4648859" y="1230315"/>
            <a:ext cx="3615667" cy="3889375"/>
          </a:xfrm>
          <a:prstGeom prst="rect">
            <a:avLst/>
          </a:prstGeom>
        </p:spPr>
        <p:txBody>
          <a:bodyPr vert="horz"/>
          <a:lstStyle>
            <a:lvl1pPr marL="0" indent="0">
              <a:buNone/>
              <a:defRPr sz="1200" b="1" baseline="0">
                <a:solidFill>
                  <a:srgbClr val="0000FF"/>
                </a:solidFill>
              </a:defRPr>
            </a:lvl1pPr>
          </a:lstStyle>
          <a:p>
            <a:r>
              <a:rPr lang="en-US" dirty="0"/>
              <a:t>Insert chart here (using chart button below)</a:t>
            </a:r>
          </a:p>
        </p:txBody>
      </p:sp>
      <p:sp>
        <p:nvSpPr>
          <p:cNvPr id="11" name="Content Placeholder 2"/>
          <p:cNvSpPr>
            <a:spLocks noGrp="1"/>
          </p:cNvSpPr>
          <p:nvPr>
            <p:ph sz="quarter" idx="16" hasCustomPrompt="1"/>
          </p:nvPr>
        </p:nvSpPr>
        <p:spPr>
          <a:xfrm>
            <a:off x="719793" y="1088791"/>
            <a:ext cx="3617698" cy="4031545"/>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28351020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Colum w/ Chart: Squar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8" name="Straight Connector 7"/>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Chart Placeholder 10"/>
          <p:cNvSpPr>
            <a:spLocks noGrp="1"/>
          </p:cNvSpPr>
          <p:nvPr>
            <p:ph type="chart" sz="quarter" idx="15" hasCustomPrompt="1"/>
          </p:nvPr>
        </p:nvSpPr>
        <p:spPr>
          <a:xfrm>
            <a:off x="4648859" y="1230315"/>
            <a:ext cx="3615667" cy="3889375"/>
          </a:xfrm>
          <a:prstGeom prst="rect">
            <a:avLst/>
          </a:prstGeom>
        </p:spPr>
        <p:txBody>
          <a:bodyPr vert="horz"/>
          <a:lstStyle>
            <a:lvl1pPr marL="0" indent="0">
              <a:buNone/>
              <a:defRPr sz="1200" b="1" baseline="0">
                <a:solidFill>
                  <a:srgbClr val="0000FF"/>
                </a:solidFill>
              </a:defRPr>
            </a:lvl1pPr>
          </a:lstStyle>
          <a:p>
            <a:r>
              <a:rPr lang="en-US" dirty="0"/>
              <a:t>Insert chart here (using chart button below)</a:t>
            </a:r>
          </a:p>
        </p:txBody>
      </p:sp>
      <p:sp>
        <p:nvSpPr>
          <p:cNvPr id="12" name="Content Placeholder 2"/>
          <p:cNvSpPr>
            <a:spLocks noGrp="1"/>
          </p:cNvSpPr>
          <p:nvPr>
            <p:ph sz="quarter" idx="16" hasCustomPrompt="1"/>
          </p:nvPr>
        </p:nvSpPr>
        <p:spPr>
          <a:xfrm>
            <a:off x="719793" y="1088791"/>
            <a:ext cx="3617698" cy="4031545"/>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199217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Colum w/ Chart: Triangl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8" name="Straight Connector 7"/>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9" name="Chart Placeholder 10"/>
          <p:cNvSpPr>
            <a:spLocks noGrp="1"/>
          </p:cNvSpPr>
          <p:nvPr>
            <p:ph type="chart" sz="quarter" idx="15" hasCustomPrompt="1"/>
          </p:nvPr>
        </p:nvSpPr>
        <p:spPr>
          <a:xfrm>
            <a:off x="4648859" y="1230315"/>
            <a:ext cx="3615667" cy="3889375"/>
          </a:xfrm>
          <a:prstGeom prst="rect">
            <a:avLst/>
          </a:prstGeom>
        </p:spPr>
        <p:txBody>
          <a:bodyPr vert="horz"/>
          <a:lstStyle>
            <a:lvl1pPr marL="0" indent="0">
              <a:buNone/>
              <a:defRPr sz="1200" b="1" baseline="0">
                <a:solidFill>
                  <a:srgbClr val="0000FF"/>
                </a:solidFill>
              </a:defRPr>
            </a:lvl1pPr>
          </a:lstStyle>
          <a:p>
            <a:r>
              <a:rPr lang="en-US" dirty="0"/>
              <a:t>Insert chart here (using chart button below)</a:t>
            </a:r>
          </a:p>
        </p:txBody>
      </p:sp>
      <p:sp>
        <p:nvSpPr>
          <p:cNvPr id="13" name="Content Placeholder 2"/>
          <p:cNvSpPr>
            <a:spLocks noGrp="1"/>
          </p:cNvSpPr>
          <p:nvPr>
            <p:ph sz="quarter" idx="16" hasCustomPrompt="1"/>
          </p:nvPr>
        </p:nvSpPr>
        <p:spPr>
          <a:xfrm>
            <a:off x="719793" y="1088791"/>
            <a:ext cx="3617698" cy="4031545"/>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512904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Column Text: Circl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8" name="Straight Connector 7"/>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9" name="Content Placeholder 3"/>
          <p:cNvSpPr>
            <a:spLocks noGrp="1"/>
          </p:cNvSpPr>
          <p:nvPr>
            <p:ph sz="half" idx="14" hasCustomPrompt="1"/>
          </p:nvPr>
        </p:nvSpPr>
        <p:spPr>
          <a:xfrm>
            <a:off x="722314" y="5979781"/>
            <a:ext cx="5322927" cy="577235"/>
          </a:xfrm>
          <a:prstGeom prst="rect">
            <a:avLst/>
          </a:prstGeom>
        </p:spPr>
        <p:txBody>
          <a:bodyPr/>
          <a:lstStyle>
            <a:lvl1pPr marL="0" indent="0">
              <a:spcAft>
                <a:spcPts val="1200"/>
              </a:spcAft>
              <a:buNone/>
              <a:defRPr sz="600" i="1">
                <a:solidFill>
                  <a:srgbClr val="474B55"/>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Footnotes</a:t>
            </a:r>
          </a:p>
        </p:txBody>
      </p:sp>
      <p:sp>
        <p:nvSpPr>
          <p:cNvPr id="12" name="Content Placeholder 2"/>
          <p:cNvSpPr>
            <a:spLocks noGrp="1"/>
          </p:cNvSpPr>
          <p:nvPr>
            <p:ph sz="quarter" idx="16" hasCustomPrompt="1"/>
          </p:nvPr>
        </p:nvSpPr>
        <p:spPr>
          <a:xfrm>
            <a:off x="719792" y="1088791"/>
            <a:ext cx="7545459" cy="4031545"/>
          </a:xfrm>
          <a:prstGeom prst="rect">
            <a:avLst/>
          </a:prstGeom>
        </p:spPr>
        <p:txBody>
          <a:bodyPr lIns="91440"/>
          <a:lstStyle>
            <a:lvl1pPr marL="0" indent="0">
              <a:lnSpc>
                <a:spcPct val="110000"/>
              </a:lnSpc>
              <a:spcBef>
                <a:spcPts val="0"/>
              </a:spcBef>
              <a:spcAft>
                <a:spcPts val="400"/>
              </a:spcAft>
              <a:buNone/>
              <a:defRPr sz="1800">
                <a:solidFill>
                  <a:schemeClr val="bg2"/>
                </a:solidFill>
                <a:latin typeface="+mn-lt"/>
              </a:defRPr>
            </a:lvl1pPr>
            <a:lvl2pPr marL="173038" indent="-161925">
              <a:lnSpc>
                <a:spcPct val="110000"/>
              </a:lnSpc>
              <a:spcBef>
                <a:spcPts val="0"/>
              </a:spcBef>
              <a:spcAft>
                <a:spcPts val="400"/>
              </a:spcAft>
              <a:buFont typeface="Arial" charset="0"/>
              <a:buChar char="•"/>
              <a:tabLst/>
              <a:defRPr sz="1600"/>
            </a:lvl2pPr>
            <a:lvl3pPr marL="460375" indent="-230188">
              <a:lnSpc>
                <a:spcPct val="110000"/>
              </a:lnSpc>
              <a:spcBef>
                <a:spcPts val="0"/>
              </a:spcBef>
              <a:spcAft>
                <a:spcPts val="400"/>
              </a:spcAft>
              <a:buFont typeface="Wingdings" charset="2"/>
              <a:buChar char="§"/>
              <a:tabLst/>
              <a:defRPr sz="1600"/>
            </a:lvl3pPr>
            <a:lvl4pPr marL="692150" indent="-231775">
              <a:lnSpc>
                <a:spcPct val="110000"/>
              </a:lnSpc>
              <a:spcBef>
                <a:spcPts val="0"/>
              </a:spcBef>
              <a:spcAft>
                <a:spcPts val="400"/>
              </a:spcAft>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42896484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Column Text: Hexagon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5"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7" name="Straight Connector 6"/>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8" name="Content Placeholder 3"/>
          <p:cNvSpPr>
            <a:spLocks noGrp="1"/>
          </p:cNvSpPr>
          <p:nvPr>
            <p:ph sz="half" idx="14" hasCustomPrompt="1"/>
          </p:nvPr>
        </p:nvSpPr>
        <p:spPr>
          <a:xfrm>
            <a:off x="722314" y="5979781"/>
            <a:ext cx="5322927" cy="577235"/>
          </a:xfrm>
          <a:prstGeom prst="rect">
            <a:avLst/>
          </a:prstGeom>
        </p:spPr>
        <p:txBody>
          <a:bodyPr/>
          <a:lstStyle>
            <a:lvl1pPr marL="0" indent="0">
              <a:spcAft>
                <a:spcPts val="1200"/>
              </a:spcAft>
              <a:buNone/>
              <a:defRPr sz="600" i="1">
                <a:solidFill>
                  <a:srgbClr val="474B55"/>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Footnotes</a:t>
            </a:r>
          </a:p>
        </p:txBody>
      </p:sp>
      <p:sp>
        <p:nvSpPr>
          <p:cNvPr id="11" name="Content Placeholder 2"/>
          <p:cNvSpPr>
            <a:spLocks noGrp="1"/>
          </p:cNvSpPr>
          <p:nvPr>
            <p:ph sz="quarter" idx="16" hasCustomPrompt="1"/>
          </p:nvPr>
        </p:nvSpPr>
        <p:spPr>
          <a:xfrm>
            <a:off x="719792" y="1088791"/>
            <a:ext cx="7545459" cy="4031545"/>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40692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Column Text: Squar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5"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7" name="Straight Connector 6"/>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8" name="Content Placeholder 3"/>
          <p:cNvSpPr>
            <a:spLocks noGrp="1"/>
          </p:cNvSpPr>
          <p:nvPr>
            <p:ph sz="half" idx="14" hasCustomPrompt="1"/>
          </p:nvPr>
        </p:nvSpPr>
        <p:spPr>
          <a:xfrm>
            <a:off x="722314" y="5979781"/>
            <a:ext cx="5322927" cy="577235"/>
          </a:xfrm>
          <a:prstGeom prst="rect">
            <a:avLst/>
          </a:prstGeom>
        </p:spPr>
        <p:txBody>
          <a:bodyPr/>
          <a:lstStyle>
            <a:lvl1pPr marL="0" indent="0">
              <a:spcAft>
                <a:spcPts val="1200"/>
              </a:spcAft>
              <a:buNone/>
              <a:defRPr sz="600" i="1">
                <a:solidFill>
                  <a:srgbClr val="474B55"/>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Footnotes</a:t>
            </a:r>
          </a:p>
        </p:txBody>
      </p:sp>
      <p:sp>
        <p:nvSpPr>
          <p:cNvPr id="11" name="Content Placeholder 2"/>
          <p:cNvSpPr>
            <a:spLocks noGrp="1"/>
          </p:cNvSpPr>
          <p:nvPr>
            <p:ph sz="quarter" idx="16" hasCustomPrompt="1"/>
          </p:nvPr>
        </p:nvSpPr>
        <p:spPr>
          <a:xfrm>
            <a:off x="719792" y="1088791"/>
            <a:ext cx="7545459" cy="4031545"/>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21894534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Column Text: Triangl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5"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7" name="Straight Connector 6"/>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8" name="Content Placeholder 3"/>
          <p:cNvSpPr>
            <a:spLocks noGrp="1"/>
          </p:cNvSpPr>
          <p:nvPr>
            <p:ph sz="half" idx="14" hasCustomPrompt="1"/>
          </p:nvPr>
        </p:nvSpPr>
        <p:spPr>
          <a:xfrm>
            <a:off x="722314" y="5979781"/>
            <a:ext cx="5322927" cy="577235"/>
          </a:xfrm>
          <a:prstGeom prst="rect">
            <a:avLst/>
          </a:prstGeom>
        </p:spPr>
        <p:txBody>
          <a:bodyPr/>
          <a:lstStyle>
            <a:lvl1pPr marL="0" indent="0">
              <a:spcAft>
                <a:spcPts val="1200"/>
              </a:spcAft>
              <a:buNone/>
              <a:defRPr sz="600" i="1">
                <a:solidFill>
                  <a:srgbClr val="474B55"/>
                </a:solidFill>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Footnotes</a:t>
            </a:r>
          </a:p>
        </p:txBody>
      </p:sp>
      <p:sp>
        <p:nvSpPr>
          <p:cNvPr id="11" name="Content Placeholder 2"/>
          <p:cNvSpPr>
            <a:spLocks noGrp="1"/>
          </p:cNvSpPr>
          <p:nvPr>
            <p:ph sz="quarter" idx="16" hasCustomPrompt="1"/>
          </p:nvPr>
        </p:nvSpPr>
        <p:spPr>
          <a:xfrm>
            <a:off x="719792" y="1088791"/>
            <a:ext cx="7545459" cy="4031545"/>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53391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w/ Subtitle: Blu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288917"/>
            <a:ext cx="7839834" cy="6386255"/>
            <a:chOff x="0" y="-1"/>
            <a:chExt cx="7839834" cy="6386255"/>
          </a:xfrm>
        </p:grpSpPr>
        <p:sp>
          <p:nvSpPr>
            <p:cNvPr id="7" name="Rectangle 6"/>
            <p:cNvSpPr/>
            <p:nvPr userDrawn="1"/>
          </p:nvSpPr>
          <p:spPr>
            <a:xfrm>
              <a:off x="0" y="-1"/>
              <a:ext cx="7839834" cy="62549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0" y="6254910"/>
              <a:ext cx="7839834" cy="131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grpSp>
      <p:sp>
        <p:nvSpPr>
          <p:cNvPr id="14" name="TextBox 13"/>
          <p:cNvSpPr txBox="1"/>
          <p:nvPr userDrawn="1"/>
        </p:nvSpPr>
        <p:spPr>
          <a:xfrm>
            <a:off x="722314" y="5098082"/>
            <a:ext cx="3248025" cy="276999"/>
          </a:xfrm>
          <a:prstGeom prst="rect">
            <a:avLst/>
          </a:prstGeom>
          <a:noFill/>
        </p:spPr>
        <p:txBody>
          <a:bodyPr wrap="square" rtlCol="0">
            <a:spAutoFit/>
          </a:bodyPr>
          <a:lstStyle/>
          <a:p>
            <a:r>
              <a:rPr lang="en-US" sz="1200" i="1" dirty="0">
                <a:solidFill>
                  <a:schemeClr val="bg2"/>
                </a:solidFill>
                <a:latin typeface="Georgia"/>
                <a:cs typeface="Georgia"/>
              </a:rPr>
              <a:t>policylab.chop.edu   |         @PolicyLabCHOP</a:t>
            </a:r>
          </a:p>
        </p:txBody>
      </p:sp>
      <p:pic>
        <p:nvPicPr>
          <p:cNvPr id="15" name="Picture 14"/>
          <p:cNvPicPr>
            <a:picLocks noChangeAspect="1"/>
          </p:cNvPicPr>
          <p:nvPr userDrawn="1"/>
        </p:nvPicPr>
        <p:blipFill>
          <a:blip r:embed="rId3"/>
          <a:stretch>
            <a:fillRect/>
          </a:stretch>
        </p:blipFill>
        <p:spPr>
          <a:xfrm>
            <a:off x="2374536" y="5170370"/>
            <a:ext cx="177800" cy="139700"/>
          </a:xfrm>
          <a:prstGeom prst="rect">
            <a:avLst/>
          </a:prstGeom>
        </p:spPr>
      </p:pic>
      <p:pic>
        <p:nvPicPr>
          <p:cNvPr id="16" name="Picture 15" descr="pl-chop-logo-horiz-2C-U.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80800" y="4904972"/>
            <a:ext cx="1580959" cy="470109"/>
          </a:xfrm>
          <a:prstGeom prst="rect">
            <a:avLst/>
          </a:prstGeom>
        </p:spPr>
      </p:pic>
      <p:sp>
        <p:nvSpPr>
          <p:cNvPr id="17" name="Title 1"/>
          <p:cNvSpPr>
            <a:spLocks noGrp="1"/>
          </p:cNvSpPr>
          <p:nvPr>
            <p:ph type="title" hasCustomPrompt="1"/>
          </p:nvPr>
        </p:nvSpPr>
        <p:spPr>
          <a:xfrm>
            <a:off x="722314" y="925775"/>
            <a:ext cx="6696905" cy="2553260"/>
          </a:xfrm>
          <a:prstGeom prst="rect">
            <a:avLst/>
          </a:prstGeom>
        </p:spPr>
        <p:txBody>
          <a:bodyPr anchor="t">
            <a:normAutofit/>
          </a:bodyPr>
          <a:lstStyle>
            <a:lvl1pPr algn="l">
              <a:lnSpc>
                <a:spcPct val="130000"/>
              </a:lnSpc>
              <a:defRPr sz="3400" b="1" cap="all" baseline="0">
                <a:solidFill>
                  <a:schemeClr val="accent5"/>
                </a:solidFill>
              </a:defRPr>
            </a:lvl1pPr>
          </a:lstStyle>
          <a:p>
            <a:r>
              <a:rPr lang="en-US" dirty="0"/>
              <a:t>Presentation Title</a:t>
            </a:r>
          </a:p>
        </p:txBody>
      </p:sp>
      <p:sp>
        <p:nvSpPr>
          <p:cNvPr id="18" name="Text Placeholder 2"/>
          <p:cNvSpPr>
            <a:spLocks noGrp="1"/>
          </p:cNvSpPr>
          <p:nvPr>
            <p:ph type="body" idx="1" hasCustomPrompt="1"/>
          </p:nvPr>
        </p:nvSpPr>
        <p:spPr>
          <a:xfrm>
            <a:off x="722314" y="3594418"/>
            <a:ext cx="6696905" cy="907971"/>
          </a:xfrm>
          <a:prstGeom prst="rect">
            <a:avLst/>
          </a:prstGeom>
        </p:spPr>
        <p:txBody>
          <a:bodyPr anchor="t">
            <a:normAutofit/>
          </a:bodyPr>
          <a:lstStyle>
            <a:lvl1pPr marL="0" indent="0">
              <a:lnSpc>
                <a:spcPct val="120000"/>
              </a:lnSpc>
              <a:spcAft>
                <a:spcPts val="600"/>
              </a:spcAft>
              <a:buNone/>
              <a:defRPr sz="1600" cap="all">
                <a:solidFill>
                  <a:srgbClr val="41B6E6"/>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Subtitle</a:t>
            </a:r>
          </a:p>
        </p:txBody>
      </p:sp>
      <p:sp>
        <p:nvSpPr>
          <p:cNvPr id="19" name="Text Placeholder 9"/>
          <p:cNvSpPr>
            <a:spLocks noGrp="1"/>
          </p:cNvSpPr>
          <p:nvPr>
            <p:ph type="body" sz="quarter" idx="10" hasCustomPrompt="1"/>
          </p:nvPr>
        </p:nvSpPr>
        <p:spPr>
          <a:xfrm>
            <a:off x="722314" y="4746934"/>
            <a:ext cx="4553699" cy="302803"/>
          </a:xfrm>
          <a:prstGeom prst="rect">
            <a:avLst/>
          </a:prstGeom>
        </p:spPr>
        <p:txBody>
          <a:bodyPr>
            <a:normAutofit/>
          </a:bodyPr>
          <a:lstStyle>
            <a:lvl1pPr marL="0" indent="0">
              <a:buNone/>
              <a:defRPr sz="1200" b="1" baseline="0">
                <a:solidFill>
                  <a:schemeClr val="bg2"/>
                </a:solidFill>
              </a:defRPr>
            </a:lvl1pPr>
          </a:lstStyle>
          <a:p>
            <a:pPr lvl="0"/>
            <a:r>
              <a:rPr lang="en-US" dirty="0"/>
              <a:t>Author’s Name  |  Event Name</a:t>
            </a:r>
          </a:p>
        </p:txBody>
      </p:sp>
      <p:sp>
        <p:nvSpPr>
          <p:cNvPr id="12" name="TextBox 11"/>
          <p:cNvSpPr txBox="1"/>
          <p:nvPr userDrawn="1"/>
        </p:nvSpPr>
        <p:spPr>
          <a:xfrm>
            <a:off x="722314" y="296724"/>
            <a:ext cx="3420158" cy="276999"/>
          </a:xfrm>
          <a:prstGeom prst="rect">
            <a:avLst/>
          </a:prstGeom>
          <a:noFill/>
        </p:spPr>
        <p:txBody>
          <a:bodyPr wrap="square" rtlCol="0">
            <a:spAutoFit/>
          </a:bodyPr>
          <a:lstStyle/>
          <a:p>
            <a:r>
              <a:rPr lang="en-US" sz="1200" kern="600" spc="100" dirty="0">
                <a:solidFill>
                  <a:schemeClr val="accent5"/>
                </a:solidFill>
                <a:latin typeface="Arial Rounded MT Bold"/>
                <a:cs typeface="Arial Rounded MT Bold"/>
              </a:rPr>
              <a:t>POLICYLAB</a:t>
            </a:r>
          </a:p>
        </p:txBody>
      </p:sp>
      <p:sp>
        <p:nvSpPr>
          <p:cNvPr id="13" name="Text Placeholder 9"/>
          <p:cNvSpPr>
            <a:spLocks noGrp="1"/>
          </p:cNvSpPr>
          <p:nvPr>
            <p:ph type="body" sz="quarter" idx="12" hasCustomPrompt="1"/>
          </p:nvPr>
        </p:nvSpPr>
        <p:spPr>
          <a:xfrm>
            <a:off x="722314" y="526438"/>
            <a:ext cx="1652222" cy="302803"/>
          </a:xfrm>
          <a:prstGeom prst="rect">
            <a:avLst/>
          </a:prstGeom>
        </p:spPr>
        <p:txBody>
          <a:bodyPr>
            <a:normAutofit/>
          </a:bodyPr>
          <a:lstStyle>
            <a:lvl1pPr marL="0" indent="0">
              <a:buNone/>
              <a:defRPr sz="800" b="1">
                <a:solidFill>
                  <a:schemeClr val="bg2"/>
                </a:solidFill>
                <a:latin typeface="+mn-lt"/>
              </a:defRPr>
            </a:lvl1pPr>
          </a:lstStyle>
          <a:p>
            <a:pPr lvl="0"/>
            <a:r>
              <a:rPr lang="en-US" dirty="0"/>
              <a:t>Date</a:t>
            </a:r>
          </a:p>
        </p:txBody>
      </p:sp>
    </p:spTree>
    <p:extLst>
      <p:ext uri="{BB962C8B-B14F-4D97-AF65-F5344CB8AC3E}">
        <p14:creationId xmlns:p14="http://schemas.microsoft.com/office/powerpoint/2010/main" val="38987165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Column Text: Circl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8" name="Straight Connector 7"/>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sz="quarter" idx="16" hasCustomPrompt="1"/>
          </p:nvPr>
        </p:nvSpPr>
        <p:spPr>
          <a:xfrm>
            <a:off x="719793" y="1088789"/>
            <a:ext cx="3617699"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
        <p:nvSpPr>
          <p:cNvPr id="15" name="Content Placeholder 2"/>
          <p:cNvSpPr>
            <a:spLocks noGrp="1"/>
          </p:cNvSpPr>
          <p:nvPr>
            <p:ph sz="quarter" idx="17" hasCustomPrompt="1"/>
          </p:nvPr>
        </p:nvSpPr>
        <p:spPr>
          <a:xfrm>
            <a:off x="4647554" y="1088789"/>
            <a:ext cx="3617699"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1245327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Column Text: Hexagon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5"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7" name="Straight Connector 6"/>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sz="quarter" idx="16" hasCustomPrompt="1"/>
          </p:nvPr>
        </p:nvSpPr>
        <p:spPr>
          <a:xfrm>
            <a:off x="719793" y="1088789"/>
            <a:ext cx="3617699"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
        <p:nvSpPr>
          <p:cNvPr id="15" name="Content Placeholder 2"/>
          <p:cNvSpPr>
            <a:spLocks noGrp="1"/>
          </p:cNvSpPr>
          <p:nvPr>
            <p:ph sz="quarter" idx="17" hasCustomPrompt="1"/>
          </p:nvPr>
        </p:nvSpPr>
        <p:spPr>
          <a:xfrm>
            <a:off x="4647554" y="1088789"/>
            <a:ext cx="3617699"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13808063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Column Text: Squar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5"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7" name="Straight Connector 6"/>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sz="quarter" idx="16" hasCustomPrompt="1"/>
          </p:nvPr>
        </p:nvSpPr>
        <p:spPr>
          <a:xfrm>
            <a:off x="719793" y="1088789"/>
            <a:ext cx="3617699"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
        <p:nvSpPr>
          <p:cNvPr id="13" name="Content Placeholder 2"/>
          <p:cNvSpPr>
            <a:spLocks noGrp="1"/>
          </p:cNvSpPr>
          <p:nvPr>
            <p:ph sz="quarter" idx="17" hasCustomPrompt="1"/>
          </p:nvPr>
        </p:nvSpPr>
        <p:spPr>
          <a:xfrm>
            <a:off x="4647554" y="1088789"/>
            <a:ext cx="3617699"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3539205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Column Text: Triangl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5"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7" name="Straight Connector 6"/>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sz="quarter" idx="16" hasCustomPrompt="1"/>
          </p:nvPr>
        </p:nvSpPr>
        <p:spPr>
          <a:xfrm>
            <a:off x="719793" y="1088789"/>
            <a:ext cx="3617699"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
        <p:nvSpPr>
          <p:cNvPr id="13" name="Content Placeholder 2"/>
          <p:cNvSpPr>
            <a:spLocks noGrp="1"/>
          </p:cNvSpPr>
          <p:nvPr>
            <p:ph sz="quarter" idx="17" hasCustomPrompt="1"/>
          </p:nvPr>
        </p:nvSpPr>
        <p:spPr>
          <a:xfrm>
            <a:off x="4647554" y="1088789"/>
            <a:ext cx="3617699"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22876688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Column Text: Circl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8" name="Straight Connector 7"/>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sz="quarter" idx="16" hasCustomPrompt="1"/>
          </p:nvPr>
        </p:nvSpPr>
        <p:spPr>
          <a:xfrm>
            <a:off x="719792" y="1088789"/>
            <a:ext cx="2289423"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
        <p:nvSpPr>
          <p:cNvPr id="17" name="Content Placeholder 2"/>
          <p:cNvSpPr>
            <a:spLocks noGrp="1"/>
          </p:cNvSpPr>
          <p:nvPr>
            <p:ph sz="quarter" idx="17" hasCustomPrompt="1"/>
          </p:nvPr>
        </p:nvSpPr>
        <p:spPr>
          <a:xfrm>
            <a:off x="3347810" y="1088789"/>
            <a:ext cx="2289423"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
        <p:nvSpPr>
          <p:cNvPr id="18" name="Content Placeholder 2"/>
          <p:cNvSpPr>
            <a:spLocks noGrp="1"/>
          </p:cNvSpPr>
          <p:nvPr>
            <p:ph sz="quarter" idx="18" hasCustomPrompt="1"/>
          </p:nvPr>
        </p:nvSpPr>
        <p:spPr>
          <a:xfrm>
            <a:off x="5975830" y="1088789"/>
            <a:ext cx="2289423"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19554171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Column Text: Hexagon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8" name="Straight Connector 7"/>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sz="quarter" idx="16" hasCustomPrompt="1"/>
          </p:nvPr>
        </p:nvSpPr>
        <p:spPr>
          <a:xfrm>
            <a:off x="719792" y="1088789"/>
            <a:ext cx="2289423"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
        <p:nvSpPr>
          <p:cNvPr id="16" name="Content Placeholder 2"/>
          <p:cNvSpPr>
            <a:spLocks noGrp="1"/>
          </p:cNvSpPr>
          <p:nvPr>
            <p:ph sz="quarter" idx="17" hasCustomPrompt="1"/>
          </p:nvPr>
        </p:nvSpPr>
        <p:spPr>
          <a:xfrm>
            <a:off x="3347810" y="1088789"/>
            <a:ext cx="2289423"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
        <p:nvSpPr>
          <p:cNvPr id="17" name="Content Placeholder 2"/>
          <p:cNvSpPr>
            <a:spLocks noGrp="1"/>
          </p:cNvSpPr>
          <p:nvPr>
            <p:ph sz="quarter" idx="18" hasCustomPrompt="1"/>
          </p:nvPr>
        </p:nvSpPr>
        <p:spPr>
          <a:xfrm>
            <a:off x="5975830" y="1088789"/>
            <a:ext cx="2289423"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8460223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Column Text: Squar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8" name="Straight Connector 7"/>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sz="quarter" idx="16" hasCustomPrompt="1"/>
          </p:nvPr>
        </p:nvSpPr>
        <p:spPr>
          <a:xfrm>
            <a:off x="719792" y="1088789"/>
            <a:ext cx="2289423"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
        <p:nvSpPr>
          <p:cNvPr id="17" name="Content Placeholder 2"/>
          <p:cNvSpPr>
            <a:spLocks noGrp="1"/>
          </p:cNvSpPr>
          <p:nvPr>
            <p:ph sz="quarter" idx="17" hasCustomPrompt="1"/>
          </p:nvPr>
        </p:nvSpPr>
        <p:spPr>
          <a:xfrm>
            <a:off x="3347810" y="1088789"/>
            <a:ext cx="2289423"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
        <p:nvSpPr>
          <p:cNvPr id="18" name="Content Placeholder 2"/>
          <p:cNvSpPr>
            <a:spLocks noGrp="1"/>
          </p:cNvSpPr>
          <p:nvPr>
            <p:ph sz="quarter" idx="18" hasCustomPrompt="1"/>
          </p:nvPr>
        </p:nvSpPr>
        <p:spPr>
          <a:xfrm>
            <a:off x="5975830" y="1088789"/>
            <a:ext cx="2289423"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1658066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Column Text: Triangle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2314" y="510857"/>
            <a:ext cx="7542939" cy="506917"/>
          </a:xfrm>
          <a:prstGeom prst="rect">
            <a:avLst/>
          </a:prstGeom>
        </p:spPr>
        <p:txBody>
          <a:bodyPr/>
          <a:lstStyle>
            <a:lvl1pPr algn="l">
              <a:defRPr sz="1800" cap="all">
                <a:solidFill>
                  <a:srgbClr val="41B6E6"/>
                </a:solidFill>
              </a:defRPr>
            </a:lvl1pPr>
          </a:lstStyle>
          <a:p>
            <a:r>
              <a:rPr lang="en-US" dirty="0"/>
              <a:t>Page Header (change color to match section)</a:t>
            </a:r>
          </a:p>
        </p:txBody>
      </p:sp>
      <p:sp>
        <p:nvSpPr>
          <p:cNvPr id="6"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cxnSp>
        <p:nvCxnSpPr>
          <p:cNvPr id="8" name="Straight Connector 7"/>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sz="quarter" idx="16" hasCustomPrompt="1"/>
          </p:nvPr>
        </p:nvSpPr>
        <p:spPr>
          <a:xfrm>
            <a:off x="719792" y="1088789"/>
            <a:ext cx="2289423"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
        <p:nvSpPr>
          <p:cNvPr id="16" name="Content Placeholder 2"/>
          <p:cNvSpPr>
            <a:spLocks noGrp="1"/>
          </p:cNvSpPr>
          <p:nvPr>
            <p:ph sz="quarter" idx="17" hasCustomPrompt="1"/>
          </p:nvPr>
        </p:nvSpPr>
        <p:spPr>
          <a:xfrm>
            <a:off x="3347810" y="1088789"/>
            <a:ext cx="2289423"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
        <p:nvSpPr>
          <p:cNvPr id="17" name="Content Placeholder 2"/>
          <p:cNvSpPr>
            <a:spLocks noGrp="1"/>
          </p:cNvSpPr>
          <p:nvPr>
            <p:ph sz="quarter" idx="18" hasCustomPrompt="1"/>
          </p:nvPr>
        </p:nvSpPr>
        <p:spPr>
          <a:xfrm>
            <a:off x="5975830" y="1088789"/>
            <a:ext cx="2289423" cy="4419556"/>
          </a:xfrm>
          <a:prstGeom prst="rect">
            <a:avLst/>
          </a:prstGeom>
        </p:spPr>
        <p:txBody>
          <a:bodyPr lIns="91440"/>
          <a:lstStyle>
            <a:lvl1pPr marL="0" indent="0">
              <a:lnSpc>
                <a:spcPct val="100000"/>
              </a:lnSpc>
              <a:buNone/>
              <a:defRPr sz="1800">
                <a:solidFill>
                  <a:schemeClr val="bg2"/>
                </a:solidFill>
                <a:latin typeface="+mn-lt"/>
              </a:defRPr>
            </a:lvl1pPr>
            <a:lvl2pPr marL="173038" indent="-161925">
              <a:lnSpc>
                <a:spcPct val="125000"/>
              </a:lnSpc>
              <a:buFont typeface="Arial" charset="0"/>
              <a:buChar char="•"/>
              <a:tabLst/>
              <a:defRPr sz="1600"/>
            </a:lvl2pPr>
            <a:lvl3pPr marL="460375" indent="-230188">
              <a:lnSpc>
                <a:spcPct val="125000"/>
              </a:lnSpc>
              <a:buFont typeface="Wingdings" charset="2"/>
              <a:buChar char="§"/>
              <a:tabLst/>
              <a:defRPr sz="1600"/>
            </a:lvl3pPr>
            <a:lvl4pPr marL="692150" indent="-231775">
              <a:lnSpc>
                <a:spcPct val="125000"/>
              </a:lnSpc>
              <a:tabLst/>
              <a:defRPr sz="1600"/>
            </a:lvl4pPr>
          </a:lstStyle>
          <a:p>
            <a:pPr lvl="0"/>
            <a:r>
              <a:rPr lang="en-US" dirty="0"/>
              <a:t>Heading </a:t>
            </a:r>
          </a:p>
          <a:p>
            <a:pPr lvl="1"/>
            <a:r>
              <a:rPr lang="en-US" dirty="0"/>
              <a:t>Second level</a:t>
            </a:r>
          </a:p>
          <a:p>
            <a:pPr lvl="2"/>
            <a:r>
              <a:rPr lang="en-US" sz="1400" dirty="0"/>
              <a:t>Third level</a:t>
            </a:r>
          </a:p>
          <a:p>
            <a:pPr lvl="3"/>
            <a:r>
              <a:rPr lang="en-US" sz="1400" dirty="0"/>
              <a:t>Fourth level</a:t>
            </a:r>
          </a:p>
        </p:txBody>
      </p:sp>
    </p:spTree>
    <p:extLst>
      <p:ext uri="{BB962C8B-B14F-4D97-AF65-F5344CB8AC3E}">
        <p14:creationId xmlns:p14="http://schemas.microsoft.com/office/powerpoint/2010/main" val="3395027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Column Resources">
    <p:spTree>
      <p:nvGrpSpPr>
        <p:cNvPr id="1" name=""/>
        <p:cNvGrpSpPr/>
        <p:nvPr/>
      </p:nvGrpSpPr>
      <p:grpSpPr>
        <a:xfrm>
          <a:off x="0" y="0"/>
          <a:ext cx="0" cy="0"/>
          <a:chOff x="0" y="0"/>
          <a:chExt cx="0" cy="0"/>
        </a:xfrm>
      </p:grpSpPr>
      <p:cxnSp>
        <p:nvCxnSpPr>
          <p:cNvPr id="5" name="Straight Connector 4"/>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12"/>
          </p:nvPr>
        </p:nvSpPr>
        <p:spPr>
          <a:xfrm>
            <a:off x="243549" y="6356352"/>
            <a:ext cx="2133600" cy="365125"/>
          </a:xfrm>
          <a:prstGeom prst="rect">
            <a:avLst/>
          </a:prstGeom>
          <a:ln>
            <a:noFill/>
          </a:ln>
        </p:spPr>
        <p:txBody>
          <a:bodyPr/>
          <a:lstStyle>
            <a:lvl1pPr algn="l">
              <a:defRPr sz="1000">
                <a:solidFill>
                  <a:schemeClr val="bg2">
                    <a:lumMod val="60000"/>
                    <a:lumOff val="40000"/>
                  </a:schemeClr>
                </a:solidFill>
              </a:defRPr>
            </a:lvl1pPr>
          </a:lstStyle>
          <a:p>
            <a:fld id="{AD36D61E-4FB0-C74A-A21F-DEB655598256}" type="slidenum">
              <a:rPr lang="en-US" smtClean="0"/>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52748" y="6225238"/>
            <a:ext cx="1261215" cy="375030"/>
          </a:xfrm>
          <a:prstGeom prst="rect">
            <a:avLst/>
          </a:prstGeom>
        </p:spPr>
      </p:pic>
      <p:sp>
        <p:nvSpPr>
          <p:cNvPr id="12" name="Text Placeholder 10"/>
          <p:cNvSpPr>
            <a:spLocks noGrp="1"/>
          </p:cNvSpPr>
          <p:nvPr>
            <p:ph type="body" sz="quarter" idx="16"/>
          </p:nvPr>
        </p:nvSpPr>
        <p:spPr>
          <a:xfrm>
            <a:off x="722313" y="1184277"/>
            <a:ext cx="7542940" cy="3590925"/>
          </a:xfrm>
          <a:prstGeom prst="rect">
            <a:avLst/>
          </a:prstGeom>
        </p:spPr>
        <p:txBody>
          <a:bodyPr vert="horz" numCol="3" spcCol="228600"/>
          <a:lstStyle>
            <a:lvl1pPr marL="73152" indent="-164592">
              <a:spcAft>
                <a:spcPts val="1200"/>
              </a:spcAft>
              <a:buFont typeface="+mj-lt"/>
              <a:buAutoNum type="arabicPeriod"/>
              <a:defRPr sz="900">
                <a:solidFill>
                  <a:schemeClr val="bg2"/>
                </a:solidFill>
              </a:defRPr>
            </a:lvl1pPr>
            <a:lvl2pPr>
              <a:defRPr sz="900"/>
            </a:lvl2pPr>
            <a:lvl3pPr>
              <a:defRPr sz="900"/>
            </a:lvl3pPr>
            <a:lvl4pPr>
              <a:defRPr sz="900"/>
            </a:lvl4pPr>
            <a:lvl5pPr>
              <a:defRPr sz="900"/>
            </a:lvl5pPr>
          </a:lstStyle>
          <a:p>
            <a:pPr lvl="0"/>
            <a:r>
              <a:rPr lang="en-US"/>
              <a:t>Click to edit Master text styles</a:t>
            </a:r>
          </a:p>
        </p:txBody>
      </p:sp>
      <p:sp>
        <p:nvSpPr>
          <p:cNvPr id="15" name="TextBox 14"/>
          <p:cNvSpPr txBox="1"/>
          <p:nvPr userDrawn="1"/>
        </p:nvSpPr>
        <p:spPr>
          <a:xfrm>
            <a:off x="722313" y="510855"/>
            <a:ext cx="7542940" cy="369332"/>
          </a:xfrm>
          <a:prstGeom prst="rect">
            <a:avLst/>
          </a:prstGeom>
          <a:noFill/>
        </p:spPr>
        <p:txBody>
          <a:bodyPr wrap="square" rtlCol="0">
            <a:spAutoFit/>
          </a:bodyPr>
          <a:lstStyle/>
          <a:p>
            <a:r>
              <a:rPr lang="en-US" sz="1800" cap="all" dirty="0">
                <a:solidFill>
                  <a:schemeClr val="accent5"/>
                </a:solidFill>
              </a:rPr>
              <a:t>Resources</a:t>
            </a:r>
          </a:p>
        </p:txBody>
      </p:sp>
    </p:spTree>
    <p:extLst>
      <p:ext uri="{BB962C8B-B14F-4D97-AF65-F5344CB8AC3E}">
        <p14:creationId xmlns:p14="http://schemas.microsoft.com/office/powerpoint/2010/main" val="55593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grpSp>
        <p:nvGrpSpPr>
          <p:cNvPr id="3" name="Group 2"/>
          <p:cNvGrpSpPr/>
          <p:nvPr userDrawn="1"/>
        </p:nvGrpSpPr>
        <p:grpSpPr>
          <a:xfrm>
            <a:off x="0" y="-812577"/>
            <a:ext cx="7839834" cy="6386255"/>
            <a:chOff x="0" y="-1"/>
            <a:chExt cx="7839834" cy="6386255"/>
          </a:xfrm>
        </p:grpSpPr>
        <p:sp>
          <p:nvSpPr>
            <p:cNvPr id="4" name="Rectangle 3"/>
            <p:cNvSpPr/>
            <p:nvPr userDrawn="1"/>
          </p:nvSpPr>
          <p:spPr>
            <a:xfrm>
              <a:off x="0" y="-1"/>
              <a:ext cx="7839834" cy="6254911"/>
            </a:xfrm>
            <a:prstGeom prst="rect">
              <a:avLst/>
            </a:prstGeom>
            <a:solidFill>
              <a:srgbClr val="F1ED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0" y="6254910"/>
              <a:ext cx="7839834" cy="131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grpSp>
      <p:pic>
        <p:nvPicPr>
          <p:cNvPr id="6" name="Picture 5" descr="pl-chop-logo-horiz-2C-U.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381" y="2927117"/>
            <a:ext cx="1580959" cy="470109"/>
          </a:xfrm>
          <a:prstGeom prst="rect">
            <a:avLst/>
          </a:prstGeom>
        </p:spPr>
      </p:pic>
      <p:sp>
        <p:nvSpPr>
          <p:cNvPr id="7" name="TextBox 6"/>
          <p:cNvSpPr txBox="1"/>
          <p:nvPr userDrawn="1"/>
        </p:nvSpPr>
        <p:spPr>
          <a:xfrm>
            <a:off x="4015016" y="4157853"/>
            <a:ext cx="3248025" cy="646331"/>
          </a:xfrm>
          <a:prstGeom prst="rect">
            <a:avLst/>
          </a:prstGeom>
          <a:noFill/>
        </p:spPr>
        <p:txBody>
          <a:bodyPr wrap="square" rtlCol="0">
            <a:spAutoFit/>
          </a:bodyPr>
          <a:lstStyle/>
          <a:p>
            <a:pPr>
              <a:lnSpc>
                <a:spcPct val="150000"/>
              </a:lnSpc>
            </a:pPr>
            <a:r>
              <a:rPr lang="en-US" sz="1200" i="1" dirty="0">
                <a:solidFill>
                  <a:schemeClr val="bg2"/>
                </a:solidFill>
                <a:latin typeface="Georgia"/>
                <a:cs typeface="Georgia"/>
              </a:rPr>
              <a:t>policylab.chop.edu </a:t>
            </a:r>
          </a:p>
          <a:p>
            <a:pPr>
              <a:lnSpc>
                <a:spcPct val="150000"/>
              </a:lnSpc>
            </a:pPr>
            <a:r>
              <a:rPr lang="en-US" sz="1200" i="1" dirty="0">
                <a:solidFill>
                  <a:schemeClr val="bg2"/>
                </a:solidFill>
                <a:latin typeface="Georgia"/>
                <a:cs typeface="Georgia"/>
              </a:rPr>
              <a:t>     @PolicyLabCHOP</a:t>
            </a:r>
          </a:p>
        </p:txBody>
      </p:sp>
      <p:sp>
        <p:nvSpPr>
          <p:cNvPr id="10" name="TextBox 9"/>
          <p:cNvSpPr txBox="1"/>
          <p:nvPr userDrawn="1"/>
        </p:nvSpPr>
        <p:spPr>
          <a:xfrm>
            <a:off x="722314" y="3962928"/>
            <a:ext cx="3248025" cy="825867"/>
          </a:xfrm>
          <a:prstGeom prst="rect">
            <a:avLst/>
          </a:prstGeom>
          <a:noFill/>
        </p:spPr>
        <p:txBody>
          <a:bodyPr wrap="square" rtlCol="0">
            <a:spAutoFit/>
          </a:bodyPr>
          <a:lstStyle/>
          <a:p>
            <a:pPr>
              <a:lnSpc>
                <a:spcPct val="120000"/>
              </a:lnSpc>
            </a:pPr>
            <a:r>
              <a:rPr lang="en-US" sz="1000" b="0" i="0" u="none" strike="noStrike" kern="1200" baseline="0" dirty="0">
                <a:solidFill>
                  <a:schemeClr val="bg2"/>
                </a:solidFill>
                <a:latin typeface="Georgia"/>
                <a:ea typeface="+mn-ea"/>
                <a:cs typeface="Georgia"/>
              </a:rPr>
              <a:t>Children’s Hospital of Philadelphia</a:t>
            </a:r>
          </a:p>
          <a:p>
            <a:pPr>
              <a:lnSpc>
                <a:spcPct val="120000"/>
              </a:lnSpc>
            </a:pPr>
            <a:r>
              <a:rPr lang="en-US" sz="1000" b="0" i="0" u="none" strike="noStrike" kern="1200" baseline="0" dirty="0">
                <a:solidFill>
                  <a:schemeClr val="bg2"/>
                </a:solidFill>
                <a:latin typeface="Georgia"/>
                <a:ea typeface="+mn-ea"/>
                <a:cs typeface="Georgia"/>
              </a:rPr>
              <a:t>2716 South Street</a:t>
            </a:r>
          </a:p>
          <a:p>
            <a:pPr>
              <a:lnSpc>
                <a:spcPct val="120000"/>
              </a:lnSpc>
            </a:pPr>
            <a:r>
              <a:rPr lang="en-US" sz="1000" b="0" i="0" u="none" strike="noStrike" kern="1200" baseline="0" dirty="0">
                <a:solidFill>
                  <a:schemeClr val="bg2"/>
                </a:solidFill>
                <a:latin typeface="Georgia"/>
                <a:ea typeface="+mn-ea"/>
                <a:cs typeface="Georgia"/>
              </a:rPr>
              <a:t>Roberts Center, 10th Floor</a:t>
            </a:r>
          </a:p>
          <a:p>
            <a:pPr>
              <a:lnSpc>
                <a:spcPct val="120000"/>
              </a:lnSpc>
            </a:pPr>
            <a:r>
              <a:rPr lang="fi-FI" sz="1000" b="0" i="0" u="none" strike="noStrike" kern="1200" baseline="0" dirty="0">
                <a:solidFill>
                  <a:schemeClr val="bg2"/>
                </a:solidFill>
                <a:latin typeface="Georgia"/>
                <a:ea typeface="+mn-ea"/>
                <a:cs typeface="Georgia"/>
              </a:rPr>
              <a:t>Philadelphia, PA 19146</a:t>
            </a:r>
            <a:endParaRPr lang="en-US" sz="1000" i="0" dirty="0">
              <a:solidFill>
                <a:schemeClr val="bg2"/>
              </a:solidFill>
              <a:latin typeface="Georgia"/>
              <a:cs typeface="Georgia"/>
            </a:endParaRPr>
          </a:p>
        </p:txBody>
      </p:sp>
      <p:sp>
        <p:nvSpPr>
          <p:cNvPr id="12" name="Text Placeholder 11"/>
          <p:cNvSpPr>
            <a:spLocks noGrp="1"/>
          </p:cNvSpPr>
          <p:nvPr>
            <p:ph type="body" sz="quarter" idx="10" hasCustomPrompt="1"/>
          </p:nvPr>
        </p:nvSpPr>
        <p:spPr>
          <a:xfrm>
            <a:off x="3970338" y="3980167"/>
            <a:ext cx="2002199" cy="322262"/>
          </a:xfrm>
          <a:prstGeom prst="rect">
            <a:avLst/>
          </a:prstGeom>
        </p:spPr>
        <p:txBody>
          <a:bodyPr vert="horz"/>
          <a:lstStyle>
            <a:lvl1pPr marL="0" indent="0">
              <a:buNone/>
              <a:defRPr sz="1200" i="1">
                <a:solidFill>
                  <a:srgbClr val="474B55"/>
                </a:solidFill>
              </a:defRPr>
            </a:lvl1pPr>
            <a:lvl2pPr>
              <a:defRPr sz="300"/>
            </a:lvl2pPr>
            <a:lvl3pPr>
              <a:defRPr sz="300"/>
            </a:lvl3pPr>
            <a:lvl4pPr>
              <a:defRPr sz="300"/>
            </a:lvl4pPr>
            <a:lvl5pPr>
              <a:defRPr sz="300"/>
            </a:lvl5pPr>
          </a:lstStyle>
          <a:p>
            <a:pPr lvl="0"/>
            <a:r>
              <a:rPr lang="en-US"/>
              <a:t>policylab@email.chop.edu</a:t>
            </a:r>
            <a:endParaRPr lang="en-US" dirty="0"/>
          </a:p>
        </p:txBody>
      </p:sp>
      <p:pic>
        <p:nvPicPr>
          <p:cNvPr id="13" name="Picture 12"/>
          <p:cNvPicPr>
            <a:picLocks noChangeAspect="1"/>
          </p:cNvPicPr>
          <p:nvPr userDrawn="1"/>
        </p:nvPicPr>
        <p:blipFill>
          <a:blip r:embed="rId3"/>
          <a:stretch>
            <a:fillRect/>
          </a:stretch>
        </p:blipFill>
        <p:spPr>
          <a:xfrm>
            <a:off x="4086970" y="4588967"/>
            <a:ext cx="177800" cy="139700"/>
          </a:xfrm>
          <a:prstGeom prst="rect">
            <a:avLst/>
          </a:prstGeom>
        </p:spPr>
      </p:pic>
      <p:cxnSp>
        <p:nvCxnSpPr>
          <p:cNvPr id="14" name="Straight Connector 13"/>
          <p:cNvCxnSpPr/>
          <p:nvPr userDrawn="1"/>
        </p:nvCxnSpPr>
        <p:spPr>
          <a:xfrm>
            <a:off x="811952" y="3568770"/>
            <a:ext cx="6256152"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722313" y="367792"/>
            <a:ext cx="6276834" cy="1426031"/>
          </a:xfrm>
          <a:prstGeom prst="rect">
            <a:avLst/>
          </a:prstGeom>
          <a:noFill/>
        </p:spPr>
        <p:txBody>
          <a:bodyPr wrap="square" rtlCol="0">
            <a:spAutoFit/>
          </a:bodyPr>
          <a:lstStyle/>
          <a:p>
            <a:pPr>
              <a:lnSpc>
                <a:spcPts val="5180"/>
              </a:lnSpc>
              <a:spcAft>
                <a:spcPts val="600"/>
              </a:spcAft>
            </a:pPr>
            <a:r>
              <a:rPr lang="en-US" sz="3400" cap="all" dirty="0">
                <a:solidFill>
                  <a:schemeClr val="accent5"/>
                </a:solidFill>
              </a:rPr>
              <a:t>Questions and comments?</a:t>
            </a:r>
          </a:p>
        </p:txBody>
      </p:sp>
      <p:sp>
        <p:nvSpPr>
          <p:cNvPr id="18" name="TextBox 17"/>
          <p:cNvSpPr txBox="1"/>
          <p:nvPr userDrawn="1"/>
        </p:nvSpPr>
        <p:spPr>
          <a:xfrm>
            <a:off x="722314" y="3739018"/>
            <a:ext cx="3420158" cy="246221"/>
          </a:xfrm>
          <a:prstGeom prst="rect">
            <a:avLst/>
          </a:prstGeom>
          <a:noFill/>
        </p:spPr>
        <p:txBody>
          <a:bodyPr wrap="square" rtlCol="0">
            <a:spAutoFit/>
          </a:bodyPr>
          <a:lstStyle/>
          <a:p>
            <a:r>
              <a:rPr lang="en-US" sz="1000" kern="600" spc="0" dirty="0">
                <a:solidFill>
                  <a:schemeClr val="accent5"/>
                </a:solidFill>
                <a:latin typeface="Arial Rounded MT Bold"/>
                <a:cs typeface="Arial Rounded MT Bold"/>
              </a:rPr>
              <a:t>PolicyLab</a:t>
            </a:r>
          </a:p>
        </p:txBody>
      </p:sp>
    </p:spTree>
    <p:extLst>
      <p:ext uri="{BB962C8B-B14F-4D97-AF65-F5344CB8AC3E}">
        <p14:creationId xmlns:p14="http://schemas.microsoft.com/office/powerpoint/2010/main" val="373507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w/ Subtitle: Green">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0" y="-288917"/>
            <a:ext cx="7839834" cy="6386255"/>
            <a:chOff x="0" y="-1"/>
            <a:chExt cx="7839834" cy="6386255"/>
          </a:xfrm>
        </p:grpSpPr>
        <p:sp>
          <p:nvSpPr>
            <p:cNvPr id="8" name="Rectangle 7"/>
            <p:cNvSpPr/>
            <p:nvPr userDrawn="1"/>
          </p:nvSpPr>
          <p:spPr>
            <a:xfrm>
              <a:off x="0" y="-1"/>
              <a:ext cx="7839834" cy="62549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0" y="6254910"/>
              <a:ext cx="7839834" cy="131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grpSp>
      <p:sp>
        <p:nvSpPr>
          <p:cNvPr id="15" name="TextBox 14"/>
          <p:cNvSpPr txBox="1"/>
          <p:nvPr userDrawn="1"/>
        </p:nvSpPr>
        <p:spPr>
          <a:xfrm>
            <a:off x="722314" y="5098082"/>
            <a:ext cx="3248025" cy="276999"/>
          </a:xfrm>
          <a:prstGeom prst="rect">
            <a:avLst/>
          </a:prstGeom>
          <a:noFill/>
        </p:spPr>
        <p:txBody>
          <a:bodyPr wrap="square" rtlCol="0">
            <a:spAutoFit/>
          </a:bodyPr>
          <a:lstStyle/>
          <a:p>
            <a:r>
              <a:rPr lang="en-US" sz="1200" i="1" dirty="0">
                <a:solidFill>
                  <a:schemeClr val="bg2"/>
                </a:solidFill>
                <a:latin typeface="Georgia"/>
                <a:cs typeface="Georgia"/>
              </a:rPr>
              <a:t>policylab.chop.edu   |         @PolicyLabCHOP</a:t>
            </a:r>
          </a:p>
        </p:txBody>
      </p:sp>
      <p:pic>
        <p:nvPicPr>
          <p:cNvPr id="16" name="Picture 15"/>
          <p:cNvPicPr>
            <a:picLocks noChangeAspect="1"/>
          </p:cNvPicPr>
          <p:nvPr userDrawn="1"/>
        </p:nvPicPr>
        <p:blipFill>
          <a:blip r:embed="rId3"/>
          <a:stretch>
            <a:fillRect/>
          </a:stretch>
        </p:blipFill>
        <p:spPr>
          <a:xfrm>
            <a:off x="2374536" y="5170370"/>
            <a:ext cx="177800" cy="139700"/>
          </a:xfrm>
          <a:prstGeom prst="rect">
            <a:avLst/>
          </a:prstGeom>
        </p:spPr>
      </p:pic>
      <p:pic>
        <p:nvPicPr>
          <p:cNvPr id="17" name="Picture 16" descr="pl-chop-logo-horiz-2C-U.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80800" y="4904972"/>
            <a:ext cx="1580959" cy="470109"/>
          </a:xfrm>
          <a:prstGeom prst="rect">
            <a:avLst/>
          </a:prstGeom>
        </p:spPr>
      </p:pic>
      <p:sp>
        <p:nvSpPr>
          <p:cNvPr id="18" name="Title 1"/>
          <p:cNvSpPr>
            <a:spLocks noGrp="1"/>
          </p:cNvSpPr>
          <p:nvPr>
            <p:ph type="title" hasCustomPrompt="1"/>
          </p:nvPr>
        </p:nvSpPr>
        <p:spPr>
          <a:xfrm>
            <a:off x="722314" y="925775"/>
            <a:ext cx="6696905" cy="2553260"/>
          </a:xfrm>
          <a:prstGeom prst="rect">
            <a:avLst/>
          </a:prstGeom>
        </p:spPr>
        <p:txBody>
          <a:bodyPr anchor="t">
            <a:normAutofit/>
          </a:bodyPr>
          <a:lstStyle>
            <a:lvl1pPr algn="l">
              <a:lnSpc>
                <a:spcPct val="130000"/>
              </a:lnSpc>
              <a:defRPr sz="3400" b="1" cap="all" baseline="0">
                <a:solidFill>
                  <a:schemeClr val="accent5"/>
                </a:solidFill>
              </a:defRPr>
            </a:lvl1pPr>
          </a:lstStyle>
          <a:p>
            <a:r>
              <a:rPr lang="en-US" dirty="0"/>
              <a:t>Presentation Title</a:t>
            </a:r>
          </a:p>
        </p:txBody>
      </p:sp>
      <p:sp>
        <p:nvSpPr>
          <p:cNvPr id="19" name="Text Placeholder 2"/>
          <p:cNvSpPr>
            <a:spLocks noGrp="1"/>
          </p:cNvSpPr>
          <p:nvPr>
            <p:ph type="body" idx="1" hasCustomPrompt="1"/>
          </p:nvPr>
        </p:nvSpPr>
        <p:spPr>
          <a:xfrm>
            <a:off x="722314" y="3594418"/>
            <a:ext cx="6696905" cy="907971"/>
          </a:xfrm>
          <a:prstGeom prst="rect">
            <a:avLst/>
          </a:prstGeom>
        </p:spPr>
        <p:txBody>
          <a:bodyPr anchor="t">
            <a:normAutofit/>
          </a:bodyPr>
          <a:lstStyle>
            <a:lvl1pPr marL="0" indent="0">
              <a:lnSpc>
                <a:spcPct val="120000"/>
              </a:lnSpc>
              <a:spcAft>
                <a:spcPts val="600"/>
              </a:spcAft>
              <a:buNone/>
              <a:defRPr sz="1600" cap="all">
                <a:solidFill>
                  <a:srgbClr val="41B6E6"/>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Subtitle</a:t>
            </a:r>
          </a:p>
        </p:txBody>
      </p:sp>
      <p:sp>
        <p:nvSpPr>
          <p:cNvPr id="20" name="Text Placeholder 9"/>
          <p:cNvSpPr>
            <a:spLocks noGrp="1"/>
          </p:cNvSpPr>
          <p:nvPr>
            <p:ph type="body" sz="quarter" idx="10" hasCustomPrompt="1"/>
          </p:nvPr>
        </p:nvSpPr>
        <p:spPr>
          <a:xfrm>
            <a:off x="722314" y="4746934"/>
            <a:ext cx="4553699" cy="302803"/>
          </a:xfrm>
          <a:prstGeom prst="rect">
            <a:avLst/>
          </a:prstGeom>
        </p:spPr>
        <p:txBody>
          <a:bodyPr>
            <a:normAutofit/>
          </a:bodyPr>
          <a:lstStyle>
            <a:lvl1pPr marL="0" indent="0">
              <a:buNone/>
              <a:defRPr sz="1200" b="1" baseline="0">
                <a:solidFill>
                  <a:schemeClr val="bg2"/>
                </a:solidFill>
              </a:defRPr>
            </a:lvl1pPr>
          </a:lstStyle>
          <a:p>
            <a:pPr lvl="0"/>
            <a:r>
              <a:rPr lang="en-US" dirty="0"/>
              <a:t>Author’s Name  |  Event Name</a:t>
            </a:r>
          </a:p>
        </p:txBody>
      </p:sp>
      <p:sp>
        <p:nvSpPr>
          <p:cNvPr id="13" name="TextBox 12"/>
          <p:cNvSpPr txBox="1"/>
          <p:nvPr userDrawn="1"/>
        </p:nvSpPr>
        <p:spPr>
          <a:xfrm>
            <a:off x="722314" y="296724"/>
            <a:ext cx="3420158" cy="276999"/>
          </a:xfrm>
          <a:prstGeom prst="rect">
            <a:avLst/>
          </a:prstGeom>
          <a:noFill/>
        </p:spPr>
        <p:txBody>
          <a:bodyPr wrap="square" rtlCol="0">
            <a:spAutoFit/>
          </a:bodyPr>
          <a:lstStyle/>
          <a:p>
            <a:r>
              <a:rPr lang="en-US" sz="1200" kern="600" spc="100" dirty="0">
                <a:solidFill>
                  <a:schemeClr val="accent5"/>
                </a:solidFill>
                <a:latin typeface="Arial Rounded MT Bold"/>
                <a:cs typeface="Arial Rounded MT Bold"/>
              </a:rPr>
              <a:t>POLICYLAB</a:t>
            </a:r>
          </a:p>
        </p:txBody>
      </p:sp>
      <p:sp>
        <p:nvSpPr>
          <p:cNvPr id="14" name="Text Placeholder 9"/>
          <p:cNvSpPr>
            <a:spLocks noGrp="1"/>
          </p:cNvSpPr>
          <p:nvPr>
            <p:ph type="body" sz="quarter" idx="12" hasCustomPrompt="1"/>
          </p:nvPr>
        </p:nvSpPr>
        <p:spPr>
          <a:xfrm>
            <a:off x="722314" y="526438"/>
            <a:ext cx="1652222" cy="302803"/>
          </a:xfrm>
          <a:prstGeom prst="rect">
            <a:avLst/>
          </a:prstGeom>
        </p:spPr>
        <p:txBody>
          <a:bodyPr>
            <a:normAutofit/>
          </a:bodyPr>
          <a:lstStyle>
            <a:lvl1pPr marL="0" indent="0">
              <a:buNone/>
              <a:defRPr sz="800" b="1">
                <a:solidFill>
                  <a:schemeClr val="bg2"/>
                </a:solidFill>
                <a:latin typeface="+mn-lt"/>
              </a:defRPr>
            </a:lvl1pPr>
          </a:lstStyle>
          <a:p>
            <a:pPr lvl="0"/>
            <a:r>
              <a:rPr lang="en-US" dirty="0"/>
              <a:t>Date</a:t>
            </a:r>
          </a:p>
        </p:txBody>
      </p:sp>
    </p:spTree>
    <p:extLst>
      <p:ext uri="{BB962C8B-B14F-4D97-AF65-F5344CB8AC3E}">
        <p14:creationId xmlns:p14="http://schemas.microsoft.com/office/powerpoint/2010/main" val="920811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estion Slide w/imag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3" name="Group 2"/>
          <p:cNvGrpSpPr/>
          <p:nvPr userDrawn="1"/>
        </p:nvGrpSpPr>
        <p:grpSpPr>
          <a:xfrm>
            <a:off x="2838377" y="1520893"/>
            <a:ext cx="6500645" cy="5381091"/>
            <a:chOff x="0" y="787618"/>
            <a:chExt cx="7839834" cy="5598636"/>
          </a:xfrm>
        </p:grpSpPr>
        <p:sp>
          <p:nvSpPr>
            <p:cNvPr id="4" name="Rectangle 3"/>
            <p:cNvSpPr/>
            <p:nvPr userDrawn="1"/>
          </p:nvSpPr>
          <p:spPr>
            <a:xfrm>
              <a:off x="0" y="918962"/>
              <a:ext cx="7839834" cy="546729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0" y="787618"/>
              <a:ext cx="7839834" cy="131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grpSp>
      <p:pic>
        <p:nvPicPr>
          <p:cNvPr id="6" name="Picture 5" descr="pl-chop-logo-horiz-2C-U.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75610" y="4211439"/>
            <a:ext cx="1580959" cy="470109"/>
          </a:xfrm>
          <a:prstGeom prst="rect">
            <a:avLst/>
          </a:prstGeom>
        </p:spPr>
      </p:pic>
      <p:sp>
        <p:nvSpPr>
          <p:cNvPr id="7" name="TextBox 6"/>
          <p:cNvSpPr txBox="1"/>
          <p:nvPr userDrawn="1"/>
        </p:nvSpPr>
        <p:spPr>
          <a:xfrm>
            <a:off x="6763244" y="5442175"/>
            <a:ext cx="3248025" cy="646331"/>
          </a:xfrm>
          <a:prstGeom prst="rect">
            <a:avLst/>
          </a:prstGeom>
          <a:noFill/>
        </p:spPr>
        <p:txBody>
          <a:bodyPr wrap="square" rtlCol="0">
            <a:spAutoFit/>
          </a:bodyPr>
          <a:lstStyle/>
          <a:p>
            <a:pPr>
              <a:lnSpc>
                <a:spcPct val="150000"/>
              </a:lnSpc>
            </a:pPr>
            <a:r>
              <a:rPr lang="en-US" sz="1200" i="1" dirty="0">
                <a:solidFill>
                  <a:schemeClr val="bg2"/>
                </a:solidFill>
                <a:latin typeface="Georgia"/>
                <a:cs typeface="Georgia"/>
              </a:rPr>
              <a:t>policylab.chop.edu </a:t>
            </a:r>
          </a:p>
          <a:p>
            <a:pPr>
              <a:lnSpc>
                <a:spcPct val="150000"/>
              </a:lnSpc>
            </a:pPr>
            <a:r>
              <a:rPr lang="en-US" sz="1200" i="1" dirty="0">
                <a:solidFill>
                  <a:schemeClr val="bg2"/>
                </a:solidFill>
                <a:latin typeface="Georgia"/>
                <a:cs typeface="Georgia"/>
              </a:rPr>
              <a:t>     @PolicyLabCHOP</a:t>
            </a:r>
          </a:p>
        </p:txBody>
      </p:sp>
      <p:sp>
        <p:nvSpPr>
          <p:cNvPr id="8" name="TextBox 7"/>
          <p:cNvSpPr txBox="1"/>
          <p:nvPr userDrawn="1"/>
        </p:nvSpPr>
        <p:spPr>
          <a:xfrm>
            <a:off x="3470543" y="5247250"/>
            <a:ext cx="3248025" cy="825867"/>
          </a:xfrm>
          <a:prstGeom prst="rect">
            <a:avLst/>
          </a:prstGeom>
          <a:noFill/>
        </p:spPr>
        <p:txBody>
          <a:bodyPr wrap="square" rtlCol="0">
            <a:spAutoFit/>
          </a:bodyPr>
          <a:lstStyle/>
          <a:p>
            <a:pPr>
              <a:lnSpc>
                <a:spcPct val="120000"/>
              </a:lnSpc>
            </a:pPr>
            <a:r>
              <a:rPr lang="en-US" sz="1000" b="0" i="0" u="none" strike="noStrike" kern="1200" baseline="0" dirty="0">
                <a:solidFill>
                  <a:schemeClr val="bg2"/>
                </a:solidFill>
                <a:latin typeface="Georgia"/>
                <a:ea typeface="+mn-ea"/>
                <a:cs typeface="Georgia"/>
              </a:rPr>
              <a:t>Children’s Hospital of Philadelphia</a:t>
            </a:r>
          </a:p>
          <a:p>
            <a:pPr>
              <a:lnSpc>
                <a:spcPct val="120000"/>
              </a:lnSpc>
            </a:pPr>
            <a:r>
              <a:rPr lang="en-US" sz="1000" b="0" i="0" u="none" strike="noStrike" kern="1200" baseline="0" dirty="0">
                <a:solidFill>
                  <a:schemeClr val="bg2"/>
                </a:solidFill>
                <a:latin typeface="Georgia"/>
                <a:ea typeface="+mn-ea"/>
                <a:cs typeface="Georgia"/>
              </a:rPr>
              <a:t>2716 South Street</a:t>
            </a:r>
          </a:p>
          <a:p>
            <a:pPr>
              <a:lnSpc>
                <a:spcPct val="120000"/>
              </a:lnSpc>
            </a:pPr>
            <a:r>
              <a:rPr lang="en-US" sz="1000" b="0" i="0" u="none" strike="noStrike" kern="1200" baseline="0" dirty="0">
                <a:solidFill>
                  <a:schemeClr val="bg2"/>
                </a:solidFill>
                <a:latin typeface="Georgia"/>
                <a:ea typeface="+mn-ea"/>
                <a:cs typeface="Georgia"/>
              </a:rPr>
              <a:t>Roberts Center, 10th Floor</a:t>
            </a:r>
          </a:p>
          <a:p>
            <a:pPr>
              <a:lnSpc>
                <a:spcPct val="120000"/>
              </a:lnSpc>
            </a:pPr>
            <a:r>
              <a:rPr lang="fi-FI" sz="1000" b="0" i="0" u="none" strike="noStrike" kern="1200" baseline="0" dirty="0">
                <a:solidFill>
                  <a:schemeClr val="bg2"/>
                </a:solidFill>
                <a:latin typeface="Georgia"/>
                <a:ea typeface="+mn-ea"/>
                <a:cs typeface="Georgia"/>
              </a:rPr>
              <a:t>Philadelphia, PA 19146</a:t>
            </a:r>
            <a:endParaRPr lang="en-US" sz="1000" i="0" dirty="0">
              <a:solidFill>
                <a:schemeClr val="bg2"/>
              </a:solidFill>
              <a:latin typeface="Georgia"/>
              <a:cs typeface="Georgia"/>
            </a:endParaRPr>
          </a:p>
        </p:txBody>
      </p:sp>
      <p:sp>
        <p:nvSpPr>
          <p:cNvPr id="9" name="Text Placeholder 11"/>
          <p:cNvSpPr>
            <a:spLocks noGrp="1"/>
          </p:cNvSpPr>
          <p:nvPr>
            <p:ph type="body" sz="quarter" idx="10" hasCustomPrompt="1"/>
          </p:nvPr>
        </p:nvSpPr>
        <p:spPr>
          <a:xfrm>
            <a:off x="6609145" y="5264489"/>
            <a:ext cx="2008073" cy="322262"/>
          </a:xfrm>
          <a:prstGeom prst="rect">
            <a:avLst/>
          </a:prstGeom>
        </p:spPr>
        <p:txBody>
          <a:bodyPr vert="horz"/>
          <a:lstStyle>
            <a:lvl1pPr marL="0" indent="0">
              <a:buNone/>
              <a:defRPr sz="1200" i="1">
                <a:solidFill>
                  <a:srgbClr val="474B55"/>
                </a:solidFill>
              </a:defRPr>
            </a:lvl1pPr>
            <a:lvl2pPr>
              <a:defRPr sz="300"/>
            </a:lvl2pPr>
            <a:lvl3pPr>
              <a:defRPr sz="300"/>
            </a:lvl3pPr>
            <a:lvl4pPr>
              <a:defRPr sz="300"/>
            </a:lvl4pPr>
            <a:lvl5pPr>
              <a:defRPr sz="300"/>
            </a:lvl5pPr>
          </a:lstStyle>
          <a:p>
            <a:pPr lvl="0"/>
            <a:r>
              <a:rPr lang="en-US"/>
              <a:t>policylab@email.chop.edu</a:t>
            </a:r>
            <a:endParaRPr lang="en-US" dirty="0"/>
          </a:p>
        </p:txBody>
      </p:sp>
      <p:cxnSp>
        <p:nvCxnSpPr>
          <p:cNvPr id="10" name="Straight Connector 9"/>
          <p:cNvCxnSpPr/>
          <p:nvPr userDrawn="1"/>
        </p:nvCxnSpPr>
        <p:spPr>
          <a:xfrm>
            <a:off x="3560182" y="4853092"/>
            <a:ext cx="5057036"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3470542" y="2002665"/>
            <a:ext cx="6276834" cy="1426031"/>
          </a:xfrm>
          <a:prstGeom prst="rect">
            <a:avLst/>
          </a:prstGeom>
          <a:noFill/>
        </p:spPr>
        <p:txBody>
          <a:bodyPr wrap="square" rtlCol="0">
            <a:spAutoFit/>
          </a:bodyPr>
          <a:lstStyle/>
          <a:p>
            <a:pPr>
              <a:lnSpc>
                <a:spcPts val="5180"/>
              </a:lnSpc>
              <a:spcAft>
                <a:spcPts val="600"/>
              </a:spcAft>
            </a:pPr>
            <a:r>
              <a:rPr lang="en-US" sz="3400" cap="all" dirty="0">
                <a:solidFill>
                  <a:schemeClr val="accent5"/>
                </a:solidFill>
              </a:rPr>
              <a:t>Questions and comments?</a:t>
            </a:r>
          </a:p>
        </p:txBody>
      </p:sp>
      <p:sp>
        <p:nvSpPr>
          <p:cNvPr id="12" name="TextBox 11"/>
          <p:cNvSpPr txBox="1"/>
          <p:nvPr userDrawn="1"/>
        </p:nvSpPr>
        <p:spPr>
          <a:xfrm>
            <a:off x="3470542" y="5023340"/>
            <a:ext cx="3420158" cy="246221"/>
          </a:xfrm>
          <a:prstGeom prst="rect">
            <a:avLst/>
          </a:prstGeom>
          <a:noFill/>
        </p:spPr>
        <p:txBody>
          <a:bodyPr wrap="square" rtlCol="0">
            <a:spAutoFit/>
          </a:bodyPr>
          <a:lstStyle/>
          <a:p>
            <a:r>
              <a:rPr lang="en-US" sz="1000" kern="600" spc="0" dirty="0">
                <a:solidFill>
                  <a:schemeClr val="accent5"/>
                </a:solidFill>
                <a:latin typeface="Arial Rounded MT Bold"/>
                <a:cs typeface="Arial Rounded MT Bold"/>
              </a:rPr>
              <a:t>PolicyLab</a:t>
            </a:r>
          </a:p>
        </p:txBody>
      </p:sp>
      <p:pic>
        <p:nvPicPr>
          <p:cNvPr id="14" name="Picture 13"/>
          <p:cNvPicPr>
            <a:picLocks noChangeAspect="1"/>
          </p:cNvPicPr>
          <p:nvPr userDrawn="1"/>
        </p:nvPicPr>
        <p:blipFill>
          <a:blip r:embed="rId4"/>
          <a:stretch>
            <a:fillRect/>
          </a:stretch>
        </p:blipFill>
        <p:spPr>
          <a:xfrm>
            <a:off x="6835200" y="5873289"/>
            <a:ext cx="177800" cy="139700"/>
          </a:xfrm>
          <a:prstGeom prst="rect">
            <a:avLst/>
          </a:prstGeom>
        </p:spPr>
      </p:pic>
    </p:spTree>
    <p:extLst>
      <p:ext uri="{BB962C8B-B14F-4D97-AF65-F5344CB8AC3E}">
        <p14:creationId xmlns:p14="http://schemas.microsoft.com/office/powerpoint/2010/main" val="303339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 Subtitle: Pink">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288917"/>
            <a:ext cx="7839834" cy="6386255"/>
            <a:chOff x="0" y="-1"/>
            <a:chExt cx="7839834" cy="6386255"/>
          </a:xfrm>
        </p:grpSpPr>
        <p:sp>
          <p:nvSpPr>
            <p:cNvPr id="7" name="Rectangle 6"/>
            <p:cNvSpPr/>
            <p:nvPr userDrawn="1"/>
          </p:nvSpPr>
          <p:spPr>
            <a:xfrm>
              <a:off x="0" y="-1"/>
              <a:ext cx="7839834" cy="62549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0" y="6254910"/>
              <a:ext cx="7839834" cy="13134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41B6E6"/>
                </a:solidFill>
              </a:endParaRPr>
            </a:p>
          </p:txBody>
        </p:sp>
      </p:grpSp>
      <p:sp>
        <p:nvSpPr>
          <p:cNvPr id="9" name="Title 1"/>
          <p:cNvSpPr>
            <a:spLocks noGrp="1"/>
          </p:cNvSpPr>
          <p:nvPr>
            <p:ph type="title" hasCustomPrompt="1"/>
          </p:nvPr>
        </p:nvSpPr>
        <p:spPr>
          <a:xfrm>
            <a:off x="722314" y="925775"/>
            <a:ext cx="6696905" cy="2553260"/>
          </a:xfrm>
          <a:prstGeom prst="rect">
            <a:avLst/>
          </a:prstGeom>
        </p:spPr>
        <p:txBody>
          <a:bodyPr anchor="t">
            <a:normAutofit/>
          </a:bodyPr>
          <a:lstStyle>
            <a:lvl1pPr algn="l">
              <a:lnSpc>
                <a:spcPct val="130000"/>
              </a:lnSpc>
              <a:defRPr sz="3400" b="1" cap="all" baseline="0">
                <a:solidFill>
                  <a:schemeClr val="accent5"/>
                </a:solidFill>
              </a:defRPr>
            </a:lvl1pPr>
          </a:lstStyle>
          <a:p>
            <a:r>
              <a:rPr lang="en-US" dirty="0"/>
              <a:t>Presentation Title</a:t>
            </a:r>
          </a:p>
        </p:txBody>
      </p:sp>
      <p:sp>
        <p:nvSpPr>
          <p:cNvPr id="10" name="Text Placeholder 2"/>
          <p:cNvSpPr>
            <a:spLocks noGrp="1"/>
          </p:cNvSpPr>
          <p:nvPr>
            <p:ph type="body" idx="1" hasCustomPrompt="1"/>
          </p:nvPr>
        </p:nvSpPr>
        <p:spPr>
          <a:xfrm>
            <a:off x="722314" y="3594418"/>
            <a:ext cx="6696905" cy="907971"/>
          </a:xfrm>
          <a:prstGeom prst="rect">
            <a:avLst/>
          </a:prstGeom>
        </p:spPr>
        <p:txBody>
          <a:bodyPr anchor="t">
            <a:normAutofit/>
          </a:bodyPr>
          <a:lstStyle>
            <a:lvl1pPr marL="0" indent="0">
              <a:lnSpc>
                <a:spcPct val="120000"/>
              </a:lnSpc>
              <a:spcAft>
                <a:spcPts val="600"/>
              </a:spcAft>
              <a:buNone/>
              <a:defRPr sz="1600" cap="all">
                <a:solidFill>
                  <a:srgbClr val="41B6E6"/>
                </a:solidFill>
                <a:latin typeface="Arial Rounded MT Bold"/>
                <a:cs typeface="Arial Rounded MT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Subtitle</a:t>
            </a:r>
          </a:p>
        </p:txBody>
      </p:sp>
      <p:sp>
        <p:nvSpPr>
          <p:cNvPr id="12" name="Text Placeholder 9"/>
          <p:cNvSpPr>
            <a:spLocks noGrp="1"/>
          </p:cNvSpPr>
          <p:nvPr>
            <p:ph type="body" sz="quarter" idx="10" hasCustomPrompt="1"/>
          </p:nvPr>
        </p:nvSpPr>
        <p:spPr>
          <a:xfrm>
            <a:off x="722314" y="4746934"/>
            <a:ext cx="4553699" cy="302803"/>
          </a:xfrm>
          <a:prstGeom prst="rect">
            <a:avLst/>
          </a:prstGeom>
        </p:spPr>
        <p:txBody>
          <a:bodyPr>
            <a:normAutofit/>
          </a:bodyPr>
          <a:lstStyle>
            <a:lvl1pPr marL="0" indent="0">
              <a:buNone/>
              <a:defRPr sz="1200" b="1" baseline="0">
                <a:solidFill>
                  <a:schemeClr val="bg2"/>
                </a:solidFill>
              </a:defRPr>
            </a:lvl1pPr>
          </a:lstStyle>
          <a:p>
            <a:pPr lvl="0"/>
            <a:r>
              <a:rPr lang="en-US" dirty="0"/>
              <a:t>Author’s Name  |  Event Name</a:t>
            </a:r>
          </a:p>
        </p:txBody>
      </p:sp>
      <p:sp>
        <p:nvSpPr>
          <p:cNvPr id="14" name="TextBox 13"/>
          <p:cNvSpPr txBox="1"/>
          <p:nvPr userDrawn="1"/>
        </p:nvSpPr>
        <p:spPr>
          <a:xfrm>
            <a:off x="722314" y="5098082"/>
            <a:ext cx="3248025" cy="276999"/>
          </a:xfrm>
          <a:prstGeom prst="rect">
            <a:avLst/>
          </a:prstGeom>
          <a:noFill/>
        </p:spPr>
        <p:txBody>
          <a:bodyPr wrap="square" rtlCol="0">
            <a:spAutoFit/>
          </a:bodyPr>
          <a:lstStyle/>
          <a:p>
            <a:r>
              <a:rPr lang="en-US" sz="1200" i="1" dirty="0">
                <a:solidFill>
                  <a:schemeClr val="bg2"/>
                </a:solidFill>
                <a:latin typeface="Georgia"/>
                <a:cs typeface="Georgia"/>
              </a:rPr>
              <a:t>policylab.chop.edu   |         @PolicyLabCHOP</a:t>
            </a:r>
          </a:p>
        </p:txBody>
      </p:sp>
      <p:pic>
        <p:nvPicPr>
          <p:cNvPr id="15" name="Picture 14"/>
          <p:cNvPicPr>
            <a:picLocks noChangeAspect="1"/>
          </p:cNvPicPr>
          <p:nvPr userDrawn="1"/>
        </p:nvPicPr>
        <p:blipFill>
          <a:blip r:embed="rId3"/>
          <a:stretch>
            <a:fillRect/>
          </a:stretch>
        </p:blipFill>
        <p:spPr>
          <a:xfrm>
            <a:off x="2374536" y="5170370"/>
            <a:ext cx="177800" cy="139700"/>
          </a:xfrm>
          <a:prstGeom prst="rect">
            <a:avLst/>
          </a:prstGeom>
        </p:spPr>
      </p:pic>
      <p:pic>
        <p:nvPicPr>
          <p:cNvPr id="16" name="Picture 15" descr="pl-chop-logo-horiz-2C-U.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80800" y="4904972"/>
            <a:ext cx="1580959" cy="470109"/>
          </a:xfrm>
          <a:prstGeom prst="rect">
            <a:avLst/>
          </a:prstGeom>
        </p:spPr>
      </p:pic>
      <p:sp>
        <p:nvSpPr>
          <p:cNvPr id="13" name="TextBox 12"/>
          <p:cNvSpPr txBox="1"/>
          <p:nvPr userDrawn="1"/>
        </p:nvSpPr>
        <p:spPr>
          <a:xfrm>
            <a:off x="722314" y="296724"/>
            <a:ext cx="3420158" cy="276999"/>
          </a:xfrm>
          <a:prstGeom prst="rect">
            <a:avLst/>
          </a:prstGeom>
          <a:noFill/>
        </p:spPr>
        <p:txBody>
          <a:bodyPr wrap="square" rtlCol="0">
            <a:spAutoFit/>
          </a:bodyPr>
          <a:lstStyle/>
          <a:p>
            <a:r>
              <a:rPr lang="en-US" sz="1200" kern="600" spc="100" dirty="0">
                <a:solidFill>
                  <a:schemeClr val="accent5"/>
                </a:solidFill>
                <a:latin typeface="Arial Rounded MT Bold"/>
                <a:cs typeface="Arial Rounded MT Bold"/>
              </a:rPr>
              <a:t>POLICYLAB</a:t>
            </a:r>
          </a:p>
        </p:txBody>
      </p:sp>
      <p:sp>
        <p:nvSpPr>
          <p:cNvPr id="17" name="Text Placeholder 9"/>
          <p:cNvSpPr>
            <a:spLocks noGrp="1"/>
          </p:cNvSpPr>
          <p:nvPr>
            <p:ph type="body" sz="quarter" idx="12" hasCustomPrompt="1"/>
          </p:nvPr>
        </p:nvSpPr>
        <p:spPr>
          <a:xfrm>
            <a:off x="722314" y="526438"/>
            <a:ext cx="1652222" cy="302803"/>
          </a:xfrm>
          <a:prstGeom prst="rect">
            <a:avLst/>
          </a:prstGeom>
        </p:spPr>
        <p:txBody>
          <a:bodyPr>
            <a:normAutofit/>
          </a:bodyPr>
          <a:lstStyle>
            <a:lvl1pPr marL="0" indent="0">
              <a:buNone/>
              <a:defRPr sz="800" b="1">
                <a:solidFill>
                  <a:schemeClr val="bg2"/>
                </a:solidFill>
                <a:latin typeface="+mn-lt"/>
              </a:defRPr>
            </a:lvl1pPr>
          </a:lstStyle>
          <a:p>
            <a:pPr lvl="0"/>
            <a:r>
              <a:rPr lang="en-US" dirty="0"/>
              <a:t>Date</a:t>
            </a:r>
          </a:p>
        </p:txBody>
      </p:sp>
    </p:spTree>
    <p:extLst>
      <p:ext uri="{BB962C8B-B14F-4D97-AF65-F5344CB8AC3E}">
        <p14:creationId xmlns:p14="http://schemas.microsoft.com/office/powerpoint/2010/main" val="46957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PolicyLab: Option 02">
    <p:spTree>
      <p:nvGrpSpPr>
        <p:cNvPr id="1" name=""/>
        <p:cNvGrpSpPr/>
        <p:nvPr/>
      </p:nvGrpSpPr>
      <p:grpSpPr>
        <a:xfrm>
          <a:off x="0" y="0"/>
          <a:ext cx="0" cy="0"/>
          <a:chOff x="0" y="0"/>
          <a:chExt cx="0" cy="0"/>
        </a:xfrm>
      </p:grpSpPr>
      <p:cxnSp>
        <p:nvCxnSpPr>
          <p:cNvPr id="4" name="Straight Connector 3"/>
          <p:cNvCxnSpPr/>
          <p:nvPr userDrawn="1"/>
        </p:nvCxnSpPr>
        <p:spPr>
          <a:xfrm>
            <a:off x="811953" y="948260"/>
            <a:ext cx="7453301" cy="0"/>
          </a:xfrm>
          <a:prstGeom prst="line">
            <a:avLst/>
          </a:prstGeom>
          <a:ln w="63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722315" y="1068891"/>
            <a:ext cx="7542940" cy="683264"/>
          </a:xfrm>
          <a:prstGeom prst="rect">
            <a:avLst/>
          </a:prstGeom>
          <a:noFill/>
        </p:spPr>
        <p:txBody>
          <a:bodyPr wrap="square" rtlCol="0">
            <a:spAutoFit/>
          </a:bodyPr>
          <a:lstStyle/>
          <a:p>
            <a:pPr>
              <a:lnSpc>
                <a:spcPct val="120000"/>
              </a:lnSpc>
            </a:pPr>
            <a:r>
              <a:rPr lang="en-US" sz="1600" b="0" i="0" u="none" strike="noStrike" kern="1200" baseline="0" dirty="0">
                <a:solidFill>
                  <a:schemeClr val="bg2"/>
                </a:solidFill>
                <a:latin typeface="+mn-lt"/>
                <a:ea typeface="+mn-ea"/>
                <a:cs typeface="+mn-cs"/>
              </a:rPr>
              <a:t>At PolicyLab we seek to achieve optimal child health and well-being by informing program and policy changes through interdisciplinary research.</a:t>
            </a:r>
            <a:endParaRPr lang="en-US" sz="1600" dirty="0">
              <a:solidFill>
                <a:schemeClr val="bg2"/>
              </a:solidFill>
            </a:endParaRPr>
          </a:p>
        </p:txBody>
      </p:sp>
      <p:sp>
        <p:nvSpPr>
          <p:cNvPr id="7" name="TextBox 6"/>
          <p:cNvSpPr txBox="1"/>
          <p:nvPr userDrawn="1"/>
        </p:nvSpPr>
        <p:spPr>
          <a:xfrm>
            <a:off x="722315" y="521412"/>
            <a:ext cx="7542939" cy="369332"/>
          </a:xfrm>
          <a:prstGeom prst="rect">
            <a:avLst/>
          </a:prstGeom>
          <a:noFill/>
        </p:spPr>
        <p:txBody>
          <a:bodyPr wrap="square" rtlCol="0">
            <a:spAutoFit/>
          </a:bodyPr>
          <a:lstStyle/>
          <a:p>
            <a:pPr lvl="0"/>
            <a:r>
              <a:rPr lang="en-US" sz="1800" cap="all" dirty="0">
                <a:solidFill>
                  <a:schemeClr val="accent5"/>
                </a:solidFill>
              </a:rPr>
              <a:t>Innovating Through PolicyLab</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1953" y="2513296"/>
            <a:ext cx="7457036" cy="2779440"/>
          </a:xfrm>
          <a:prstGeom prst="rect">
            <a:avLst/>
          </a:prstGeom>
        </p:spPr>
      </p:pic>
    </p:spTree>
    <p:extLst>
      <p:ext uri="{BB962C8B-B14F-4D97-AF65-F5344CB8AC3E}">
        <p14:creationId xmlns:p14="http://schemas.microsoft.com/office/powerpoint/2010/main" val="269056645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0153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51" r:id="rId5"/>
    <p:sldLayoutId id="2147483660" r:id="rId6"/>
    <p:sldLayoutId id="2147483661" r:id="rId7"/>
    <p:sldLayoutId id="2147483662" r:id="rId8"/>
    <p:sldLayoutId id="2147483688" r:id="rId9"/>
    <p:sldLayoutId id="2147483654" r:id="rId10"/>
    <p:sldLayoutId id="2147483724" r:id="rId11"/>
    <p:sldLayoutId id="2147483649" r:id="rId12"/>
    <p:sldLayoutId id="2147483667" r:id="rId13"/>
    <p:sldLayoutId id="2147483687" r:id="rId14"/>
    <p:sldLayoutId id="2147483726" r:id="rId15"/>
    <p:sldLayoutId id="2147483727" r:id="rId16"/>
    <p:sldLayoutId id="2147483729" r:id="rId17"/>
    <p:sldLayoutId id="2147483730" r:id="rId18"/>
    <p:sldLayoutId id="2147483696" r:id="rId19"/>
    <p:sldLayoutId id="2147483697" r:id="rId20"/>
    <p:sldLayoutId id="2147483698" r:id="rId21"/>
    <p:sldLayoutId id="2147483722" r:id="rId22"/>
    <p:sldLayoutId id="2147483723" r:id="rId23"/>
    <p:sldLayoutId id="2147483650" r:id="rId24"/>
    <p:sldLayoutId id="2147483668" r:id="rId25"/>
    <p:sldLayoutId id="2147483669" r:id="rId26"/>
    <p:sldLayoutId id="2147483670" r:id="rId27"/>
    <p:sldLayoutId id="2147483671" r:id="rId28"/>
    <p:sldLayoutId id="2147483672" r:id="rId29"/>
    <p:sldLayoutId id="2147483673" r:id="rId30"/>
    <p:sldLayoutId id="2147483674" r:id="rId31"/>
    <p:sldLayoutId id="2147483675" r:id="rId32"/>
    <p:sldLayoutId id="2147483676" r:id="rId33"/>
    <p:sldLayoutId id="2147483677" r:id="rId34"/>
    <p:sldLayoutId id="2147483678" r:id="rId35"/>
    <p:sldLayoutId id="2147483680" r:id="rId36"/>
    <p:sldLayoutId id="2147483681" r:id="rId37"/>
    <p:sldLayoutId id="2147483682" r:id="rId38"/>
    <p:sldLayoutId id="2147483683" r:id="rId39"/>
    <p:sldLayoutId id="2147483679" r:id="rId40"/>
    <p:sldLayoutId id="2147483684" r:id="rId41"/>
    <p:sldLayoutId id="2147483685" r:id="rId42"/>
    <p:sldLayoutId id="2147483686" r:id="rId43"/>
    <p:sldLayoutId id="2147483652" r:id="rId44"/>
    <p:sldLayoutId id="2147483690" r:id="rId45"/>
    <p:sldLayoutId id="2147483689" r:id="rId46"/>
    <p:sldLayoutId id="2147483691" r:id="rId47"/>
    <p:sldLayoutId id="2147483695" r:id="rId48"/>
    <p:sldLayoutId id="2147483703" r:id="rId49"/>
    <p:sldLayoutId id="2147483704" r:id="rId50"/>
    <p:sldLayoutId id="2147483705" r:id="rId51"/>
    <p:sldLayoutId id="2147483699" r:id="rId52"/>
    <p:sldLayoutId id="2147483700" r:id="rId53"/>
    <p:sldLayoutId id="2147483701" r:id="rId54"/>
    <p:sldLayoutId id="2147483702" r:id="rId55"/>
    <p:sldLayoutId id="2147483706" r:id="rId56"/>
    <p:sldLayoutId id="2147483709" r:id="rId57"/>
    <p:sldLayoutId id="2147483710" r:id="rId58"/>
    <p:sldLayoutId id="2147483711" r:id="rId59"/>
    <p:sldLayoutId id="2147483707" r:id="rId60"/>
    <p:sldLayoutId id="2147483712" r:id="rId61"/>
    <p:sldLayoutId id="2147483713" r:id="rId62"/>
    <p:sldLayoutId id="2147483714" r:id="rId63"/>
    <p:sldLayoutId id="2147483708" r:id="rId64"/>
    <p:sldLayoutId id="2147483715" r:id="rId65"/>
    <p:sldLayoutId id="2147483716" r:id="rId66"/>
    <p:sldLayoutId id="2147483717" r:id="rId67"/>
    <p:sldLayoutId id="2147483718" r:id="rId68"/>
    <p:sldLayoutId id="2147483719" r:id="rId69"/>
    <p:sldLayoutId id="2147483720" r:id="rId70"/>
  </p:sldLayoutIdLst>
  <p:hf hdr="0" ftr="0" dt="0"/>
  <p:txStyles>
    <p:titleStyle>
      <a:lvl1pPr algn="ctr" defTabSz="457200" rtl="0" eaLnBrk="1" latinLnBrk="0" hangingPunct="1">
        <a:spcBef>
          <a:spcPct val="0"/>
        </a:spcBef>
        <a:buNone/>
        <a:defRPr sz="4400" kern="1200">
          <a:solidFill>
            <a:schemeClr val="tx1"/>
          </a:solidFill>
          <a:latin typeface="Arial Rounded MT Bol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7.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3.xml"/><Relationship Id="rId1" Type="http://schemas.openxmlformats.org/officeDocument/2006/relationships/slideLayout" Target="../slideLayouts/slideLayout56.xml"/><Relationship Id="rId5" Type="http://schemas.openxmlformats.org/officeDocument/2006/relationships/image" Target="../media/image35.tiff"/><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56.xml"/><Relationship Id="rId4" Type="http://schemas.openxmlformats.org/officeDocument/2006/relationships/image" Target="../media/image37.emf"/></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56.xml"/><Relationship Id="rId4" Type="http://schemas.openxmlformats.org/officeDocument/2006/relationships/image" Target="../media/image39.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CHOP </a:t>
            </a:r>
            <a:r>
              <a:rPr lang="en-US" dirty="0" err="1"/>
              <a:t>PolicyLab</a:t>
            </a:r>
            <a:r>
              <a:rPr lang="en-US" dirty="0"/>
              <a:t> Breakout</a:t>
            </a:r>
          </a:p>
        </p:txBody>
      </p:sp>
      <p:sp>
        <p:nvSpPr>
          <p:cNvPr id="3" name="Text Placeholder 2"/>
          <p:cNvSpPr>
            <a:spLocks noGrp="1"/>
          </p:cNvSpPr>
          <p:nvPr>
            <p:ph type="body" sz="quarter" idx="10"/>
          </p:nvPr>
        </p:nvSpPr>
        <p:spPr>
          <a:xfrm>
            <a:off x="722314" y="3960789"/>
            <a:ext cx="5704990" cy="425682"/>
          </a:xfrm>
        </p:spPr>
        <p:txBody>
          <a:bodyPr>
            <a:normAutofit/>
          </a:bodyPr>
          <a:lstStyle/>
          <a:p>
            <a:r>
              <a:rPr lang="en-US" dirty="0"/>
              <a:t>Stacey Kallem </a:t>
            </a:r>
            <a:r>
              <a:rPr lang="hr-HR" b="0" dirty="0"/>
              <a:t>| CLASP </a:t>
            </a:r>
            <a:r>
              <a:rPr lang="hr-HR" b="0" dirty="0" err="1"/>
              <a:t>Meeting</a:t>
            </a:r>
            <a:endParaRPr lang="en-US" dirty="0"/>
          </a:p>
        </p:txBody>
      </p:sp>
      <p:sp>
        <p:nvSpPr>
          <p:cNvPr id="4" name="Text Placeholder 3"/>
          <p:cNvSpPr>
            <a:spLocks noGrp="1"/>
          </p:cNvSpPr>
          <p:nvPr>
            <p:ph type="body" sz="quarter" idx="12"/>
          </p:nvPr>
        </p:nvSpPr>
        <p:spPr/>
        <p:txBody>
          <a:bodyPr/>
          <a:lstStyle/>
          <a:p>
            <a:r>
              <a:rPr lang="en-US" dirty="0"/>
              <a:t>June 17</a:t>
            </a:r>
            <a:r>
              <a:rPr lang="en-US" baseline="30000" dirty="0"/>
              <a:t>th</a:t>
            </a:r>
            <a:r>
              <a:rPr lang="en-US" dirty="0"/>
              <a:t> 2019</a:t>
            </a:r>
          </a:p>
        </p:txBody>
      </p:sp>
    </p:spTree>
    <p:extLst>
      <p:ext uri="{BB962C8B-B14F-4D97-AF65-F5344CB8AC3E}">
        <p14:creationId xmlns:p14="http://schemas.microsoft.com/office/powerpoint/2010/main" val="1687573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4510-AB40-DC43-82BD-0F5D9D344511}"/>
              </a:ext>
            </a:extLst>
          </p:cNvPr>
          <p:cNvSpPr>
            <a:spLocks noGrp="1"/>
          </p:cNvSpPr>
          <p:nvPr>
            <p:ph type="title"/>
          </p:nvPr>
        </p:nvSpPr>
        <p:spPr/>
        <p:txBody>
          <a:bodyPr/>
          <a:lstStyle/>
          <a:p>
            <a:r>
              <a:rPr lang="en-US" dirty="0">
                <a:solidFill>
                  <a:schemeClr val="accent3"/>
                </a:solidFill>
              </a:rPr>
              <a:t>Adolescent depression screening</a:t>
            </a:r>
          </a:p>
        </p:txBody>
      </p:sp>
      <p:sp>
        <p:nvSpPr>
          <p:cNvPr id="3" name="Slide Number Placeholder 2">
            <a:extLst>
              <a:ext uri="{FF2B5EF4-FFF2-40B4-BE49-F238E27FC236}">
                <a16:creationId xmlns:a16="http://schemas.microsoft.com/office/drawing/2014/main" id="{56979238-3309-694D-9D1C-9D684EA8C912}"/>
              </a:ext>
            </a:extLst>
          </p:cNvPr>
          <p:cNvSpPr>
            <a:spLocks noGrp="1"/>
          </p:cNvSpPr>
          <p:nvPr>
            <p:ph type="sldNum" sz="quarter" idx="12"/>
          </p:nvPr>
        </p:nvSpPr>
        <p:spPr/>
        <p:txBody>
          <a:bodyPr/>
          <a:lstStyle/>
          <a:p>
            <a:fld id="{AD36D61E-4FB0-C74A-A21F-DEB655598256}" type="slidenum">
              <a:rPr lang="en-US" smtClean="0"/>
              <a:pPr/>
              <a:t>10</a:t>
            </a:fld>
            <a:endParaRPr lang="en-US" dirty="0"/>
          </a:p>
        </p:txBody>
      </p:sp>
      <p:sp>
        <p:nvSpPr>
          <p:cNvPr id="5" name="Content Placeholder 4">
            <a:extLst>
              <a:ext uri="{FF2B5EF4-FFF2-40B4-BE49-F238E27FC236}">
                <a16:creationId xmlns:a16="http://schemas.microsoft.com/office/drawing/2014/main" id="{39EBF1E6-151A-634E-84E4-F76ED120006F}"/>
              </a:ext>
            </a:extLst>
          </p:cNvPr>
          <p:cNvSpPr>
            <a:spLocks noGrp="1"/>
          </p:cNvSpPr>
          <p:nvPr>
            <p:ph sz="quarter" idx="16"/>
          </p:nvPr>
        </p:nvSpPr>
        <p:spPr>
          <a:xfrm>
            <a:off x="719793" y="1088791"/>
            <a:ext cx="3405893" cy="4031545"/>
          </a:xfrm>
        </p:spPr>
        <p:txBody>
          <a:bodyPr/>
          <a:lstStyle/>
          <a:p>
            <a:r>
              <a:rPr lang="en-US" dirty="0"/>
              <a:t>Background</a:t>
            </a:r>
          </a:p>
          <a:p>
            <a:endParaRPr lang="en-US" dirty="0"/>
          </a:p>
          <a:p>
            <a:pPr lvl="1"/>
            <a:r>
              <a:rPr lang="en-US" dirty="0"/>
              <a:t>Beginning in 2011, PHQ-9-M screener at 16 </a:t>
            </a:r>
            <a:r>
              <a:rPr lang="en-US" dirty="0" err="1"/>
              <a:t>yo</a:t>
            </a:r>
            <a:r>
              <a:rPr lang="en-US" dirty="0"/>
              <a:t> WCC </a:t>
            </a:r>
            <a:r>
              <a:rPr lang="en-US" dirty="0">
                <a:sym typeface="Wingdings" pitchFamily="2" charset="2"/>
              </a:rPr>
              <a:t> 2017 screener at all WCC for ages 12-21</a:t>
            </a:r>
            <a:endParaRPr lang="en-US" dirty="0"/>
          </a:p>
          <a:p>
            <a:pPr marL="458788" lvl="1" indent="-285750"/>
            <a:endParaRPr lang="en-US" dirty="0"/>
          </a:p>
          <a:p>
            <a:pPr lvl="1"/>
            <a:r>
              <a:rPr lang="en-US" dirty="0"/>
              <a:t>From 2011-2014: Screening rate of 76.25% across 27 primary care practices (n = 12,690)</a:t>
            </a:r>
          </a:p>
          <a:p>
            <a:endParaRPr lang="en-US" dirty="0"/>
          </a:p>
        </p:txBody>
      </p:sp>
    </p:spTree>
    <p:extLst>
      <p:ext uri="{BB962C8B-B14F-4D97-AF65-F5344CB8AC3E}">
        <p14:creationId xmlns:p14="http://schemas.microsoft.com/office/powerpoint/2010/main" val="1655479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68D003-0F56-1B48-AE97-7DA23A9B816E}"/>
              </a:ext>
            </a:extLst>
          </p:cNvPr>
          <p:cNvSpPr/>
          <p:nvPr/>
        </p:nvSpPr>
        <p:spPr>
          <a:xfrm>
            <a:off x="4789717" y="1060216"/>
            <a:ext cx="3790950" cy="3540359"/>
          </a:xfrm>
          <a:prstGeom prst="rect">
            <a:avLst/>
          </a:prstGeom>
          <a:solidFill>
            <a:schemeClr val="accent6">
              <a:lumMod val="40000"/>
              <a:lumOff val="6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C4510-AB40-DC43-82BD-0F5D9D344511}"/>
              </a:ext>
            </a:extLst>
          </p:cNvPr>
          <p:cNvSpPr>
            <a:spLocks noGrp="1"/>
          </p:cNvSpPr>
          <p:nvPr>
            <p:ph type="title"/>
          </p:nvPr>
        </p:nvSpPr>
        <p:spPr/>
        <p:txBody>
          <a:bodyPr/>
          <a:lstStyle/>
          <a:p>
            <a:r>
              <a:rPr lang="en-US" dirty="0">
                <a:solidFill>
                  <a:schemeClr val="accent3"/>
                </a:solidFill>
              </a:rPr>
              <a:t>Adolescent depression screening</a:t>
            </a:r>
          </a:p>
        </p:txBody>
      </p:sp>
      <p:sp>
        <p:nvSpPr>
          <p:cNvPr id="3" name="Slide Number Placeholder 2">
            <a:extLst>
              <a:ext uri="{FF2B5EF4-FFF2-40B4-BE49-F238E27FC236}">
                <a16:creationId xmlns:a16="http://schemas.microsoft.com/office/drawing/2014/main" id="{56979238-3309-694D-9D1C-9D684EA8C912}"/>
              </a:ext>
            </a:extLst>
          </p:cNvPr>
          <p:cNvSpPr>
            <a:spLocks noGrp="1"/>
          </p:cNvSpPr>
          <p:nvPr>
            <p:ph type="sldNum" sz="quarter" idx="12"/>
          </p:nvPr>
        </p:nvSpPr>
        <p:spPr/>
        <p:txBody>
          <a:bodyPr/>
          <a:lstStyle/>
          <a:p>
            <a:fld id="{AD36D61E-4FB0-C74A-A21F-DEB655598256}" type="slidenum">
              <a:rPr lang="en-US" smtClean="0"/>
              <a:pPr/>
              <a:t>11</a:t>
            </a:fld>
            <a:endParaRPr lang="en-US" dirty="0"/>
          </a:p>
        </p:txBody>
      </p:sp>
      <p:sp>
        <p:nvSpPr>
          <p:cNvPr id="5" name="Content Placeholder 4">
            <a:extLst>
              <a:ext uri="{FF2B5EF4-FFF2-40B4-BE49-F238E27FC236}">
                <a16:creationId xmlns:a16="http://schemas.microsoft.com/office/drawing/2014/main" id="{39EBF1E6-151A-634E-84E4-F76ED120006F}"/>
              </a:ext>
            </a:extLst>
          </p:cNvPr>
          <p:cNvSpPr>
            <a:spLocks noGrp="1"/>
          </p:cNvSpPr>
          <p:nvPr>
            <p:ph sz="quarter" idx="16"/>
          </p:nvPr>
        </p:nvSpPr>
        <p:spPr>
          <a:xfrm>
            <a:off x="719793" y="1088791"/>
            <a:ext cx="3401836" cy="4031545"/>
          </a:xfrm>
        </p:spPr>
        <p:txBody>
          <a:bodyPr/>
          <a:lstStyle/>
          <a:p>
            <a:r>
              <a:rPr lang="en-US" dirty="0"/>
              <a:t>Background</a:t>
            </a:r>
          </a:p>
          <a:p>
            <a:endParaRPr lang="en-US" dirty="0"/>
          </a:p>
          <a:p>
            <a:pPr lvl="1"/>
            <a:r>
              <a:rPr lang="en-US" dirty="0"/>
              <a:t>Beginning in 2011, PHQ-9-M screener at 16 </a:t>
            </a:r>
            <a:r>
              <a:rPr lang="en-US" dirty="0" err="1"/>
              <a:t>yo</a:t>
            </a:r>
            <a:r>
              <a:rPr lang="en-US" dirty="0"/>
              <a:t> WCC </a:t>
            </a:r>
            <a:r>
              <a:rPr lang="en-US" dirty="0">
                <a:sym typeface="Wingdings" pitchFamily="2" charset="2"/>
              </a:rPr>
              <a:t> 2017 screener at all WCC for ages 12-21</a:t>
            </a:r>
            <a:endParaRPr lang="en-US" dirty="0"/>
          </a:p>
          <a:p>
            <a:pPr marL="458788" lvl="1" indent="-285750"/>
            <a:endParaRPr lang="en-US" dirty="0"/>
          </a:p>
          <a:p>
            <a:pPr lvl="1"/>
            <a:r>
              <a:rPr lang="en-US" dirty="0"/>
              <a:t>From 2011-2014: Screening rate of 76.25% across 27 primary care practices (n = 12,690)</a:t>
            </a:r>
          </a:p>
          <a:p>
            <a:endParaRPr lang="en-US" dirty="0"/>
          </a:p>
        </p:txBody>
      </p:sp>
      <p:sp>
        <p:nvSpPr>
          <p:cNvPr id="6" name="Content Placeholder 4">
            <a:extLst>
              <a:ext uri="{FF2B5EF4-FFF2-40B4-BE49-F238E27FC236}">
                <a16:creationId xmlns:a16="http://schemas.microsoft.com/office/drawing/2014/main" id="{6DC43794-4EF6-4E4C-BE2B-BF6F24CFB9A1}"/>
              </a:ext>
            </a:extLst>
          </p:cNvPr>
          <p:cNvSpPr txBox="1">
            <a:spLocks/>
          </p:cNvSpPr>
          <p:nvPr/>
        </p:nvSpPr>
        <p:spPr>
          <a:xfrm>
            <a:off x="4871827" y="1088791"/>
            <a:ext cx="3617698" cy="4031545"/>
          </a:xfrm>
          <a:prstGeom prst="rect">
            <a:avLst/>
          </a:prstGeom>
        </p:spPr>
        <p:txBody>
          <a:bodyPr lIns="91440"/>
          <a:lstStyle>
            <a:lvl1pPr marL="0" indent="0" algn="l" defTabSz="457200" rtl="0" eaLnBrk="1" latinLnBrk="0" hangingPunct="1">
              <a:lnSpc>
                <a:spcPct val="100000"/>
              </a:lnSpc>
              <a:spcBef>
                <a:spcPct val="20000"/>
              </a:spcBef>
              <a:buFont typeface="Arial"/>
              <a:buNone/>
              <a:defRPr sz="1800" kern="1200">
                <a:solidFill>
                  <a:schemeClr val="bg2"/>
                </a:solidFill>
                <a:latin typeface="+mn-lt"/>
                <a:ea typeface="+mn-ea"/>
                <a:cs typeface="Georgia"/>
              </a:defRPr>
            </a:lvl1pPr>
            <a:lvl2pPr marL="173038" indent="-161925" algn="l" defTabSz="457200" rtl="0" eaLnBrk="1" latinLnBrk="0" hangingPunct="1">
              <a:lnSpc>
                <a:spcPct val="125000"/>
              </a:lnSpc>
              <a:spcBef>
                <a:spcPct val="20000"/>
              </a:spcBef>
              <a:buFont typeface="Arial" charset="0"/>
              <a:buChar char="•"/>
              <a:tabLst/>
              <a:defRPr sz="1600" kern="1200">
                <a:solidFill>
                  <a:schemeClr val="tx1"/>
                </a:solidFill>
                <a:latin typeface="Georgia"/>
                <a:ea typeface="+mn-ea"/>
                <a:cs typeface="Georgia"/>
              </a:defRPr>
            </a:lvl2pPr>
            <a:lvl3pPr marL="460375" indent="-230188" algn="l" defTabSz="457200" rtl="0" eaLnBrk="1" latinLnBrk="0" hangingPunct="1">
              <a:lnSpc>
                <a:spcPct val="125000"/>
              </a:lnSpc>
              <a:spcBef>
                <a:spcPct val="20000"/>
              </a:spcBef>
              <a:buFont typeface="Wingdings" charset="2"/>
              <a:buChar char="§"/>
              <a:tabLst/>
              <a:defRPr sz="1600" kern="1200">
                <a:solidFill>
                  <a:schemeClr val="tx1"/>
                </a:solidFill>
                <a:latin typeface="Georgia"/>
                <a:ea typeface="+mn-ea"/>
                <a:cs typeface="Georgia"/>
              </a:defRPr>
            </a:lvl3pPr>
            <a:lvl4pPr marL="692150" indent="-231775" algn="l" defTabSz="457200" rtl="0" eaLnBrk="1" latinLnBrk="0" hangingPunct="1">
              <a:lnSpc>
                <a:spcPct val="125000"/>
              </a:lnSpc>
              <a:spcBef>
                <a:spcPct val="20000"/>
              </a:spcBef>
              <a:buFont typeface="Arial"/>
              <a:buChar char="–"/>
              <a:tabLst/>
              <a:defRPr sz="16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Results</a:t>
            </a:r>
          </a:p>
          <a:p>
            <a:endParaRPr lang="en-US" dirty="0"/>
          </a:p>
          <a:p>
            <a:pPr lvl="1"/>
            <a:r>
              <a:rPr lang="en-US" dirty="0"/>
              <a:t>74.09% of patients had scores in the normal range</a:t>
            </a:r>
          </a:p>
          <a:p>
            <a:pPr lvl="1"/>
            <a:r>
              <a:rPr lang="en-US" dirty="0"/>
              <a:t>19.23% had scores in the subthreshold range, and</a:t>
            </a:r>
          </a:p>
          <a:p>
            <a:pPr lvl="1"/>
            <a:r>
              <a:rPr lang="en-US" dirty="0"/>
              <a:t>6.73% had scores in the threshold range</a:t>
            </a:r>
          </a:p>
          <a:p>
            <a:pPr lvl="1"/>
            <a:r>
              <a:rPr lang="en-US" dirty="0"/>
              <a:t>8.6% of patients (N = 597) were flagged for suicide risk</a:t>
            </a:r>
          </a:p>
          <a:p>
            <a:endParaRPr lang="en-US" dirty="0"/>
          </a:p>
        </p:txBody>
      </p:sp>
      <p:sp>
        <p:nvSpPr>
          <p:cNvPr id="4" name="Right Arrow 3">
            <a:extLst>
              <a:ext uri="{FF2B5EF4-FFF2-40B4-BE49-F238E27FC236}">
                <a16:creationId xmlns:a16="http://schemas.microsoft.com/office/drawing/2014/main" id="{A85805E6-EB1A-3E41-90EA-2E26943370AD}"/>
              </a:ext>
            </a:extLst>
          </p:cNvPr>
          <p:cNvSpPr/>
          <p:nvPr/>
        </p:nvSpPr>
        <p:spPr>
          <a:xfrm>
            <a:off x="4212771" y="2786743"/>
            <a:ext cx="478972" cy="228600"/>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86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A6BB5-D585-6746-83D5-504DA177483B}"/>
              </a:ext>
            </a:extLst>
          </p:cNvPr>
          <p:cNvSpPr>
            <a:spLocks noGrp="1"/>
          </p:cNvSpPr>
          <p:nvPr>
            <p:ph type="title"/>
          </p:nvPr>
        </p:nvSpPr>
        <p:spPr>
          <a:xfrm>
            <a:off x="722312" y="300984"/>
            <a:ext cx="7542939" cy="506917"/>
          </a:xfrm>
        </p:spPr>
        <p:txBody>
          <a:bodyPr/>
          <a:lstStyle/>
          <a:p>
            <a:r>
              <a:rPr lang="en-US" dirty="0">
                <a:solidFill>
                  <a:schemeClr val="accent3"/>
                </a:solidFill>
              </a:rPr>
              <a:t>Immediate PCP Responses for Patients with Threshold Symptoms</a:t>
            </a:r>
          </a:p>
        </p:txBody>
      </p:sp>
      <p:sp>
        <p:nvSpPr>
          <p:cNvPr id="3" name="Slide Number Placeholder 2">
            <a:extLst>
              <a:ext uri="{FF2B5EF4-FFF2-40B4-BE49-F238E27FC236}">
                <a16:creationId xmlns:a16="http://schemas.microsoft.com/office/drawing/2014/main" id="{02869F34-B92F-1744-B6EB-3C6B38FF5D8A}"/>
              </a:ext>
            </a:extLst>
          </p:cNvPr>
          <p:cNvSpPr>
            <a:spLocks noGrp="1"/>
          </p:cNvSpPr>
          <p:nvPr>
            <p:ph type="sldNum" sz="quarter" idx="12"/>
          </p:nvPr>
        </p:nvSpPr>
        <p:spPr/>
        <p:txBody>
          <a:bodyPr/>
          <a:lstStyle/>
          <a:p>
            <a:fld id="{AD36D61E-4FB0-C74A-A21F-DEB655598256}" type="slidenum">
              <a:rPr lang="en-US" smtClean="0"/>
              <a:pPr/>
              <a:t>12</a:t>
            </a:fld>
            <a:endParaRPr lang="en-US" dirty="0"/>
          </a:p>
        </p:txBody>
      </p:sp>
      <p:graphicFrame>
        <p:nvGraphicFramePr>
          <p:cNvPr id="6" name="Content Placeholder 3">
            <a:extLst>
              <a:ext uri="{FF2B5EF4-FFF2-40B4-BE49-F238E27FC236}">
                <a16:creationId xmlns:a16="http://schemas.microsoft.com/office/drawing/2014/main" id="{C461ED72-1B2C-214E-BC51-E62847C63F26}"/>
              </a:ext>
            </a:extLst>
          </p:cNvPr>
          <p:cNvGraphicFramePr>
            <a:graphicFrameLocks/>
          </p:cNvGraphicFramePr>
          <p:nvPr>
            <p:extLst>
              <p:ext uri="{D42A27DB-BD31-4B8C-83A1-F6EECF244321}">
                <p14:modId xmlns:p14="http://schemas.microsoft.com/office/powerpoint/2010/main" val="3827229173"/>
              </p:ext>
            </p:extLst>
          </p:nvPr>
        </p:nvGraphicFramePr>
        <p:xfrm>
          <a:off x="1310349" y="1638860"/>
          <a:ext cx="6471576" cy="35802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207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A6BB5-D585-6746-83D5-504DA177483B}"/>
              </a:ext>
            </a:extLst>
          </p:cNvPr>
          <p:cNvSpPr>
            <a:spLocks noGrp="1"/>
          </p:cNvSpPr>
          <p:nvPr>
            <p:ph type="title"/>
          </p:nvPr>
        </p:nvSpPr>
        <p:spPr>
          <a:xfrm>
            <a:off x="722312" y="300984"/>
            <a:ext cx="7542939" cy="506917"/>
          </a:xfrm>
        </p:spPr>
        <p:txBody>
          <a:bodyPr/>
          <a:lstStyle/>
          <a:p>
            <a:r>
              <a:rPr lang="en-US" dirty="0">
                <a:solidFill>
                  <a:schemeClr val="accent3"/>
                </a:solidFill>
              </a:rPr>
              <a:t>Immediate PCP Responses for Patients with Subthreshold Symptoms</a:t>
            </a:r>
          </a:p>
        </p:txBody>
      </p:sp>
      <p:sp>
        <p:nvSpPr>
          <p:cNvPr id="3" name="Slide Number Placeholder 2">
            <a:extLst>
              <a:ext uri="{FF2B5EF4-FFF2-40B4-BE49-F238E27FC236}">
                <a16:creationId xmlns:a16="http://schemas.microsoft.com/office/drawing/2014/main" id="{02869F34-B92F-1744-B6EB-3C6B38FF5D8A}"/>
              </a:ext>
            </a:extLst>
          </p:cNvPr>
          <p:cNvSpPr>
            <a:spLocks noGrp="1"/>
          </p:cNvSpPr>
          <p:nvPr>
            <p:ph type="sldNum" sz="quarter" idx="12"/>
          </p:nvPr>
        </p:nvSpPr>
        <p:spPr/>
        <p:txBody>
          <a:bodyPr/>
          <a:lstStyle/>
          <a:p>
            <a:fld id="{AD36D61E-4FB0-C74A-A21F-DEB655598256}" type="slidenum">
              <a:rPr lang="en-US" smtClean="0"/>
              <a:pPr/>
              <a:t>13</a:t>
            </a:fld>
            <a:endParaRPr lang="en-US" dirty="0"/>
          </a:p>
        </p:txBody>
      </p:sp>
      <p:graphicFrame>
        <p:nvGraphicFramePr>
          <p:cNvPr id="6" name="Content Placeholder 3">
            <a:extLst>
              <a:ext uri="{FF2B5EF4-FFF2-40B4-BE49-F238E27FC236}">
                <a16:creationId xmlns:a16="http://schemas.microsoft.com/office/drawing/2014/main" id="{ADC41568-9B7C-6248-A8E3-2DEC25C2D830}"/>
              </a:ext>
            </a:extLst>
          </p:cNvPr>
          <p:cNvGraphicFramePr>
            <a:graphicFrameLocks/>
          </p:cNvGraphicFramePr>
          <p:nvPr>
            <p:extLst>
              <p:ext uri="{D42A27DB-BD31-4B8C-83A1-F6EECF244321}">
                <p14:modId xmlns:p14="http://schemas.microsoft.com/office/powerpoint/2010/main" val="3763118545"/>
              </p:ext>
            </p:extLst>
          </p:nvPr>
        </p:nvGraphicFramePr>
        <p:xfrm>
          <a:off x="1142102" y="1605242"/>
          <a:ext cx="6703358" cy="36475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814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63A3-225A-E943-A869-C86CAB1E7F8C}"/>
              </a:ext>
            </a:extLst>
          </p:cNvPr>
          <p:cNvSpPr>
            <a:spLocks noGrp="1"/>
          </p:cNvSpPr>
          <p:nvPr>
            <p:ph type="title"/>
          </p:nvPr>
        </p:nvSpPr>
        <p:spPr>
          <a:xfrm>
            <a:off x="722313" y="2804204"/>
            <a:ext cx="7542940" cy="1821206"/>
          </a:xfrm>
        </p:spPr>
        <p:txBody>
          <a:bodyPr/>
          <a:lstStyle/>
          <a:p>
            <a:r>
              <a:rPr lang="en-US" dirty="0"/>
              <a:t>CHOP Maternal depression work</a:t>
            </a:r>
          </a:p>
        </p:txBody>
      </p:sp>
      <p:sp>
        <p:nvSpPr>
          <p:cNvPr id="3" name="Text Placeholder 2">
            <a:extLst>
              <a:ext uri="{FF2B5EF4-FFF2-40B4-BE49-F238E27FC236}">
                <a16:creationId xmlns:a16="http://schemas.microsoft.com/office/drawing/2014/main" id="{6BCA0FF2-12F7-294C-A784-A5208DEF6448}"/>
              </a:ext>
            </a:extLst>
          </p:cNvPr>
          <p:cNvSpPr>
            <a:spLocks noGrp="1"/>
          </p:cNvSpPr>
          <p:nvPr>
            <p:ph type="body" idx="1"/>
          </p:nvPr>
        </p:nvSpPr>
        <p:spPr/>
        <p:txBody>
          <a:bodyPr/>
          <a:lstStyle/>
          <a:p>
            <a:r>
              <a:rPr lang="en-US" dirty="0"/>
              <a:t>Overview of </a:t>
            </a:r>
            <a:r>
              <a:rPr lang="en-US" dirty="0" err="1"/>
              <a:t>PolicyLab</a:t>
            </a:r>
            <a:endParaRPr lang="en-US" dirty="0"/>
          </a:p>
          <a:p>
            <a:r>
              <a:rPr lang="en-US" dirty="0"/>
              <a:t>CHOP Young Adult Mental Health Work</a:t>
            </a:r>
          </a:p>
        </p:txBody>
      </p:sp>
      <p:sp>
        <p:nvSpPr>
          <p:cNvPr id="4" name="Text Placeholder 3">
            <a:extLst>
              <a:ext uri="{FF2B5EF4-FFF2-40B4-BE49-F238E27FC236}">
                <a16:creationId xmlns:a16="http://schemas.microsoft.com/office/drawing/2014/main" id="{45EB44D5-0EDE-6C4F-9612-C32E7BBCE5D7}"/>
              </a:ext>
            </a:extLst>
          </p:cNvPr>
          <p:cNvSpPr>
            <a:spLocks noGrp="1"/>
          </p:cNvSpPr>
          <p:nvPr>
            <p:ph type="body" idx="10"/>
          </p:nvPr>
        </p:nvSpPr>
        <p:spPr>
          <a:xfrm>
            <a:off x="722313" y="3917840"/>
            <a:ext cx="7542940" cy="978475"/>
          </a:xfrm>
        </p:spPr>
        <p:txBody>
          <a:bodyPr/>
          <a:lstStyle/>
          <a:p>
            <a:r>
              <a:rPr lang="en-US" dirty="0"/>
              <a:t>Policy Exploration</a:t>
            </a:r>
          </a:p>
        </p:txBody>
      </p:sp>
    </p:spTree>
    <p:extLst>
      <p:ext uri="{BB962C8B-B14F-4D97-AF65-F5344CB8AC3E}">
        <p14:creationId xmlns:p14="http://schemas.microsoft.com/office/powerpoint/2010/main" val="274033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3460B9-C85C-604A-A541-6989D6FFE68D}"/>
              </a:ext>
            </a:extLst>
          </p:cNvPr>
          <p:cNvSpPr>
            <a:spLocks noGrp="1"/>
          </p:cNvSpPr>
          <p:nvPr>
            <p:ph type="sldNum" sz="quarter" idx="12"/>
          </p:nvPr>
        </p:nvSpPr>
        <p:spPr/>
        <p:txBody>
          <a:bodyPr/>
          <a:lstStyle/>
          <a:p>
            <a:fld id="{AD36D61E-4FB0-C74A-A21F-DEB655598256}" type="slidenum">
              <a:rPr lang="en-US" smtClean="0"/>
              <a:pPr/>
              <a:t>15</a:t>
            </a:fld>
            <a:endParaRPr lang="en-US" dirty="0"/>
          </a:p>
        </p:txBody>
      </p:sp>
      <p:sp>
        <p:nvSpPr>
          <p:cNvPr id="3" name="Content Placeholder 2">
            <a:extLst>
              <a:ext uri="{FF2B5EF4-FFF2-40B4-BE49-F238E27FC236}">
                <a16:creationId xmlns:a16="http://schemas.microsoft.com/office/drawing/2014/main" id="{9C6E7059-5566-074B-B186-C1214BEAF54B}"/>
              </a:ext>
            </a:extLst>
          </p:cNvPr>
          <p:cNvSpPr>
            <a:spLocks noGrp="1"/>
          </p:cNvSpPr>
          <p:nvPr>
            <p:ph sz="quarter" idx="15"/>
          </p:nvPr>
        </p:nvSpPr>
        <p:spPr>
          <a:xfrm>
            <a:off x="5384985" y="257533"/>
            <a:ext cx="3574472" cy="3398982"/>
          </a:xfrm>
        </p:spPr>
        <p:txBody>
          <a:bodyPr/>
          <a:lstStyle/>
          <a:p>
            <a:r>
              <a:rPr lang="en-US" sz="2000" dirty="0">
                <a:solidFill>
                  <a:schemeClr val="accent4"/>
                </a:solidFill>
              </a:rPr>
              <a:t>Children do better when their caregivers do better.</a:t>
            </a:r>
          </a:p>
          <a:p>
            <a:pPr marL="285750" lvl="1" indent="-285750">
              <a:buFont typeface="Arial" panose="020B0604020202020204" pitchFamily="34" charset="0"/>
              <a:buChar char="•"/>
            </a:pPr>
            <a:r>
              <a:rPr lang="en-US" sz="1800" dirty="0"/>
              <a:t>Social Determinants of Health</a:t>
            </a:r>
          </a:p>
          <a:p>
            <a:pPr marL="285750" lvl="1" indent="-285750">
              <a:buFont typeface="Arial" panose="020B0604020202020204" pitchFamily="34" charset="0"/>
              <a:buChar char="•"/>
            </a:pPr>
            <a:r>
              <a:rPr lang="en-US" sz="1800" dirty="0"/>
              <a:t>Mental/Behavioral Health</a:t>
            </a:r>
          </a:p>
          <a:p>
            <a:pPr marL="285750" lvl="1" indent="-285750">
              <a:buFont typeface="Arial" panose="020B0604020202020204" pitchFamily="34" charset="0"/>
              <a:buChar char="•"/>
            </a:pPr>
            <a:r>
              <a:rPr lang="en-US" sz="1800" dirty="0"/>
              <a:t>Vaccinations</a:t>
            </a:r>
          </a:p>
          <a:p>
            <a:pPr marL="285750" lvl="1" indent="-285750">
              <a:buFont typeface="Arial" panose="020B0604020202020204" pitchFamily="34" charset="0"/>
              <a:buChar char="•"/>
            </a:pPr>
            <a:r>
              <a:rPr lang="en-US" sz="1800" dirty="0"/>
              <a:t>Smoking Cessation</a:t>
            </a:r>
          </a:p>
          <a:p>
            <a:pPr marL="285750" lvl="1" indent="-285750">
              <a:buFont typeface="Arial" panose="020B0604020202020204" pitchFamily="34" charset="0"/>
              <a:buChar char="•"/>
            </a:pPr>
            <a:r>
              <a:rPr lang="en-US" sz="1800" dirty="0"/>
              <a:t>Reproductive Health Care</a:t>
            </a:r>
          </a:p>
          <a:p>
            <a:pPr marL="285750" lvl="1" indent="-285750">
              <a:buFont typeface="Arial" panose="020B0604020202020204" pitchFamily="34" charset="0"/>
              <a:buChar char="•"/>
            </a:pPr>
            <a:r>
              <a:rPr lang="en-US" sz="1800" dirty="0"/>
              <a:t>And more...</a:t>
            </a:r>
          </a:p>
        </p:txBody>
      </p:sp>
    </p:spTree>
    <p:extLst>
      <p:ext uri="{BB962C8B-B14F-4D97-AF65-F5344CB8AC3E}">
        <p14:creationId xmlns:p14="http://schemas.microsoft.com/office/powerpoint/2010/main" val="547719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22CC26-73BA-0D41-99F4-88922DDDD6C7}"/>
              </a:ext>
            </a:extLst>
          </p:cNvPr>
          <p:cNvSpPr>
            <a:spLocks noGrp="1"/>
          </p:cNvSpPr>
          <p:nvPr>
            <p:ph type="sldNum" sz="quarter" idx="12"/>
          </p:nvPr>
        </p:nvSpPr>
        <p:spPr/>
        <p:txBody>
          <a:bodyPr/>
          <a:lstStyle/>
          <a:p>
            <a:fld id="{AD36D61E-4FB0-C74A-A21F-DEB655598256}" type="slidenum">
              <a:rPr lang="en-US" smtClean="0"/>
              <a:pPr/>
              <a:t>16</a:t>
            </a:fld>
            <a:endParaRPr lang="en-US" dirty="0"/>
          </a:p>
        </p:txBody>
      </p:sp>
      <p:sp>
        <p:nvSpPr>
          <p:cNvPr id="4" name="Content Placeholder 3">
            <a:extLst>
              <a:ext uri="{FF2B5EF4-FFF2-40B4-BE49-F238E27FC236}">
                <a16:creationId xmlns:a16="http://schemas.microsoft.com/office/drawing/2014/main" id="{DC5956FF-0E56-1A4A-9E44-496018AD31D9}"/>
              </a:ext>
            </a:extLst>
          </p:cNvPr>
          <p:cNvSpPr>
            <a:spLocks noGrp="1"/>
          </p:cNvSpPr>
          <p:nvPr>
            <p:ph sz="quarter" idx="15"/>
          </p:nvPr>
        </p:nvSpPr>
        <p:spPr>
          <a:xfrm>
            <a:off x="243549" y="370520"/>
            <a:ext cx="3445162" cy="3226950"/>
          </a:xfrm>
        </p:spPr>
        <p:txBody>
          <a:bodyPr/>
          <a:lstStyle/>
          <a:p>
            <a:r>
              <a:rPr lang="en-US" sz="2000" dirty="0">
                <a:solidFill>
                  <a:schemeClr val="accent4"/>
                </a:solidFill>
              </a:rPr>
              <a:t>PEDIATRICS AS A HEALTH CARE TOUCHPOINT</a:t>
            </a:r>
          </a:p>
          <a:p>
            <a:endParaRPr lang="en-US" dirty="0"/>
          </a:p>
          <a:p>
            <a:pPr marL="285750" lvl="1" indent="-285750">
              <a:buFont typeface="Arial" panose="020B0604020202020204" pitchFamily="34" charset="0"/>
              <a:buChar char="•"/>
            </a:pPr>
            <a:r>
              <a:rPr lang="en-US" dirty="0"/>
              <a:t>3 in 10 high-risk mothers do not attend the recommended postpartum visit</a:t>
            </a:r>
          </a:p>
          <a:p>
            <a:pPr marL="285750" lvl="1" indent="-285750">
              <a:buFont typeface="Arial" panose="020B0604020202020204" pitchFamily="34" charset="0"/>
              <a:buChar char="•"/>
            </a:pPr>
            <a:r>
              <a:rPr lang="en-US" dirty="0"/>
              <a:t>Over 90 percent of children attend well-child visits once a year</a:t>
            </a:r>
          </a:p>
          <a:p>
            <a:pPr lvl="1"/>
            <a:endParaRPr lang="en-US" sz="800" dirty="0">
              <a:solidFill>
                <a:schemeClr val="bg2"/>
              </a:solidFill>
            </a:endParaRPr>
          </a:p>
        </p:txBody>
      </p:sp>
      <p:sp>
        <p:nvSpPr>
          <p:cNvPr id="3" name="Rectangle 2"/>
          <p:cNvSpPr/>
          <p:nvPr/>
        </p:nvSpPr>
        <p:spPr>
          <a:xfrm>
            <a:off x="-333828" y="4158357"/>
            <a:ext cx="3976915" cy="297517"/>
          </a:xfrm>
          <a:prstGeom prst="rect">
            <a:avLst/>
          </a:prstGeom>
        </p:spPr>
        <p:txBody>
          <a:bodyPr wrap="square">
            <a:spAutoFit/>
          </a:bodyPr>
          <a:lstStyle/>
          <a:p>
            <a:pPr lvl="1">
              <a:spcBef>
                <a:spcPts val="200"/>
              </a:spcBef>
              <a:spcAft>
                <a:spcPts val="200"/>
              </a:spcAft>
            </a:pPr>
            <a:r>
              <a:rPr lang="en-US" sz="500" i="1" dirty="0">
                <a:solidFill>
                  <a:schemeClr val="bg2"/>
                </a:solidFill>
                <a:latin typeface="Georgia" panose="02040502050405020303" pitchFamily="18" charset="0"/>
              </a:rPr>
              <a:t>Centers for Disease Control and Prevention. (2007). Postpartum care visits  11 states and New York City, 2004. </a:t>
            </a:r>
          </a:p>
          <a:p>
            <a:pPr lvl="1">
              <a:spcBef>
                <a:spcPts val="200"/>
              </a:spcBef>
              <a:spcAft>
                <a:spcPts val="200"/>
              </a:spcAft>
            </a:pPr>
            <a:r>
              <a:rPr lang="en-US" sz="500" i="1" dirty="0">
                <a:solidFill>
                  <a:schemeClr val="bg2"/>
                </a:solidFill>
                <a:latin typeface="Georgia" panose="02040502050405020303" pitchFamily="18" charset="0"/>
              </a:rPr>
              <a:t>Child Trends Data Bank. Parental Depression, August 2014.</a:t>
            </a:r>
          </a:p>
        </p:txBody>
      </p:sp>
    </p:spTree>
    <p:extLst>
      <p:ext uri="{BB962C8B-B14F-4D97-AF65-F5344CB8AC3E}">
        <p14:creationId xmlns:p14="http://schemas.microsoft.com/office/powerpoint/2010/main" val="276975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36D61E-4FB0-C74A-A21F-DEB655598256}" type="slidenum">
              <a:rPr lang="en-US" smtClean="0"/>
              <a:pPr/>
              <a:t>17</a:t>
            </a:fld>
            <a:endParaRPr lang="en-US" dirty="0"/>
          </a:p>
        </p:txBody>
      </p:sp>
      <p:pic>
        <p:nvPicPr>
          <p:cNvPr id="6" name="Content Placeholder 5"/>
          <p:cNvPicPr>
            <a:picLocks noGrp="1" noChangeAspect="1"/>
          </p:cNvPicPr>
          <p:nvPr>
            <p:ph sz="half" idx="14"/>
          </p:nvPr>
        </p:nvPicPr>
        <p:blipFill>
          <a:blip r:embed="rId3">
            <a:extLst>
              <a:ext uri="{28A0092B-C50C-407E-A947-70E740481C1C}">
                <a14:useLocalDpi xmlns:a14="http://schemas.microsoft.com/office/drawing/2010/main" val="0"/>
              </a:ext>
            </a:extLst>
          </a:blip>
          <a:stretch>
            <a:fillRect/>
          </a:stretch>
        </p:blipFill>
        <p:spPr>
          <a:xfrm>
            <a:off x="4012181" y="2489200"/>
            <a:ext cx="1231900" cy="1231900"/>
          </a:xfrm>
        </p:spPr>
      </p:pic>
      <p:sp>
        <p:nvSpPr>
          <p:cNvPr id="4" name="Title 3"/>
          <p:cNvSpPr>
            <a:spLocks noGrp="1"/>
          </p:cNvSpPr>
          <p:nvPr>
            <p:ph type="title"/>
          </p:nvPr>
        </p:nvSpPr>
        <p:spPr/>
        <p:txBody>
          <a:bodyPr/>
          <a:lstStyle/>
          <a:p>
            <a:r>
              <a:rPr lang="en-US" dirty="0">
                <a:solidFill>
                  <a:schemeClr val="accent4"/>
                </a:solidFill>
              </a:rPr>
              <a:t>Postpartum depression &amp; pediatrics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879" y="2393950"/>
            <a:ext cx="1422400" cy="1422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7521" y="2203965"/>
            <a:ext cx="1701800" cy="1701800"/>
          </a:xfrm>
          <a:prstGeom prst="rect">
            <a:avLst/>
          </a:prstGeom>
        </p:spPr>
      </p:pic>
      <p:sp>
        <p:nvSpPr>
          <p:cNvPr id="10" name="TextBox 9"/>
          <p:cNvSpPr txBox="1"/>
          <p:nvPr/>
        </p:nvSpPr>
        <p:spPr>
          <a:xfrm>
            <a:off x="1377521" y="4032250"/>
            <a:ext cx="1892586" cy="369332"/>
          </a:xfrm>
          <a:prstGeom prst="rect">
            <a:avLst/>
          </a:prstGeom>
          <a:noFill/>
        </p:spPr>
        <p:txBody>
          <a:bodyPr wrap="square" rtlCol="0">
            <a:spAutoFit/>
          </a:bodyPr>
          <a:lstStyle/>
          <a:p>
            <a:pPr algn="ctr"/>
            <a:r>
              <a:rPr lang="en-US" dirty="0">
                <a:solidFill>
                  <a:schemeClr val="accent4"/>
                </a:solidFill>
              </a:rPr>
              <a:t>Development</a:t>
            </a:r>
          </a:p>
        </p:txBody>
      </p:sp>
      <p:sp>
        <p:nvSpPr>
          <p:cNvPr id="11" name="Rectangle 10"/>
          <p:cNvSpPr/>
          <p:nvPr/>
        </p:nvSpPr>
        <p:spPr>
          <a:xfrm>
            <a:off x="3743369" y="4032250"/>
            <a:ext cx="1769523" cy="369332"/>
          </a:xfrm>
          <a:prstGeom prst="rect">
            <a:avLst/>
          </a:prstGeom>
        </p:spPr>
        <p:txBody>
          <a:bodyPr wrap="none">
            <a:spAutoFit/>
          </a:bodyPr>
          <a:lstStyle/>
          <a:p>
            <a:pPr algn="ctr"/>
            <a:r>
              <a:rPr lang="en-US" dirty="0">
                <a:solidFill>
                  <a:schemeClr val="accent4"/>
                </a:solidFill>
              </a:rPr>
              <a:t>Breastfeeding</a:t>
            </a:r>
          </a:p>
        </p:txBody>
      </p:sp>
      <p:sp>
        <p:nvSpPr>
          <p:cNvPr id="12" name="Rectangle 11"/>
          <p:cNvSpPr/>
          <p:nvPr/>
        </p:nvSpPr>
        <p:spPr>
          <a:xfrm>
            <a:off x="6111879" y="4032250"/>
            <a:ext cx="1568443" cy="369332"/>
          </a:xfrm>
          <a:prstGeom prst="rect">
            <a:avLst/>
          </a:prstGeom>
        </p:spPr>
        <p:txBody>
          <a:bodyPr wrap="none">
            <a:spAutoFit/>
          </a:bodyPr>
          <a:lstStyle/>
          <a:p>
            <a:pPr algn="ctr"/>
            <a:r>
              <a:rPr lang="en-US" dirty="0">
                <a:solidFill>
                  <a:schemeClr val="accent4"/>
                </a:solidFill>
              </a:rPr>
              <a:t>Infant safety</a:t>
            </a:r>
          </a:p>
        </p:txBody>
      </p:sp>
    </p:spTree>
    <p:extLst>
      <p:ext uri="{BB962C8B-B14F-4D97-AF65-F5344CB8AC3E}">
        <p14:creationId xmlns:p14="http://schemas.microsoft.com/office/powerpoint/2010/main" val="764230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BDE6-569B-EC4C-9C48-2FC869147DC5}"/>
              </a:ext>
            </a:extLst>
          </p:cNvPr>
          <p:cNvSpPr>
            <a:spLocks noGrp="1"/>
          </p:cNvSpPr>
          <p:nvPr>
            <p:ph type="title"/>
          </p:nvPr>
        </p:nvSpPr>
        <p:spPr/>
        <p:txBody>
          <a:bodyPr/>
          <a:lstStyle/>
          <a:p>
            <a:r>
              <a:rPr lang="en-US" dirty="0">
                <a:solidFill>
                  <a:schemeClr val="accent4"/>
                </a:solidFill>
              </a:rPr>
              <a:t>Clinical Practice</a:t>
            </a:r>
          </a:p>
        </p:txBody>
      </p:sp>
      <p:sp>
        <p:nvSpPr>
          <p:cNvPr id="3" name="Slide Number Placeholder 2">
            <a:extLst>
              <a:ext uri="{FF2B5EF4-FFF2-40B4-BE49-F238E27FC236}">
                <a16:creationId xmlns:a16="http://schemas.microsoft.com/office/drawing/2014/main" id="{547B6FAE-7AFB-1544-9A7A-C024684E3734}"/>
              </a:ext>
            </a:extLst>
          </p:cNvPr>
          <p:cNvSpPr>
            <a:spLocks noGrp="1"/>
          </p:cNvSpPr>
          <p:nvPr>
            <p:ph type="sldNum" sz="quarter" idx="12"/>
          </p:nvPr>
        </p:nvSpPr>
        <p:spPr/>
        <p:txBody>
          <a:bodyPr/>
          <a:lstStyle/>
          <a:p>
            <a:fld id="{AD36D61E-4FB0-C74A-A21F-DEB655598256}" type="slidenum">
              <a:rPr lang="en-US" smtClean="0"/>
              <a:pPr/>
              <a:t>18</a:t>
            </a:fld>
            <a:endParaRPr lang="en-US" dirty="0"/>
          </a:p>
        </p:txBody>
      </p:sp>
      <p:sp>
        <p:nvSpPr>
          <p:cNvPr id="5" name="Content Placeholder 4">
            <a:extLst>
              <a:ext uri="{FF2B5EF4-FFF2-40B4-BE49-F238E27FC236}">
                <a16:creationId xmlns:a16="http://schemas.microsoft.com/office/drawing/2014/main" id="{A27B1391-D131-A642-B779-A6609B6973AE}"/>
              </a:ext>
            </a:extLst>
          </p:cNvPr>
          <p:cNvSpPr>
            <a:spLocks noGrp="1"/>
          </p:cNvSpPr>
          <p:nvPr>
            <p:ph sz="quarter" idx="16"/>
          </p:nvPr>
        </p:nvSpPr>
        <p:spPr>
          <a:xfrm>
            <a:off x="719792" y="1088791"/>
            <a:ext cx="7838054" cy="4031545"/>
          </a:xfrm>
        </p:spPr>
        <p:txBody>
          <a:bodyPr/>
          <a:lstStyle/>
          <a:p>
            <a:r>
              <a:rPr lang="en-US" dirty="0"/>
              <a:t>Postpartum depression screening integrated with electronic medical record</a:t>
            </a:r>
          </a:p>
          <a:p>
            <a:pPr marL="458788" lvl="1" indent="-285750">
              <a:buFont typeface="Arial" panose="020B0604020202020204" pitchFamily="34" charset="0"/>
              <a:buChar char="•"/>
            </a:pPr>
            <a:r>
              <a:rPr lang="en-US" dirty="0">
                <a:sym typeface="Wingdings" pitchFamily="2" charset="2"/>
              </a:rPr>
              <a:t>Implemented through all 31 of CHOP’s Care Network sites at baby’s 2-month well visit</a:t>
            </a:r>
          </a:p>
          <a:p>
            <a:pPr lvl="1" indent="0">
              <a:buNone/>
            </a:pPr>
            <a:endParaRPr lang="en-US" dirty="0"/>
          </a:p>
        </p:txBody>
      </p:sp>
      <p:pic>
        <p:nvPicPr>
          <p:cNvPr id="7" name="Content Placeholder 5">
            <a:extLst>
              <a:ext uri="{FF2B5EF4-FFF2-40B4-BE49-F238E27FC236}">
                <a16:creationId xmlns:a16="http://schemas.microsoft.com/office/drawing/2014/main" id="{81F303EA-8821-2149-BA7B-CF416B16B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239" y="2248215"/>
            <a:ext cx="3804132" cy="2614121"/>
          </a:xfrm>
          <a:prstGeom prst="rect">
            <a:avLst/>
          </a:prstGeom>
        </p:spPr>
      </p:pic>
      <p:sp>
        <p:nvSpPr>
          <p:cNvPr id="6" name="Content Placeholder 4">
            <a:extLst>
              <a:ext uri="{FF2B5EF4-FFF2-40B4-BE49-F238E27FC236}">
                <a16:creationId xmlns:a16="http://schemas.microsoft.com/office/drawing/2014/main" id="{06ABE1CC-3A8C-E84E-B003-162BA4B1EEF8}"/>
              </a:ext>
            </a:extLst>
          </p:cNvPr>
          <p:cNvSpPr txBox="1">
            <a:spLocks/>
          </p:cNvSpPr>
          <p:nvPr/>
        </p:nvSpPr>
        <p:spPr>
          <a:xfrm>
            <a:off x="719792" y="2402723"/>
            <a:ext cx="4176879" cy="4031545"/>
          </a:xfrm>
          <a:prstGeom prst="rect">
            <a:avLst/>
          </a:prstGeom>
        </p:spPr>
        <p:txBody>
          <a:bodyPr lIns="91440"/>
          <a:lstStyle>
            <a:lvl1pPr marL="0" indent="0" algn="l" defTabSz="457200" rtl="0" eaLnBrk="1" latinLnBrk="0" hangingPunct="1">
              <a:lnSpc>
                <a:spcPct val="110000"/>
              </a:lnSpc>
              <a:spcBef>
                <a:spcPts val="0"/>
              </a:spcBef>
              <a:spcAft>
                <a:spcPts val="400"/>
              </a:spcAft>
              <a:buFont typeface="Arial"/>
              <a:buNone/>
              <a:defRPr sz="1800" kern="1200">
                <a:solidFill>
                  <a:schemeClr val="bg2"/>
                </a:solidFill>
                <a:latin typeface="+mn-lt"/>
                <a:ea typeface="+mn-ea"/>
                <a:cs typeface="Georgia"/>
              </a:defRPr>
            </a:lvl1pPr>
            <a:lvl2pPr marL="173038" indent="-161925" algn="l" defTabSz="457200" rtl="0" eaLnBrk="1" latinLnBrk="0" hangingPunct="1">
              <a:lnSpc>
                <a:spcPct val="110000"/>
              </a:lnSpc>
              <a:spcBef>
                <a:spcPts val="0"/>
              </a:spcBef>
              <a:spcAft>
                <a:spcPts val="400"/>
              </a:spcAft>
              <a:buFont typeface="Arial" charset="0"/>
              <a:buChar char="•"/>
              <a:tabLst/>
              <a:defRPr sz="1600" kern="1200">
                <a:solidFill>
                  <a:schemeClr val="tx1"/>
                </a:solidFill>
                <a:latin typeface="Georgia"/>
                <a:ea typeface="+mn-ea"/>
                <a:cs typeface="Georgia"/>
              </a:defRPr>
            </a:lvl2pPr>
            <a:lvl3pPr marL="460375" indent="-230188" algn="l" defTabSz="457200" rtl="0" eaLnBrk="1" latinLnBrk="0" hangingPunct="1">
              <a:lnSpc>
                <a:spcPct val="110000"/>
              </a:lnSpc>
              <a:spcBef>
                <a:spcPts val="0"/>
              </a:spcBef>
              <a:spcAft>
                <a:spcPts val="400"/>
              </a:spcAft>
              <a:buFont typeface="Wingdings" charset="2"/>
              <a:buChar char="§"/>
              <a:tabLst/>
              <a:defRPr sz="1600" kern="1200">
                <a:solidFill>
                  <a:schemeClr val="tx1"/>
                </a:solidFill>
                <a:latin typeface="Georgia"/>
                <a:ea typeface="+mn-ea"/>
                <a:cs typeface="Georgia"/>
              </a:defRPr>
            </a:lvl3pPr>
            <a:lvl4pPr marL="692150" indent="-231775" algn="l" defTabSz="457200" rtl="0" eaLnBrk="1" latinLnBrk="0" hangingPunct="1">
              <a:lnSpc>
                <a:spcPct val="110000"/>
              </a:lnSpc>
              <a:spcBef>
                <a:spcPts val="0"/>
              </a:spcBef>
              <a:spcAft>
                <a:spcPts val="400"/>
              </a:spcAft>
              <a:buFont typeface="Arial"/>
              <a:buChar char="–"/>
              <a:tabLst/>
              <a:defRPr sz="16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lvl="1" indent="-285750">
              <a:buFont typeface="Arial" panose="020B0604020202020204" pitchFamily="34" charset="0"/>
              <a:buChar char="•"/>
            </a:pPr>
            <a:r>
              <a:rPr lang="en-US" dirty="0"/>
              <a:t>Screening is automated, assigned at check-in where the mother is given a tablet to complete the screening</a:t>
            </a:r>
          </a:p>
          <a:p>
            <a:pPr marL="746125" lvl="2" indent="-285750">
              <a:buFont typeface="Arial" panose="020B0604020202020204" pitchFamily="34" charset="0"/>
              <a:buChar char="•"/>
            </a:pPr>
            <a:r>
              <a:rPr lang="en-US" dirty="0"/>
              <a:t>Screening results flow into chart to be viewed by provider at visit; handouts, referral suggestions, follow-up recommended as needed</a:t>
            </a:r>
          </a:p>
          <a:p>
            <a:pPr lvl="1" indent="0">
              <a:buFont typeface="Arial" charset="0"/>
              <a:buNone/>
            </a:pPr>
            <a:endParaRPr lang="en-US" dirty="0"/>
          </a:p>
        </p:txBody>
      </p:sp>
      <p:sp>
        <p:nvSpPr>
          <p:cNvPr id="4" name="Right Arrow 3">
            <a:extLst>
              <a:ext uri="{FF2B5EF4-FFF2-40B4-BE49-F238E27FC236}">
                <a16:creationId xmlns:a16="http://schemas.microsoft.com/office/drawing/2014/main" id="{7CC01166-DC32-B44B-8CD2-7F1ED125D8B5}"/>
              </a:ext>
            </a:extLst>
          </p:cNvPr>
          <p:cNvSpPr/>
          <p:nvPr/>
        </p:nvSpPr>
        <p:spPr>
          <a:xfrm>
            <a:off x="4574541" y="3683345"/>
            <a:ext cx="358345" cy="222422"/>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13B2828-EC27-FD45-9AB2-D7D54A0978B3}"/>
              </a:ext>
            </a:extLst>
          </p:cNvPr>
          <p:cNvSpPr/>
          <p:nvPr/>
        </p:nvSpPr>
        <p:spPr>
          <a:xfrm>
            <a:off x="1328452" y="5077858"/>
            <a:ext cx="6667623" cy="90458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0B7D9DE-D4D5-0243-9698-E860E54B48FA}"/>
              </a:ext>
            </a:extLst>
          </p:cNvPr>
          <p:cNvSpPr txBox="1"/>
          <p:nvPr/>
        </p:nvSpPr>
        <p:spPr>
          <a:xfrm>
            <a:off x="1520480" y="5181819"/>
            <a:ext cx="6283569" cy="646331"/>
          </a:xfrm>
          <a:prstGeom prst="rect">
            <a:avLst/>
          </a:prstGeom>
          <a:noFill/>
        </p:spPr>
        <p:txBody>
          <a:bodyPr wrap="square" rtlCol="0">
            <a:spAutoFit/>
          </a:bodyPr>
          <a:lstStyle/>
          <a:p>
            <a:pPr algn="ctr"/>
            <a:r>
              <a:rPr lang="en-US" dirty="0">
                <a:solidFill>
                  <a:schemeClr val="bg1"/>
                </a:solidFill>
                <a:latin typeface="Georgia" panose="02040502050405020303" pitchFamily="18" charset="0"/>
              </a:rPr>
              <a:t>Since 2013, more than</a:t>
            </a:r>
            <a:r>
              <a:rPr lang="en-US" b="1" dirty="0">
                <a:solidFill>
                  <a:schemeClr val="bg1"/>
                </a:solidFill>
                <a:latin typeface="Georgia" panose="02040502050405020303" pitchFamily="18" charset="0"/>
              </a:rPr>
              <a:t> 46,000 </a:t>
            </a:r>
            <a:r>
              <a:rPr lang="en-US" dirty="0">
                <a:solidFill>
                  <a:schemeClr val="bg1"/>
                </a:solidFill>
                <a:latin typeface="Georgia" panose="02040502050405020303" pitchFamily="18" charset="0"/>
              </a:rPr>
              <a:t>screenings have been completed across the CHOP Care Network</a:t>
            </a:r>
          </a:p>
        </p:txBody>
      </p:sp>
    </p:spTree>
    <p:extLst>
      <p:ext uri="{BB962C8B-B14F-4D97-AF65-F5344CB8AC3E}">
        <p14:creationId xmlns:p14="http://schemas.microsoft.com/office/powerpoint/2010/main" val="2529489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4885-089F-C344-BF0E-653E631AEDF6}"/>
              </a:ext>
            </a:extLst>
          </p:cNvPr>
          <p:cNvSpPr>
            <a:spLocks noGrp="1"/>
          </p:cNvSpPr>
          <p:nvPr>
            <p:ph type="title"/>
          </p:nvPr>
        </p:nvSpPr>
        <p:spPr/>
        <p:txBody>
          <a:bodyPr/>
          <a:lstStyle/>
          <a:p>
            <a:r>
              <a:rPr lang="en-US" dirty="0">
                <a:solidFill>
                  <a:schemeClr val="accent4"/>
                </a:solidFill>
              </a:rPr>
              <a:t>Mental health care utilization</a:t>
            </a:r>
          </a:p>
        </p:txBody>
      </p:sp>
      <p:sp>
        <p:nvSpPr>
          <p:cNvPr id="3" name="Slide Number Placeholder 2">
            <a:extLst>
              <a:ext uri="{FF2B5EF4-FFF2-40B4-BE49-F238E27FC236}">
                <a16:creationId xmlns:a16="http://schemas.microsoft.com/office/drawing/2014/main" id="{2C0BB188-DBDD-DD4B-ADB2-3A9D3F785000}"/>
              </a:ext>
            </a:extLst>
          </p:cNvPr>
          <p:cNvSpPr>
            <a:spLocks noGrp="1"/>
          </p:cNvSpPr>
          <p:nvPr>
            <p:ph type="sldNum" sz="quarter" idx="12"/>
          </p:nvPr>
        </p:nvSpPr>
        <p:spPr/>
        <p:txBody>
          <a:bodyPr/>
          <a:lstStyle/>
          <a:p>
            <a:fld id="{AD36D61E-4FB0-C74A-A21F-DEB655598256}" type="slidenum">
              <a:rPr lang="en-US" smtClean="0"/>
              <a:pPr/>
              <a:t>19</a:t>
            </a:fld>
            <a:endParaRPr lang="en-US" dirty="0"/>
          </a:p>
        </p:txBody>
      </p:sp>
      <p:graphicFrame>
        <p:nvGraphicFramePr>
          <p:cNvPr id="6" name="Content Placeholder 5">
            <a:extLst>
              <a:ext uri="{FF2B5EF4-FFF2-40B4-BE49-F238E27FC236}">
                <a16:creationId xmlns:a16="http://schemas.microsoft.com/office/drawing/2014/main" id="{3838926C-24EA-6A4D-B29C-7B23A4B30D4C}"/>
              </a:ext>
            </a:extLst>
          </p:cNvPr>
          <p:cNvGraphicFramePr>
            <a:graphicFrameLocks noGrp="1"/>
          </p:cNvGraphicFramePr>
          <p:nvPr>
            <p:ph sz="quarter" idx="16"/>
            <p:extLst>
              <p:ext uri="{D42A27DB-BD31-4B8C-83A1-F6EECF244321}">
                <p14:modId xmlns:p14="http://schemas.microsoft.com/office/powerpoint/2010/main" val="814940552"/>
              </p:ext>
            </p:extLst>
          </p:nvPr>
        </p:nvGraphicFramePr>
        <p:xfrm>
          <a:off x="818890" y="1479723"/>
          <a:ext cx="7545387" cy="4030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34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76DE-86C3-C440-B6E3-2DAB9FB03D08}"/>
              </a:ext>
            </a:extLst>
          </p:cNvPr>
          <p:cNvSpPr>
            <a:spLocks noGrp="1"/>
          </p:cNvSpPr>
          <p:nvPr>
            <p:ph type="title"/>
          </p:nvPr>
        </p:nvSpPr>
        <p:spPr/>
        <p:txBody>
          <a:bodyPr/>
          <a:lstStyle/>
          <a:p>
            <a:r>
              <a:rPr lang="en-US" dirty="0">
                <a:solidFill>
                  <a:schemeClr val="accent6"/>
                </a:solidFill>
              </a:rPr>
              <a:t>Workshop goals</a:t>
            </a:r>
          </a:p>
        </p:txBody>
      </p:sp>
      <p:sp>
        <p:nvSpPr>
          <p:cNvPr id="3" name="Slide Number Placeholder 2">
            <a:extLst>
              <a:ext uri="{FF2B5EF4-FFF2-40B4-BE49-F238E27FC236}">
                <a16:creationId xmlns:a16="http://schemas.microsoft.com/office/drawing/2014/main" id="{D797A31E-8215-334F-9F53-C5A02ACCF880}"/>
              </a:ext>
            </a:extLst>
          </p:cNvPr>
          <p:cNvSpPr>
            <a:spLocks noGrp="1"/>
          </p:cNvSpPr>
          <p:nvPr>
            <p:ph type="sldNum" sz="quarter" idx="12"/>
          </p:nvPr>
        </p:nvSpPr>
        <p:spPr/>
        <p:txBody>
          <a:bodyPr/>
          <a:lstStyle/>
          <a:p>
            <a:fld id="{AD36D61E-4FB0-C74A-A21F-DEB655598256}" type="slidenum">
              <a:rPr lang="en-US" smtClean="0"/>
              <a:pPr/>
              <a:t>2</a:t>
            </a:fld>
            <a:endParaRPr lang="en-US" dirty="0"/>
          </a:p>
        </p:txBody>
      </p:sp>
      <p:sp>
        <p:nvSpPr>
          <p:cNvPr id="5" name="Content Placeholder 4">
            <a:extLst>
              <a:ext uri="{FF2B5EF4-FFF2-40B4-BE49-F238E27FC236}">
                <a16:creationId xmlns:a16="http://schemas.microsoft.com/office/drawing/2014/main" id="{82C9F0EB-9D36-1A4B-9BED-91F7083A94EF}"/>
              </a:ext>
            </a:extLst>
          </p:cNvPr>
          <p:cNvSpPr>
            <a:spLocks noGrp="1"/>
          </p:cNvSpPr>
          <p:nvPr>
            <p:ph sz="quarter" idx="16"/>
          </p:nvPr>
        </p:nvSpPr>
        <p:spPr/>
        <p:txBody>
          <a:bodyPr/>
          <a:lstStyle/>
          <a:p>
            <a:pPr marL="342900" indent="-342900">
              <a:buAutoNum type="arabicPeriod"/>
            </a:pPr>
            <a:r>
              <a:rPr lang="en-US" dirty="0"/>
              <a:t>To highlight research &amp; clinical innovation on maternal depression and adolescent mental health from </a:t>
            </a:r>
            <a:r>
              <a:rPr lang="en-US" dirty="0" err="1"/>
              <a:t>PolicyLab</a:t>
            </a:r>
            <a:r>
              <a:rPr lang="en-US" dirty="0"/>
              <a:t> at Children’s Hospital of Philadelphia</a:t>
            </a:r>
          </a:p>
          <a:p>
            <a:pPr marL="342900" indent="-342900">
              <a:buAutoNum type="arabicPeriod"/>
            </a:pPr>
            <a:endParaRPr lang="en-US" dirty="0"/>
          </a:p>
          <a:p>
            <a:pPr marL="342900" indent="-342900">
              <a:buAutoNum type="arabicPeriod"/>
            </a:pPr>
            <a:r>
              <a:rPr lang="en-US" dirty="0"/>
              <a:t>To discuss recent policy developments that could support maternal depression</a:t>
            </a:r>
          </a:p>
        </p:txBody>
      </p:sp>
    </p:spTree>
    <p:extLst>
      <p:ext uri="{BB962C8B-B14F-4D97-AF65-F5344CB8AC3E}">
        <p14:creationId xmlns:p14="http://schemas.microsoft.com/office/powerpoint/2010/main" val="3195020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BAA1B6-E487-D74A-B861-B4B4B961952A}"/>
              </a:ext>
            </a:extLst>
          </p:cNvPr>
          <p:cNvPicPr>
            <a:picLocks noChangeAspect="1"/>
          </p:cNvPicPr>
          <p:nvPr/>
        </p:nvPicPr>
        <p:blipFill>
          <a:blip r:embed="rId3"/>
          <a:stretch>
            <a:fillRect/>
          </a:stretch>
        </p:blipFill>
        <p:spPr>
          <a:xfrm>
            <a:off x="532188" y="2295910"/>
            <a:ext cx="2445504" cy="1630336"/>
          </a:xfrm>
          <a:prstGeom prst="rect">
            <a:avLst/>
          </a:prstGeom>
        </p:spPr>
      </p:pic>
      <p:sp>
        <p:nvSpPr>
          <p:cNvPr id="2" name="Title 1">
            <a:extLst>
              <a:ext uri="{FF2B5EF4-FFF2-40B4-BE49-F238E27FC236}">
                <a16:creationId xmlns:a16="http://schemas.microsoft.com/office/drawing/2014/main" id="{23D1BDE6-569B-EC4C-9C48-2FC869147DC5}"/>
              </a:ext>
            </a:extLst>
          </p:cNvPr>
          <p:cNvSpPr>
            <a:spLocks noGrp="1"/>
          </p:cNvSpPr>
          <p:nvPr>
            <p:ph type="title"/>
          </p:nvPr>
        </p:nvSpPr>
        <p:spPr/>
        <p:txBody>
          <a:bodyPr/>
          <a:lstStyle/>
          <a:p>
            <a:r>
              <a:rPr lang="en-US" dirty="0">
                <a:solidFill>
                  <a:schemeClr val="accent4"/>
                </a:solidFill>
              </a:rPr>
              <a:t>Research portfolio overview</a:t>
            </a:r>
          </a:p>
        </p:txBody>
      </p:sp>
      <p:sp>
        <p:nvSpPr>
          <p:cNvPr id="3" name="Slide Number Placeholder 2">
            <a:extLst>
              <a:ext uri="{FF2B5EF4-FFF2-40B4-BE49-F238E27FC236}">
                <a16:creationId xmlns:a16="http://schemas.microsoft.com/office/drawing/2014/main" id="{547B6FAE-7AFB-1544-9A7A-C024684E3734}"/>
              </a:ext>
            </a:extLst>
          </p:cNvPr>
          <p:cNvSpPr>
            <a:spLocks noGrp="1"/>
          </p:cNvSpPr>
          <p:nvPr>
            <p:ph type="sldNum" sz="quarter" idx="12"/>
          </p:nvPr>
        </p:nvSpPr>
        <p:spPr/>
        <p:txBody>
          <a:bodyPr/>
          <a:lstStyle/>
          <a:p>
            <a:fld id="{AD36D61E-4FB0-C74A-A21F-DEB655598256}" type="slidenum">
              <a:rPr lang="en-US" smtClean="0"/>
              <a:pPr/>
              <a:t>20</a:t>
            </a:fld>
            <a:endParaRPr lang="en-US" dirty="0"/>
          </a:p>
        </p:txBody>
      </p:sp>
      <p:pic>
        <p:nvPicPr>
          <p:cNvPr id="12" name="Picture 11">
            <a:extLst>
              <a:ext uri="{FF2B5EF4-FFF2-40B4-BE49-F238E27FC236}">
                <a16:creationId xmlns:a16="http://schemas.microsoft.com/office/drawing/2014/main" id="{472DFCA8-D6E1-7947-BC2C-D34461B71A2E}"/>
              </a:ext>
            </a:extLst>
          </p:cNvPr>
          <p:cNvPicPr>
            <a:picLocks noChangeAspect="1"/>
          </p:cNvPicPr>
          <p:nvPr/>
        </p:nvPicPr>
        <p:blipFill>
          <a:blip r:embed="rId4"/>
          <a:stretch>
            <a:fillRect/>
          </a:stretch>
        </p:blipFill>
        <p:spPr>
          <a:xfrm>
            <a:off x="7298254" y="2882151"/>
            <a:ext cx="707492" cy="677513"/>
          </a:xfrm>
          <a:prstGeom prst="rect">
            <a:avLst/>
          </a:prstGeom>
        </p:spPr>
      </p:pic>
      <p:sp>
        <p:nvSpPr>
          <p:cNvPr id="15" name="TextBox 14">
            <a:extLst>
              <a:ext uri="{FF2B5EF4-FFF2-40B4-BE49-F238E27FC236}">
                <a16:creationId xmlns:a16="http://schemas.microsoft.com/office/drawing/2014/main" id="{7890D163-5F35-614D-A9D1-B0D68C2CAE23}"/>
              </a:ext>
            </a:extLst>
          </p:cNvPr>
          <p:cNvSpPr txBox="1"/>
          <p:nvPr/>
        </p:nvSpPr>
        <p:spPr>
          <a:xfrm>
            <a:off x="539567" y="2489168"/>
            <a:ext cx="2504661" cy="369332"/>
          </a:xfrm>
          <a:prstGeom prst="rect">
            <a:avLst/>
          </a:prstGeom>
          <a:noFill/>
        </p:spPr>
        <p:txBody>
          <a:bodyPr wrap="square" rtlCol="0">
            <a:spAutoFit/>
          </a:bodyPr>
          <a:lstStyle/>
          <a:p>
            <a:pPr algn="ctr"/>
            <a:r>
              <a:rPr lang="en-US" dirty="0">
                <a:solidFill>
                  <a:schemeClr val="accent4"/>
                </a:solidFill>
              </a:rPr>
              <a:t>Resource Mapping</a:t>
            </a:r>
          </a:p>
        </p:txBody>
      </p:sp>
      <p:sp>
        <p:nvSpPr>
          <p:cNvPr id="16" name="TextBox 15">
            <a:extLst>
              <a:ext uri="{FF2B5EF4-FFF2-40B4-BE49-F238E27FC236}">
                <a16:creationId xmlns:a16="http://schemas.microsoft.com/office/drawing/2014/main" id="{3C7F020D-646C-8E4A-AD72-E1DB8CD5B6FD}"/>
              </a:ext>
            </a:extLst>
          </p:cNvPr>
          <p:cNvSpPr txBox="1"/>
          <p:nvPr/>
        </p:nvSpPr>
        <p:spPr>
          <a:xfrm>
            <a:off x="3782639" y="2241486"/>
            <a:ext cx="2274901" cy="646331"/>
          </a:xfrm>
          <a:prstGeom prst="rect">
            <a:avLst/>
          </a:prstGeom>
          <a:noFill/>
        </p:spPr>
        <p:txBody>
          <a:bodyPr wrap="square" rtlCol="0">
            <a:spAutoFit/>
          </a:bodyPr>
          <a:lstStyle/>
          <a:p>
            <a:pPr algn="ctr"/>
            <a:r>
              <a:rPr lang="en-US" dirty="0">
                <a:solidFill>
                  <a:schemeClr val="accent4"/>
                </a:solidFill>
              </a:rPr>
              <a:t>Home Visiting Integration</a:t>
            </a:r>
          </a:p>
        </p:txBody>
      </p:sp>
      <p:sp>
        <p:nvSpPr>
          <p:cNvPr id="17" name="TextBox 16">
            <a:extLst>
              <a:ext uri="{FF2B5EF4-FFF2-40B4-BE49-F238E27FC236}">
                <a16:creationId xmlns:a16="http://schemas.microsoft.com/office/drawing/2014/main" id="{2895B35A-5FEC-424F-A61B-42197AB1F0CD}"/>
              </a:ext>
            </a:extLst>
          </p:cNvPr>
          <p:cNvSpPr txBox="1"/>
          <p:nvPr/>
        </p:nvSpPr>
        <p:spPr>
          <a:xfrm>
            <a:off x="6721035" y="2235820"/>
            <a:ext cx="1861931" cy="646331"/>
          </a:xfrm>
          <a:prstGeom prst="rect">
            <a:avLst/>
          </a:prstGeom>
          <a:noFill/>
        </p:spPr>
        <p:txBody>
          <a:bodyPr wrap="square" rtlCol="0">
            <a:spAutoFit/>
          </a:bodyPr>
          <a:lstStyle/>
          <a:p>
            <a:pPr algn="ctr"/>
            <a:r>
              <a:rPr lang="en-US" dirty="0">
                <a:solidFill>
                  <a:schemeClr val="accent4"/>
                </a:solidFill>
              </a:rPr>
              <a:t>Social Media Intervention</a:t>
            </a:r>
          </a:p>
        </p:txBody>
      </p:sp>
      <p:sp>
        <p:nvSpPr>
          <p:cNvPr id="11" name="Rectangle 10">
            <a:extLst>
              <a:ext uri="{FF2B5EF4-FFF2-40B4-BE49-F238E27FC236}">
                <a16:creationId xmlns:a16="http://schemas.microsoft.com/office/drawing/2014/main" id="{C443E2F4-EB19-8B4B-B886-9C6B6AD0A9F3}"/>
              </a:ext>
            </a:extLst>
          </p:cNvPr>
          <p:cNvSpPr/>
          <p:nvPr/>
        </p:nvSpPr>
        <p:spPr>
          <a:xfrm>
            <a:off x="1" y="4626212"/>
            <a:ext cx="9143999"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28C20AD2-DA46-ED4D-85CC-4FDD25209BE1}"/>
              </a:ext>
            </a:extLst>
          </p:cNvPr>
          <p:cNvCxnSpPr>
            <a:cxnSpLocks/>
          </p:cNvCxnSpPr>
          <p:nvPr/>
        </p:nvCxnSpPr>
        <p:spPr>
          <a:xfrm>
            <a:off x="1728385" y="3763938"/>
            <a:ext cx="0" cy="862274"/>
          </a:xfrm>
          <a:prstGeom prst="line">
            <a:avLst/>
          </a:prstGeom>
          <a:ln w="190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68D604E-EEE3-5C42-AF72-90F89A786FC1}"/>
              </a:ext>
            </a:extLst>
          </p:cNvPr>
          <p:cNvCxnSpPr>
            <a:cxnSpLocks/>
          </p:cNvCxnSpPr>
          <p:nvPr/>
        </p:nvCxnSpPr>
        <p:spPr>
          <a:xfrm>
            <a:off x="4893158" y="3763938"/>
            <a:ext cx="0" cy="862274"/>
          </a:xfrm>
          <a:prstGeom prst="line">
            <a:avLst/>
          </a:prstGeom>
          <a:ln w="190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18ED9D5-65C6-8F4D-9933-569C5A1E9AFA}"/>
              </a:ext>
            </a:extLst>
          </p:cNvPr>
          <p:cNvCxnSpPr>
            <a:cxnSpLocks/>
          </p:cNvCxnSpPr>
          <p:nvPr/>
        </p:nvCxnSpPr>
        <p:spPr>
          <a:xfrm>
            <a:off x="7652000" y="3763938"/>
            <a:ext cx="0" cy="862274"/>
          </a:xfrm>
          <a:prstGeom prst="line">
            <a:avLst/>
          </a:prstGeom>
          <a:ln w="19050" cmpd="sng">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8D7178A-8EEA-0441-8ADB-5ECB288DB80A}"/>
              </a:ext>
            </a:extLst>
          </p:cNvPr>
          <p:cNvCxnSpPr>
            <a:cxnSpLocks/>
          </p:cNvCxnSpPr>
          <p:nvPr/>
        </p:nvCxnSpPr>
        <p:spPr>
          <a:xfrm>
            <a:off x="380465" y="2200267"/>
            <a:ext cx="0" cy="1399161"/>
          </a:xfrm>
          <a:prstGeom prst="line">
            <a:avLst/>
          </a:prstGeom>
          <a:ln w="285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E6D2553-4E36-984A-802A-11D906FAF895}"/>
              </a:ext>
            </a:extLst>
          </p:cNvPr>
          <p:cNvCxnSpPr>
            <a:cxnSpLocks/>
          </p:cNvCxnSpPr>
          <p:nvPr/>
        </p:nvCxnSpPr>
        <p:spPr>
          <a:xfrm>
            <a:off x="3685061" y="2220339"/>
            <a:ext cx="0" cy="1399161"/>
          </a:xfrm>
          <a:prstGeom prst="line">
            <a:avLst/>
          </a:prstGeom>
          <a:ln w="285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2008FC2-D472-E24E-87CB-496CB6724059}"/>
              </a:ext>
            </a:extLst>
          </p:cNvPr>
          <p:cNvCxnSpPr>
            <a:cxnSpLocks/>
          </p:cNvCxnSpPr>
          <p:nvPr/>
        </p:nvCxnSpPr>
        <p:spPr>
          <a:xfrm>
            <a:off x="6565816" y="2222103"/>
            <a:ext cx="0" cy="1399161"/>
          </a:xfrm>
          <a:prstGeom prst="line">
            <a:avLst/>
          </a:prstGeom>
          <a:ln w="28575">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638D2AB0-7CCD-C74D-BAFA-75BC529505FC}"/>
              </a:ext>
            </a:extLst>
          </p:cNvPr>
          <p:cNvPicPr>
            <a:picLocks noChangeAspect="1"/>
          </p:cNvPicPr>
          <p:nvPr/>
        </p:nvPicPr>
        <p:blipFill>
          <a:blip r:embed="rId5"/>
          <a:stretch>
            <a:fillRect/>
          </a:stretch>
        </p:blipFill>
        <p:spPr>
          <a:xfrm>
            <a:off x="4001578" y="2916031"/>
            <a:ext cx="1831802" cy="616768"/>
          </a:xfrm>
          <a:prstGeom prst="rect">
            <a:avLst/>
          </a:prstGeom>
        </p:spPr>
      </p:pic>
    </p:spTree>
    <p:extLst>
      <p:ext uri="{BB962C8B-B14F-4D97-AF65-F5344CB8AC3E}">
        <p14:creationId xmlns:p14="http://schemas.microsoft.com/office/powerpoint/2010/main" val="175132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88B5-B78B-3848-B932-B1D686CA397E}"/>
              </a:ext>
            </a:extLst>
          </p:cNvPr>
          <p:cNvSpPr>
            <a:spLocks noGrp="1"/>
          </p:cNvSpPr>
          <p:nvPr>
            <p:ph type="title"/>
          </p:nvPr>
        </p:nvSpPr>
        <p:spPr/>
        <p:txBody>
          <a:bodyPr/>
          <a:lstStyle/>
          <a:p>
            <a:r>
              <a:rPr lang="en-US" dirty="0">
                <a:solidFill>
                  <a:schemeClr val="accent4"/>
                </a:solidFill>
              </a:rPr>
              <a:t>Future directions</a:t>
            </a:r>
          </a:p>
        </p:txBody>
      </p:sp>
      <p:sp>
        <p:nvSpPr>
          <p:cNvPr id="3" name="Slide Number Placeholder 2">
            <a:extLst>
              <a:ext uri="{FF2B5EF4-FFF2-40B4-BE49-F238E27FC236}">
                <a16:creationId xmlns:a16="http://schemas.microsoft.com/office/drawing/2014/main" id="{7C24F03E-4C18-8044-BED5-D1B1FB8310A2}"/>
              </a:ext>
            </a:extLst>
          </p:cNvPr>
          <p:cNvSpPr>
            <a:spLocks noGrp="1"/>
          </p:cNvSpPr>
          <p:nvPr>
            <p:ph type="sldNum" sz="quarter" idx="12"/>
          </p:nvPr>
        </p:nvSpPr>
        <p:spPr/>
        <p:txBody>
          <a:bodyPr/>
          <a:lstStyle/>
          <a:p>
            <a:fld id="{AD36D61E-4FB0-C74A-A21F-DEB655598256}" type="slidenum">
              <a:rPr lang="en-US" smtClean="0"/>
              <a:pPr/>
              <a:t>21</a:t>
            </a:fld>
            <a:endParaRPr lang="en-US" dirty="0"/>
          </a:p>
        </p:txBody>
      </p:sp>
      <p:sp>
        <p:nvSpPr>
          <p:cNvPr id="5" name="Content Placeholder 4">
            <a:extLst>
              <a:ext uri="{FF2B5EF4-FFF2-40B4-BE49-F238E27FC236}">
                <a16:creationId xmlns:a16="http://schemas.microsoft.com/office/drawing/2014/main" id="{DE03908F-A47E-9049-B5AF-CF597D3D519E}"/>
              </a:ext>
            </a:extLst>
          </p:cNvPr>
          <p:cNvSpPr>
            <a:spLocks noGrp="1"/>
          </p:cNvSpPr>
          <p:nvPr>
            <p:ph sz="quarter" idx="16"/>
          </p:nvPr>
        </p:nvSpPr>
        <p:spPr>
          <a:xfrm>
            <a:off x="824299" y="2590219"/>
            <a:ext cx="4044118" cy="4031545"/>
          </a:xfrm>
        </p:spPr>
        <p:txBody>
          <a:bodyPr/>
          <a:lstStyle/>
          <a:p>
            <a:r>
              <a:rPr lang="en-US" dirty="0"/>
              <a:t>Screening and treatment for caregivers of children with developmental disabilities</a:t>
            </a:r>
          </a:p>
          <a:p>
            <a:pPr marL="458788" lvl="1" indent="-285750">
              <a:buFont typeface="Arial" panose="020B0604020202020204" pitchFamily="34" charset="0"/>
              <a:buChar char="•"/>
            </a:pPr>
            <a:r>
              <a:rPr lang="en-US" dirty="0"/>
              <a:t>Parents of children with developmental disabilities more likely to experience symptoms of depression</a:t>
            </a:r>
          </a:p>
          <a:p>
            <a:pPr marL="458788" lvl="1" indent="-285750">
              <a:buFont typeface="Arial" panose="020B0604020202020204" pitchFamily="34" charset="0"/>
              <a:buChar char="•"/>
            </a:pPr>
            <a:r>
              <a:rPr lang="en-US" dirty="0"/>
              <a:t>In order to improve parental depression </a:t>
            </a:r>
            <a:r>
              <a:rPr lang="en-US" dirty="0">
                <a:sym typeface="Wingdings" pitchFamily="2" charset="2"/>
              </a:rPr>
              <a:t> </a:t>
            </a:r>
            <a:r>
              <a:rPr lang="en-US" dirty="0"/>
              <a:t>support parent self-efficacy and family dynamics as a whole</a:t>
            </a:r>
          </a:p>
        </p:txBody>
      </p:sp>
      <p:sp>
        <p:nvSpPr>
          <p:cNvPr id="7" name="Content Placeholder 4">
            <a:extLst>
              <a:ext uri="{FF2B5EF4-FFF2-40B4-BE49-F238E27FC236}">
                <a16:creationId xmlns:a16="http://schemas.microsoft.com/office/drawing/2014/main" id="{73544593-72AE-8543-8F75-CB845B1A3113}"/>
              </a:ext>
            </a:extLst>
          </p:cNvPr>
          <p:cNvSpPr txBox="1">
            <a:spLocks/>
          </p:cNvSpPr>
          <p:nvPr/>
        </p:nvSpPr>
        <p:spPr>
          <a:xfrm>
            <a:off x="5136443" y="2590219"/>
            <a:ext cx="3405385" cy="4031545"/>
          </a:xfrm>
          <a:prstGeom prst="rect">
            <a:avLst/>
          </a:prstGeom>
        </p:spPr>
        <p:txBody>
          <a:bodyPr lIns="91440"/>
          <a:lstStyle>
            <a:lvl1pPr marL="0" indent="0" algn="l" defTabSz="457200" rtl="0" eaLnBrk="1" latinLnBrk="0" hangingPunct="1">
              <a:lnSpc>
                <a:spcPct val="110000"/>
              </a:lnSpc>
              <a:spcBef>
                <a:spcPts val="0"/>
              </a:spcBef>
              <a:spcAft>
                <a:spcPts val="400"/>
              </a:spcAft>
              <a:buFont typeface="Arial"/>
              <a:buNone/>
              <a:defRPr sz="1800" kern="1200">
                <a:solidFill>
                  <a:schemeClr val="bg2"/>
                </a:solidFill>
                <a:latin typeface="+mn-lt"/>
                <a:ea typeface="+mn-ea"/>
                <a:cs typeface="Georgia"/>
              </a:defRPr>
            </a:lvl1pPr>
            <a:lvl2pPr marL="173038" indent="-161925" algn="l" defTabSz="457200" rtl="0" eaLnBrk="1" latinLnBrk="0" hangingPunct="1">
              <a:lnSpc>
                <a:spcPct val="110000"/>
              </a:lnSpc>
              <a:spcBef>
                <a:spcPts val="0"/>
              </a:spcBef>
              <a:spcAft>
                <a:spcPts val="400"/>
              </a:spcAft>
              <a:buFont typeface="Arial" charset="0"/>
              <a:buChar char="•"/>
              <a:tabLst/>
              <a:defRPr sz="1600" kern="1200">
                <a:solidFill>
                  <a:schemeClr val="tx1"/>
                </a:solidFill>
                <a:latin typeface="Georgia"/>
                <a:ea typeface="+mn-ea"/>
                <a:cs typeface="Georgia"/>
              </a:defRPr>
            </a:lvl2pPr>
            <a:lvl3pPr marL="460375" indent="-230188" algn="l" defTabSz="457200" rtl="0" eaLnBrk="1" latinLnBrk="0" hangingPunct="1">
              <a:lnSpc>
                <a:spcPct val="110000"/>
              </a:lnSpc>
              <a:spcBef>
                <a:spcPts val="0"/>
              </a:spcBef>
              <a:spcAft>
                <a:spcPts val="400"/>
              </a:spcAft>
              <a:buFont typeface="Wingdings" charset="2"/>
              <a:buChar char="§"/>
              <a:tabLst/>
              <a:defRPr sz="1600" kern="1200">
                <a:solidFill>
                  <a:schemeClr val="tx1"/>
                </a:solidFill>
                <a:latin typeface="Georgia"/>
                <a:ea typeface="+mn-ea"/>
                <a:cs typeface="Georgia"/>
              </a:defRPr>
            </a:lvl3pPr>
            <a:lvl4pPr marL="692150" indent="-231775" algn="l" defTabSz="457200" rtl="0" eaLnBrk="1" latinLnBrk="0" hangingPunct="1">
              <a:lnSpc>
                <a:spcPct val="110000"/>
              </a:lnSpc>
              <a:spcBef>
                <a:spcPts val="0"/>
              </a:spcBef>
              <a:spcAft>
                <a:spcPts val="400"/>
              </a:spcAft>
              <a:buFont typeface="Arial"/>
              <a:buChar char="–"/>
              <a:tabLst/>
              <a:defRPr sz="16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Supporting caregivers with substance abuse challenges</a:t>
            </a:r>
          </a:p>
          <a:p>
            <a:pPr marL="458788" lvl="1" indent="-285750">
              <a:buFont typeface="Arial" panose="020B0604020202020204" pitchFamily="34" charset="0"/>
              <a:buChar char="•"/>
            </a:pPr>
            <a:r>
              <a:rPr lang="en-US" dirty="0"/>
              <a:t>Specialized services and collaborations around opioid addiction and comorbid mental health conditions</a:t>
            </a:r>
          </a:p>
          <a:p>
            <a:endParaRPr lang="en-US" dirty="0"/>
          </a:p>
        </p:txBody>
      </p:sp>
      <p:cxnSp>
        <p:nvCxnSpPr>
          <p:cNvPr id="8" name="Straight Connector 7">
            <a:extLst>
              <a:ext uri="{FF2B5EF4-FFF2-40B4-BE49-F238E27FC236}">
                <a16:creationId xmlns:a16="http://schemas.microsoft.com/office/drawing/2014/main" id="{91FD90BC-05A9-4E4F-A60A-5FA126E4BBC9}"/>
              </a:ext>
            </a:extLst>
          </p:cNvPr>
          <p:cNvCxnSpPr/>
          <p:nvPr/>
        </p:nvCxnSpPr>
        <p:spPr>
          <a:xfrm>
            <a:off x="4763911" y="2517425"/>
            <a:ext cx="0" cy="3386666"/>
          </a:xfrm>
          <a:prstGeom prst="line">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26584AAF-177F-8940-B184-0C478FAC39A0}"/>
              </a:ext>
            </a:extLst>
          </p:cNvPr>
          <p:cNvSpPr/>
          <p:nvPr/>
        </p:nvSpPr>
        <p:spPr>
          <a:xfrm>
            <a:off x="6230120" y="1228918"/>
            <a:ext cx="1151466" cy="11176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1FC53D49-C06D-BC4E-BEEE-79BFB8BE7A2C}"/>
              </a:ext>
            </a:extLst>
          </p:cNvPr>
          <p:cNvPicPr>
            <a:picLocks noChangeAspect="1"/>
          </p:cNvPicPr>
          <p:nvPr/>
        </p:nvPicPr>
        <p:blipFill>
          <a:blip r:embed="rId3"/>
          <a:stretch>
            <a:fillRect/>
          </a:stretch>
        </p:blipFill>
        <p:spPr>
          <a:xfrm>
            <a:off x="6432684" y="1392016"/>
            <a:ext cx="750275" cy="803866"/>
          </a:xfrm>
          <a:prstGeom prst="rect">
            <a:avLst/>
          </a:prstGeom>
        </p:spPr>
      </p:pic>
      <p:sp>
        <p:nvSpPr>
          <p:cNvPr id="18" name="Oval 17">
            <a:extLst>
              <a:ext uri="{FF2B5EF4-FFF2-40B4-BE49-F238E27FC236}">
                <a16:creationId xmlns:a16="http://schemas.microsoft.com/office/drawing/2014/main" id="{8C97EE70-7513-FA42-8766-5CF543496896}"/>
              </a:ext>
            </a:extLst>
          </p:cNvPr>
          <p:cNvSpPr/>
          <p:nvPr/>
        </p:nvSpPr>
        <p:spPr>
          <a:xfrm>
            <a:off x="2112893" y="1228918"/>
            <a:ext cx="1151466" cy="11176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9839B905-DC0F-374E-B138-80D58070F8CC}"/>
              </a:ext>
            </a:extLst>
          </p:cNvPr>
          <p:cNvPicPr>
            <a:picLocks noChangeAspect="1"/>
          </p:cNvPicPr>
          <p:nvPr/>
        </p:nvPicPr>
        <p:blipFill>
          <a:blip r:embed="rId4"/>
          <a:stretch>
            <a:fillRect/>
          </a:stretch>
        </p:blipFill>
        <p:spPr>
          <a:xfrm>
            <a:off x="2420552" y="1438848"/>
            <a:ext cx="558725" cy="707719"/>
          </a:xfrm>
          <a:prstGeom prst="rect">
            <a:avLst/>
          </a:prstGeom>
        </p:spPr>
      </p:pic>
    </p:spTree>
    <p:extLst>
      <p:ext uri="{BB962C8B-B14F-4D97-AF65-F5344CB8AC3E}">
        <p14:creationId xmlns:p14="http://schemas.microsoft.com/office/powerpoint/2010/main" val="3124169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03908F-A47E-9049-B5AF-CF597D3D519E}"/>
              </a:ext>
            </a:extLst>
          </p:cNvPr>
          <p:cNvSpPr>
            <a:spLocks noGrp="1"/>
          </p:cNvSpPr>
          <p:nvPr>
            <p:ph sz="quarter" idx="16"/>
          </p:nvPr>
        </p:nvSpPr>
        <p:spPr>
          <a:xfrm>
            <a:off x="719792" y="2606566"/>
            <a:ext cx="3795764" cy="4031545"/>
          </a:xfrm>
        </p:spPr>
        <p:txBody>
          <a:bodyPr/>
          <a:lstStyle/>
          <a:p>
            <a:r>
              <a:rPr lang="en-US" dirty="0"/>
              <a:t>Co-locating and/or integrating behavioral health services, including:</a:t>
            </a:r>
          </a:p>
          <a:p>
            <a:pPr marL="458788" lvl="1" indent="-285750">
              <a:buFont typeface="Arial" panose="020B0604020202020204" pitchFamily="34" charset="0"/>
              <a:buChar char="•"/>
            </a:pPr>
            <a:r>
              <a:rPr lang="en-US" dirty="0"/>
              <a:t>Brief maternal health interventions within pediatric primary care</a:t>
            </a:r>
          </a:p>
          <a:p>
            <a:pPr marL="458788" lvl="1" indent="-285750">
              <a:buFont typeface="Arial" panose="020B0604020202020204" pitchFamily="34" charset="0"/>
              <a:buChar char="•"/>
            </a:pPr>
            <a:r>
              <a:rPr lang="en-US" dirty="0"/>
              <a:t>Telehealth services</a:t>
            </a:r>
          </a:p>
          <a:p>
            <a:pPr marL="458788" lvl="1" indent="-285750">
              <a:buFont typeface="Arial" panose="020B0604020202020204" pitchFamily="34" charset="0"/>
              <a:buChar char="•"/>
            </a:pPr>
            <a:r>
              <a:rPr lang="en-US" dirty="0"/>
              <a:t>Use of community health workers and care navigators to facilitate referrals</a:t>
            </a:r>
          </a:p>
        </p:txBody>
      </p:sp>
      <p:sp>
        <p:nvSpPr>
          <p:cNvPr id="2" name="Title 1">
            <a:extLst>
              <a:ext uri="{FF2B5EF4-FFF2-40B4-BE49-F238E27FC236}">
                <a16:creationId xmlns:a16="http://schemas.microsoft.com/office/drawing/2014/main" id="{2DB688B5-B78B-3848-B932-B1D686CA397E}"/>
              </a:ext>
            </a:extLst>
          </p:cNvPr>
          <p:cNvSpPr>
            <a:spLocks noGrp="1"/>
          </p:cNvSpPr>
          <p:nvPr>
            <p:ph type="title"/>
          </p:nvPr>
        </p:nvSpPr>
        <p:spPr/>
        <p:txBody>
          <a:bodyPr/>
          <a:lstStyle/>
          <a:p>
            <a:r>
              <a:rPr lang="en-US" dirty="0">
                <a:solidFill>
                  <a:schemeClr val="accent4"/>
                </a:solidFill>
              </a:rPr>
              <a:t>Future directions</a:t>
            </a:r>
          </a:p>
        </p:txBody>
      </p:sp>
      <p:sp>
        <p:nvSpPr>
          <p:cNvPr id="3" name="Slide Number Placeholder 2">
            <a:extLst>
              <a:ext uri="{FF2B5EF4-FFF2-40B4-BE49-F238E27FC236}">
                <a16:creationId xmlns:a16="http://schemas.microsoft.com/office/drawing/2014/main" id="{7C24F03E-4C18-8044-BED5-D1B1FB8310A2}"/>
              </a:ext>
            </a:extLst>
          </p:cNvPr>
          <p:cNvSpPr>
            <a:spLocks noGrp="1"/>
          </p:cNvSpPr>
          <p:nvPr>
            <p:ph type="sldNum" sz="quarter" idx="12"/>
          </p:nvPr>
        </p:nvSpPr>
        <p:spPr/>
        <p:txBody>
          <a:bodyPr/>
          <a:lstStyle/>
          <a:p>
            <a:fld id="{AD36D61E-4FB0-C74A-A21F-DEB655598256}" type="slidenum">
              <a:rPr lang="en-US" smtClean="0"/>
              <a:pPr/>
              <a:t>22</a:t>
            </a:fld>
            <a:endParaRPr lang="en-US" dirty="0"/>
          </a:p>
        </p:txBody>
      </p:sp>
      <p:sp>
        <p:nvSpPr>
          <p:cNvPr id="8" name="Content Placeholder 4">
            <a:extLst>
              <a:ext uri="{FF2B5EF4-FFF2-40B4-BE49-F238E27FC236}">
                <a16:creationId xmlns:a16="http://schemas.microsoft.com/office/drawing/2014/main" id="{7957F0B1-8622-E346-A311-8D3BB9B179BF}"/>
              </a:ext>
            </a:extLst>
          </p:cNvPr>
          <p:cNvSpPr txBox="1">
            <a:spLocks/>
          </p:cNvSpPr>
          <p:nvPr/>
        </p:nvSpPr>
        <p:spPr>
          <a:xfrm>
            <a:off x="5043895" y="2606565"/>
            <a:ext cx="4039145" cy="4031545"/>
          </a:xfrm>
          <a:prstGeom prst="rect">
            <a:avLst/>
          </a:prstGeom>
        </p:spPr>
        <p:txBody>
          <a:bodyPr lIns="91440"/>
          <a:lstStyle>
            <a:lvl1pPr marL="0" indent="0" algn="l" defTabSz="457200" rtl="0" eaLnBrk="1" latinLnBrk="0" hangingPunct="1">
              <a:lnSpc>
                <a:spcPct val="110000"/>
              </a:lnSpc>
              <a:spcBef>
                <a:spcPts val="0"/>
              </a:spcBef>
              <a:spcAft>
                <a:spcPts val="400"/>
              </a:spcAft>
              <a:buFont typeface="Arial"/>
              <a:buNone/>
              <a:defRPr sz="1800" kern="1200">
                <a:solidFill>
                  <a:schemeClr val="bg2"/>
                </a:solidFill>
                <a:latin typeface="+mn-lt"/>
                <a:ea typeface="+mn-ea"/>
                <a:cs typeface="Georgia"/>
              </a:defRPr>
            </a:lvl1pPr>
            <a:lvl2pPr marL="173038" indent="-161925" algn="l" defTabSz="457200" rtl="0" eaLnBrk="1" latinLnBrk="0" hangingPunct="1">
              <a:lnSpc>
                <a:spcPct val="110000"/>
              </a:lnSpc>
              <a:spcBef>
                <a:spcPts val="0"/>
              </a:spcBef>
              <a:spcAft>
                <a:spcPts val="400"/>
              </a:spcAft>
              <a:buFont typeface="Arial" charset="0"/>
              <a:buChar char="•"/>
              <a:tabLst/>
              <a:defRPr sz="1600" kern="1200">
                <a:solidFill>
                  <a:schemeClr val="tx1"/>
                </a:solidFill>
                <a:latin typeface="Georgia"/>
                <a:ea typeface="+mn-ea"/>
                <a:cs typeface="Georgia"/>
              </a:defRPr>
            </a:lvl2pPr>
            <a:lvl3pPr marL="460375" indent="-230188" algn="l" defTabSz="457200" rtl="0" eaLnBrk="1" latinLnBrk="0" hangingPunct="1">
              <a:lnSpc>
                <a:spcPct val="110000"/>
              </a:lnSpc>
              <a:spcBef>
                <a:spcPts val="0"/>
              </a:spcBef>
              <a:spcAft>
                <a:spcPts val="400"/>
              </a:spcAft>
              <a:buFont typeface="Wingdings" charset="2"/>
              <a:buChar char="§"/>
              <a:tabLst/>
              <a:defRPr sz="1600" kern="1200">
                <a:solidFill>
                  <a:schemeClr val="tx1"/>
                </a:solidFill>
                <a:latin typeface="Georgia"/>
                <a:ea typeface="+mn-ea"/>
                <a:cs typeface="Georgia"/>
              </a:defRPr>
            </a:lvl3pPr>
            <a:lvl4pPr marL="692150" indent="-231775" algn="l" defTabSz="457200" rtl="0" eaLnBrk="1" latinLnBrk="0" hangingPunct="1">
              <a:lnSpc>
                <a:spcPct val="110000"/>
              </a:lnSpc>
              <a:spcBef>
                <a:spcPts val="0"/>
              </a:spcBef>
              <a:spcAft>
                <a:spcPts val="400"/>
              </a:spcAft>
              <a:buFont typeface="Arial"/>
              <a:buChar char="–"/>
              <a:tabLst/>
              <a:defRPr sz="16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Parenting adolescents: Stoneleigh fellowship</a:t>
            </a:r>
          </a:p>
          <a:p>
            <a:pPr marL="458788" lvl="1" indent="-285750">
              <a:buFont typeface="Arial" panose="020B0604020202020204" pitchFamily="34" charset="0"/>
              <a:buChar char="•"/>
            </a:pPr>
            <a:r>
              <a:rPr lang="en-US" dirty="0"/>
              <a:t>Help understand the needs of adolescent parents and male caregivers</a:t>
            </a:r>
          </a:p>
          <a:p>
            <a:pPr marL="458788" lvl="1" indent="-285750">
              <a:buFont typeface="Arial" panose="020B0604020202020204" pitchFamily="34" charset="0"/>
              <a:buChar char="•"/>
            </a:pPr>
            <a:r>
              <a:rPr lang="en-US" dirty="0"/>
              <a:t>Leverage pediatric clinical setting to improve how needs of these caregivers are addressed</a:t>
            </a:r>
          </a:p>
          <a:p>
            <a:endParaRPr lang="en-US" dirty="0"/>
          </a:p>
        </p:txBody>
      </p:sp>
      <p:sp>
        <p:nvSpPr>
          <p:cNvPr id="10" name="Oval 9">
            <a:extLst>
              <a:ext uri="{FF2B5EF4-FFF2-40B4-BE49-F238E27FC236}">
                <a16:creationId xmlns:a16="http://schemas.microsoft.com/office/drawing/2014/main" id="{AFC0ACC7-4880-CE47-8A2D-B33CFC078D2D}"/>
              </a:ext>
            </a:extLst>
          </p:cNvPr>
          <p:cNvSpPr/>
          <p:nvPr/>
        </p:nvSpPr>
        <p:spPr>
          <a:xfrm>
            <a:off x="6230120" y="1228918"/>
            <a:ext cx="1151466" cy="11176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A360B6F-6898-F94F-A4C0-8FD2B48871EC}"/>
              </a:ext>
            </a:extLst>
          </p:cNvPr>
          <p:cNvSpPr/>
          <p:nvPr/>
        </p:nvSpPr>
        <p:spPr>
          <a:xfrm>
            <a:off x="2112893" y="1228918"/>
            <a:ext cx="1151466" cy="11176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763C1821-D9CC-E94C-B3F2-008BF9E1BF8E}"/>
              </a:ext>
            </a:extLst>
          </p:cNvPr>
          <p:cNvPicPr>
            <a:picLocks noChangeAspect="1"/>
          </p:cNvPicPr>
          <p:nvPr/>
        </p:nvPicPr>
        <p:blipFill>
          <a:blip r:embed="rId3"/>
          <a:stretch>
            <a:fillRect/>
          </a:stretch>
        </p:blipFill>
        <p:spPr>
          <a:xfrm>
            <a:off x="2354571" y="1405468"/>
            <a:ext cx="698500" cy="705556"/>
          </a:xfrm>
          <a:prstGeom prst="rect">
            <a:avLst/>
          </a:prstGeom>
        </p:spPr>
      </p:pic>
      <p:pic>
        <p:nvPicPr>
          <p:cNvPr id="15" name="Picture 14">
            <a:extLst>
              <a:ext uri="{FF2B5EF4-FFF2-40B4-BE49-F238E27FC236}">
                <a16:creationId xmlns:a16="http://schemas.microsoft.com/office/drawing/2014/main" id="{58E295B3-E9F9-AD48-885A-E08FC5B9A701}"/>
              </a:ext>
            </a:extLst>
          </p:cNvPr>
          <p:cNvPicPr>
            <a:picLocks noChangeAspect="1"/>
          </p:cNvPicPr>
          <p:nvPr/>
        </p:nvPicPr>
        <p:blipFill>
          <a:blip r:embed="rId4"/>
          <a:stretch>
            <a:fillRect/>
          </a:stretch>
        </p:blipFill>
        <p:spPr>
          <a:xfrm>
            <a:off x="6452831" y="1374857"/>
            <a:ext cx="706043" cy="766778"/>
          </a:xfrm>
          <a:prstGeom prst="rect">
            <a:avLst/>
          </a:prstGeom>
        </p:spPr>
      </p:pic>
      <p:cxnSp>
        <p:nvCxnSpPr>
          <p:cNvPr id="17" name="Straight Connector 16">
            <a:extLst>
              <a:ext uri="{FF2B5EF4-FFF2-40B4-BE49-F238E27FC236}">
                <a16:creationId xmlns:a16="http://schemas.microsoft.com/office/drawing/2014/main" id="{18CCC052-FB39-174D-BD24-1E730CA7B7D8}"/>
              </a:ext>
            </a:extLst>
          </p:cNvPr>
          <p:cNvCxnSpPr/>
          <p:nvPr/>
        </p:nvCxnSpPr>
        <p:spPr>
          <a:xfrm>
            <a:off x="4763911" y="2517425"/>
            <a:ext cx="0" cy="3386666"/>
          </a:xfrm>
          <a:prstGeom prst="line">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105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FA9F-F12E-D64C-87AA-324D8C4A3ACE}"/>
              </a:ext>
            </a:extLst>
          </p:cNvPr>
          <p:cNvSpPr>
            <a:spLocks noGrp="1"/>
          </p:cNvSpPr>
          <p:nvPr>
            <p:ph type="title"/>
          </p:nvPr>
        </p:nvSpPr>
        <p:spPr/>
        <p:txBody>
          <a:bodyPr/>
          <a:lstStyle/>
          <a:p>
            <a:r>
              <a:rPr lang="en-US" dirty="0">
                <a:solidFill>
                  <a:schemeClr val="accent4"/>
                </a:solidFill>
              </a:rPr>
              <a:t>Considerations for pediatric health systems</a:t>
            </a:r>
          </a:p>
        </p:txBody>
      </p:sp>
      <p:sp>
        <p:nvSpPr>
          <p:cNvPr id="3" name="Slide Number Placeholder 2">
            <a:extLst>
              <a:ext uri="{FF2B5EF4-FFF2-40B4-BE49-F238E27FC236}">
                <a16:creationId xmlns:a16="http://schemas.microsoft.com/office/drawing/2014/main" id="{245B1A0A-0BB8-2C43-8801-99E3915AF0BC}"/>
              </a:ext>
            </a:extLst>
          </p:cNvPr>
          <p:cNvSpPr>
            <a:spLocks noGrp="1"/>
          </p:cNvSpPr>
          <p:nvPr>
            <p:ph type="sldNum" sz="quarter" idx="12"/>
          </p:nvPr>
        </p:nvSpPr>
        <p:spPr/>
        <p:txBody>
          <a:bodyPr/>
          <a:lstStyle/>
          <a:p>
            <a:fld id="{AD36D61E-4FB0-C74A-A21F-DEB655598256}" type="slidenum">
              <a:rPr lang="en-US" smtClean="0"/>
              <a:pPr/>
              <a:t>23</a:t>
            </a:fld>
            <a:endParaRPr lang="en-US" dirty="0"/>
          </a:p>
        </p:txBody>
      </p:sp>
      <p:sp>
        <p:nvSpPr>
          <p:cNvPr id="5" name="Content Placeholder 4">
            <a:extLst>
              <a:ext uri="{FF2B5EF4-FFF2-40B4-BE49-F238E27FC236}">
                <a16:creationId xmlns:a16="http://schemas.microsoft.com/office/drawing/2014/main" id="{C809D7F2-097E-3D48-847E-3B3C5A5D4C51}"/>
              </a:ext>
            </a:extLst>
          </p:cNvPr>
          <p:cNvSpPr>
            <a:spLocks noGrp="1"/>
          </p:cNvSpPr>
          <p:nvPr>
            <p:ph sz="quarter" idx="16"/>
          </p:nvPr>
        </p:nvSpPr>
        <p:spPr/>
        <p:txBody>
          <a:bodyPr/>
          <a:lstStyle/>
          <a:p>
            <a:r>
              <a:rPr lang="en-US" dirty="0"/>
              <a:t>Unintended consequences in relationships with pediatricians</a:t>
            </a:r>
          </a:p>
          <a:p>
            <a:pPr marL="458788" lvl="1" indent="-285750">
              <a:buFont typeface="Arial" panose="020B0604020202020204" pitchFamily="34" charset="0"/>
              <a:buChar char="•"/>
            </a:pPr>
            <a:r>
              <a:rPr lang="en-US" dirty="0"/>
              <a:t>Fear of DHS involvement</a:t>
            </a:r>
          </a:p>
          <a:p>
            <a:pPr marL="458788" lvl="1" indent="-285750">
              <a:buFont typeface="Arial" panose="020B0604020202020204" pitchFamily="34" charset="0"/>
              <a:buChar char="•"/>
            </a:pPr>
            <a:r>
              <a:rPr lang="en-US" dirty="0"/>
              <a:t>Risk of compromising a trusted relationship between pediatrician and families</a:t>
            </a:r>
          </a:p>
          <a:p>
            <a:pPr marL="458788" lvl="1" indent="-285750">
              <a:buFont typeface="Arial" panose="020B0604020202020204" pitchFamily="34" charset="0"/>
              <a:buChar char="•"/>
            </a:pPr>
            <a:r>
              <a:rPr lang="en-US" dirty="0"/>
              <a:t>Impact on attendance at pediatric and sick visits</a:t>
            </a:r>
          </a:p>
          <a:p>
            <a:pPr lvl="1" indent="0">
              <a:buNone/>
            </a:pPr>
            <a:endParaRPr lang="en-US" dirty="0"/>
          </a:p>
          <a:p>
            <a:r>
              <a:rPr lang="en-US" dirty="0"/>
              <a:t>Protections in electronic medical records</a:t>
            </a:r>
          </a:p>
          <a:p>
            <a:pPr lvl="1" indent="0">
              <a:buNone/>
            </a:pPr>
            <a:endParaRPr lang="en-US" dirty="0"/>
          </a:p>
          <a:p>
            <a:r>
              <a:rPr lang="en-US" dirty="0"/>
              <a:t>Boundaries in pediatrician’s role</a:t>
            </a:r>
          </a:p>
          <a:p>
            <a:endParaRPr lang="en-US" dirty="0"/>
          </a:p>
          <a:p>
            <a:r>
              <a:rPr lang="en-US" dirty="0"/>
              <a:t>Adapting dyadic therapies to be more replicable and scalable </a:t>
            </a:r>
          </a:p>
        </p:txBody>
      </p:sp>
    </p:spTree>
    <p:extLst>
      <p:ext uri="{BB962C8B-B14F-4D97-AF65-F5344CB8AC3E}">
        <p14:creationId xmlns:p14="http://schemas.microsoft.com/office/powerpoint/2010/main" val="515012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4607B-93E1-3A46-A8A4-C5287CD6C330}"/>
              </a:ext>
            </a:extLst>
          </p:cNvPr>
          <p:cNvSpPr>
            <a:spLocks noGrp="1"/>
          </p:cNvSpPr>
          <p:nvPr>
            <p:ph type="title"/>
          </p:nvPr>
        </p:nvSpPr>
        <p:spPr/>
        <p:txBody>
          <a:bodyPr/>
          <a:lstStyle/>
          <a:p>
            <a:r>
              <a:rPr lang="en-US" dirty="0">
                <a:solidFill>
                  <a:schemeClr val="accent4"/>
                </a:solidFill>
              </a:rPr>
              <a:t>Time out</a:t>
            </a:r>
          </a:p>
        </p:txBody>
      </p:sp>
      <p:sp>
        <p:nvSpPr>
          <p:cNvPr id="3" name="Slide Number Placeholder 2">
            <a:extLst>
              <a:ext uri="{FF2B5EF4-FFF2-40B4-BE49-F238E27FC236}">
                <a16:creationId xmlns:a16="http://schemas.microsoft.com/office/drawing/2014/main" id="{87979C40-9A29-6845-8AE8-A1A1AF0E8E56}"/>
              </a:ext>
            </a:extLst>
          </p:cNvPr>
          <p:cNvSpPr>
            <a:spLocks noGrp="1"/>
          </p:cNvSpPr>
          <p:nvPr>
            <p:ph type="sldNum" sz="quarter" idx="12"/>
          </p:nvPr>
        </p:nvSpPr>
        <p:spPr/>
        <p:txBody>
          <a:bodyPr/>
          <a:lstStyle/>
          <a:p>
            <a:fld id="{AD36D61E-4FB0-C74A-A21F-DEB655598256}" type="slidenum">
              <a:rPr lang="en-US" smtClean="0"/>
              <a:pPr/>
              <a:t>24</a:t>
            </a:fld>
            <a:endParaRPr lang="en-US" dirty="0"/>
          </a:p>
        </p:txBody>
      </p:sp>
      <p:sp>
        <p:nvSpPr>
          <p:cNvPr id="5" name="Content Placeholder 4">
            <a:extLst>
              <a:ext uri="{FF2B5EF4-FFF2-40B4-BE49-F238E27FC236}">
                <a16:creationId xmlns:a16="http://schemas.microsoft.com/office/drawing/2014/main" id="{6F67FFDD-A438-3941-A7D2-C138B6532F32}"/>
              </a:ext>
            </a:extLst>
          </p:cNvPr>
          <p:cNvSpPr>
            <a:spLocks noGrp="1"/>
          </p:cNvSpPr>
          <p:nvPr>
            <p:ph sz="quarter" idx="16"/>
          </p:nvPr>
        </p:nvSpPr>
        <p:spPr/>
        <p:txBody>
          <a:bodyPr/>
          <a:lstStyle/>
          <a:p>
            <a:r>
              <a:rPr lang="en-US" dirty="0"/>
              <a:t>Turn to the person next to you and discuss the following:</a:t>
            </a:r>
          </a:p>
          <a:p>
            <a:endParaRPr lang="en-US" dirty="0"/>
          </a:p>
          <a:p>
            <a:pPr marL="285750" indent="-285750">
              <a:buFont typeface="Arial" panose="020B0604020202020204" pitchFamily="34" charset="0"/>
              <a:buChar char="•"/>
            </a:pPr>
            <a:r>
              <a:rPr lang="en-US" dirty="0"/>
              <a:t>How do these findings align with what you are seeing in your state?</a:t>
            </a:r>
          </a:p>
          <a:p>
            <a:pPr marL="285750" indent="-285750">
              <a:buFont typeface="Arial" panose="020B0604020202020204" pitchFamily="34" charset="0"/>
              <a:buChar char="•"/>
            </a:pPr>
            <a:r>
              <a:rPr lang="en-US" dirty="0"/>
              <a:t>Where do you think more research is necessary?</a:t>
            </a:r>
          </a:p>
          <a:p>
            <a:pPr marL="285750" indent="-285750">
              <a:buFont typeface="Arial" panose="020B0604020202020204" pitchFamily="34" charset="0"/>
              <a:buChar char="•"/>
            </a:pPr>
            <a:r>
              <a:rPr lang="en-US" dirty="0"/>
              <a:t>Do you think any of the pilots discussed (ex: home visiting co-location, Facebook, behavioral health integration) could work in your state?</a:t>
            </a:r>
          </a:p>
        </p:txBody>
      </p:sp>
      <p:sp>
        <p:nvSpPr>
          <p:cNvPr id="6" name="Rectangle 5">
            <a:extLst>
              <a:ext uri="{FF2B5EF4-FFF2-40B4-BE49-F238E27FC236}">
                <a16:creationId xmlns:a16="http://schemas.microsoft.com/office/drawing/2014/main" id="{6DF07533-79AA-3B4B-97DE-010D7E019E32}"/>
              </a:ext>
            </a:extLst>
          </p:cNvPr>
          <p:cNvSpPr/>
          <p:nvPr/>
        </p:nvSpPr>
        <p:spPr>
          <a:xfrm>
            <a:off x="638176" y="1653989"/>
            <a:ext cx="7696200" cy="2312894"/>
          </a:xfrm>
          <a:prstGeom prst="rect">
            <a:avLst/>
          </a:prstGeom>
          <a:noFill/>
          <a:ln w="28575">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645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37B9D-A428-FF4B-B9CC-499A0D0CBB71}"/>
              </a:ext>
            </a:extLst>
          </p:cNvPr>
          <p:cNvSpPr>
            <a:spLocks noGrp="1"/>
          </p:cNvSpPr>
          <p:nvPr>
            <p:ph type="title"/>
          </p:nvPr>
        </p:nvSpPr>
        <p:spPr>
          <a:xfrm>
            <a:off x="722313" y="3203304"/>
            <a:ext cx="7542940" cy="2400580"/>
          </a:xfrm>
        </p:spPr>
        <p:txBody>
          <a:bodyPr/>
          <a:lstStyle/>
          <a:p>
            <a:r>
              <a:rPr lang="en-US" dirty="0"/>
              <a:t>Policy exploration</a:t>
            </a:r>
          </a:p>
        </p:txBody>
      </p:sp>
      <p:sp>
        <p:nvSpPr>
          <p:cNvPr id="3" name="Text Placeholder 2">
            <a:extLst>
              <a:ext uri="{FF2B5EF4-FFF2-40B4-BE49-F238E27FC236}">
                <a16:creationId xmlns:a16="http://schemas.microsoft.com/office/drawing/2014/main" id="{B07573C4-F5E3-D645-B56E-CF1127732F31}"/>
              </a:ext>
            </a:extLst>
          </p:cNvPr>
          <p:cNvSpPr>
            <a:spLocks noGrp="1"/>
          </p:cNvSpPr>
          <p:nvPr>
            <p:ph type="body" idx="1"/>
          </p:nvPr>
        </p:nvSpPr>
        <p:spPr/>
        <p:txBody>
          <a:bodyPr/>
          <a:lstStyle/>
          <a:p>
            <a:r>
              <a:rPr lang="en-US" dirty="0"/>
              <a:t>Overview of </a:t>
            </a:r>
            <a:r>
              <a:rPr lang="en-US" dirty="0" err="1"/>
              <a:t>PolicyLab</a:t>
            </a:r>
            <a:endParaRPr lang="en-US" dirty="0"/>
          </a:p>
          <a:p>
            <a:r>
              <a:rPr lang="en-US" dirty="0"/>
              <a:t>CHOP Young Adult Mental Health Work</a:t>
            </a:r>
          </a:p>
          <a:p>
            <a:r>
              <a:rPr lang="en-US" dirty="0"/>
              <a:t>CHOP Maternal Depression Work</a:t>
            </a:r>
          </a:p>
        </p:txBody>
      </p:sp>
    </p:spTree>
    <p:extLst>
      <p:ext uri="{BB962C8B-B14F-4D97-AF65-F5344CB8AC3E}">
        <p14:creationId xmlns:p14="http://schemas.microsoft.com/office/powerpoint/2010/main" val="3347289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EAD36D-B468-4F45-A5B3-C950B392846B}"/>
              </a:ext>
            </a:extLst>
          </p:cNvPr>
          <p:cNvSpPr>
            <a:spLocks noGrp="1"/>
          </p:cNvSpPr>
          <p:nvPr>
            <p:ph type="title"/>
          </p:nvPr>
        </p:nvSpPr>
        <p:spPr/>
        <p:txBody>
          <a:bodyPr/>
          <a:lstStyle/>
          <a:p>
            <a:r>
              <a:rPr lang="en-US" dirty="0">
                <a:solidFill>
                  <a:schemeClr val="accent2"/>
                </a:solidFill>
              </a:rPr>
              <a:t>Medicaid reimbursement in pediatric settings</a:t>
            </a:r>
          </a:p>
        </p:txBody>
      </p:sp>
      <p:sp>
        <p:nvSpPr>
          <p:cNvPr id="8" name="TextBox 7">
            <a:extLst>
              <a:ext uri="{FF2B5EF4-FFF2-40B4-BE49-F238E27FC236}">
                <a16:creationId xmlns:a16="http://schemas.microsoft.com/office/drawing/2014/main" id="{6954728F-E1BA-9242-B22F-6A5EF495E19A}"/>
              </a:ext>
            </a:extLst>
          </p:cNvPr>
          <p:cNvSpPr txBox="1"/>
          <p:nvPr/>
        </p:nvSpPr>
        <p:spPr>
          <a:xfrm>
            <a:off x="318907" y="1379427"/>
            <a:ext cx="8536329" cy="3020635"/>
          </a:xfrm>
          <a:prstGeom prst="rect">
            <a:avLst/>
          </a:prstGeom>
          <a:noFill/>
        </p:spPr>
        <p:txBody>
          <a:bodyPr wrap="square" rtlCol="0">
            <a:spAutoFit/>
          </a:bodyPr>
          <a:lstStyle/>
          <a:p>
            <a:pPr>
              <a:lnSpc>
                <a:spcPct val="120000"/>
              </a:lnSpc>
            </a:pPr>
            <a:r>
              <a:rPr lang="en-US" sz="1600" i="1" dirty="0">
                <a:solidFill>
                  <a:schemeClr val="bg2"/>
                </a:solidFill>
                <a:latin typeface="Georgia" charset="0"/>
                <a:ea typeface="Georgia" charset="0"/>
                <a:cs typeface="Georgia" charset="0"/>
              </a:rPr>
              <a:t>…since the maternal depression screening is for the direct benefit of the child, </a:t>
            </a:r>
            <a:r>
              <a:rPr lang="en-US" sz="1600" b="1" i="1" dirty="0">
                <a:solidFill>
                  <a:schemeClr val="bg2"/>
                </a:solidFill>
                <a:latin typeface="Georgia" charset="0"/>
                <a:ea typeface="Georgia" charset="0"/>
                <a:cs typeface="Georgia" charset="0"/>
              </a:rPr>
              <a:t>state Medicaid agencies may allow such screenings to be claimed as a service for the child as part of the EPSDT benefit….</a:t>
            </a:r>
          </a:p>
          <a:p>
            <a:pPr>
              <a:lnSpc>
                <a:spcPct val="120000"/>
              </a:lnSpc>
            </a:pPr>
            <a:endParaRPr lang="en-US" sz="1600" b="1" i="1" dirty="0">
              <a:solidFill>
                <a:schemeClr val="bg2"/>
              </a:solidFill>
              <a:latin typeface="Georgia" charset="0"/>
              <a:ea typeface="Georgia" charset="0"/>
              <a:cs typeface="Georgia" charset="0"/>
            </a:endParaRPr>
          </a:p>
          <a:p>
            <a:pPr>
              <a:lnSpc>
                <a:spcPct val="120000"/>
              </a:lnSpc>
            </a:pPr>
            <a:r>
              <a:rPr lang="en-US" sz="1600" i="1" dirty="0">
                <a:solidFill>
                  <a:schemeClr val="bg2"/>
                </a:solidFill>
                <a:latin typeface="Georgia" panose="02040502050405020303" pitchFamily="18" charset="0"/>
              </a:rPr>
              <a:t>Mothers who are </a:t>
            </a:r>
            <a:r>
              <a:rPr lang="en-US" sz="1600" b="1" i="1" dirty="0">
                <a:solidFill>
                  <a:schemeClr val="bg2"/>
                </a:solidFill>
                <a:latin typeface="Georgia" panose="02040502050405020303" pitchFamily="18" charset="0"/>
              </a:rPr>
              <a:t>not Medicaid eligible may receive some benefit from diagnostic and treatment services directed at treating the health and well-being of the child </a:t>
            </a:r>
            <a:r>
              <a:rPr lang="en-US" sz="1600" i="1" dirty="0">
                <a:solidFill>
                  <a:schemeClr val="bg2"/>
                </a:solidFill>
                <a:latin typeface="Georgia" panose="02040502050405020303" pitchFamily="18" charset="0"/>
              </a:rPr>
              <a:t>(such as family therapy services) to reduce or treat the effects of the mother’s condition on the child…</a:t>
            </a:r>
          </a:p>
          <a:p>
            <a:pPr>
              <a:lnSpc>
                <a:spcPct val="120000"/>
              </a:lnSpc>
            </a:pPr>
            <a:endParaRPr lang="en-US" sz="1600" i="1" dirty="0">
              <a:solidFill>
                <a:schemeClr val="bg2"/>
              </a:solidFill>
              <a:latin typeface="Georgia" charset="0"/>
              <a:ea typeface="Georgia" charset="0"/>
              <a:cs typeface="Georgia" charset="0"/>
            </a:endParaRPr>
          </a:p>
          <a:p>
            <a:pPr lvl="1">
              <a:lnSpc>
                <a:spcPct val="120000"/>
              </a:lnSpc>
            </a:pPr>
            <a:r>
              <a:rPr lang="en-US" sz="1600" i="1" dirty="0">
                <a:solidFill>
                  <a:schemeClr val="bg2"/>
                </a:solidFill>
                <a:latin typeface="Georgia" charset="0"/>
                <a:ea typeface="Georgia" charset="0"/>
                <a:cs typeface="Georgia" charset="0"/>
              </a:rPr>
              <a:t>- Centers for Medicare &amp; Medicaid Services, May 2016</a:t>
            </a:r>
          </a:p>
        </p:txBody>
      </p:sp>
      <p:sp>
        <p:nvSpPr>
          <p:cNvPr id="9" name="Rectangle 8">
            <a:extLst>
              <a:ext uri="{FF2B5EF4-FFF2-40B4-BE49-F238E27FC236}">
                <a16:creationId xmlns:a16="http://schemas.microsoft.com/office/drawing/2014/main" id="{4344885A-015A-3D43-BFD3-0CFE548050D1}"/>
              </a:ext>
            </a:extLst>
          </p:cNvPr>
          <p:cNvSpPr/>
          <p:nvPr/>
        </p:nvSpPr>
        <p:spPr>
          <a:xfrm>
            <a:off x="124415" y="1152051"/>
            <a:ext cx="8700654" cy="3242369"/>
          </a:xfrm>
          <a:prstGeom prst="rect">
            <a:avLst/>
          </a:prstGeom>
          <a:noFill/>
          <a:ln w="38100">
            <a:solidFill>
              <a:schemeClr val="accent3"/>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F5E9B3A-AB9E-BE4B-A2CB-D88D86952A4A}"/>
              </a:ext>
            </a:extLst>
          </p:cNvPr>
          <p:cNvSpPr/>
          <p:nvPr/>
        </p:nvSpPr>
        <p:spPr>
          <a:xfrm>
            <a:off x="137919" y="3428148"/>
            <a:ext cx="361976" cy="457657"/>
          </a:xfrm>
          <a:prstGeom prst="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9EBB027-D82D-4A43-8005-463FF01E70F7}"/>
              </a:ext>
            </a:extLst>
          </p:cNvPr>
          <p:cNvSpPr txBox="1"/>
          <p:nvPr/>
        </p:nvSpPr>
        <p:spPr>
          <a:xfrm>
            <a:off x="486391" y="4542286"/>
            <a:ext cx="6776883"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Georgia" panose="02040502050405020303" pitchFamily="18" charset="0"/>
              </a:rPr>
              <a:t>Some Degree of Certainty in Reimbursement</a:t>
            </a:r>
          </a:p>
          <a:p>
            <a:pPr marL="742950" lvl="1" indent="-285750">
              <a:buFont typeface="Arial" panose="020B0604020202020204" pitchFamily="34" charset="0"/>
              <a:buChar char="•"/>
            </a:pPr>
            <a:r>
              <a:rPr lang="en-US" dirty="0">
                <a:latin typeface="Georgia" panose="02040502050405020303" pitchFamily="18" charset="0"/>
              </a:rPr>
              <a:t>Obama-era reimbursement policy recently reinforced by Trump Administration</a:t>
            </a:r>
          </a:p>
          <a:p>
            <a:pPr marL="11113" lvl="1" indent="0">
              <a:buNone/>
            </a:pPr>
            <a:endParaRPr lang="en-US" dirty="0">
              <a:latin typeface="Georgia" panose="02040502050405020303" pitchFamily="18" charset="0"/>
            </a:endParaRPr>
          </a:p>
          <a:p>
            <a:pPr marL="285750" indent="-285750">
              <a:buFont typeface="Arial" panose="020B0604020202020204" pitchFamily="34" charset="0"/>
              <a:buChar char="•"/>
            </a:pPr>
            <a:r>
              <a:rPr lang="en-US" b="1" dirty="0">
                <a:latin typeface="Georgia" panose="02040502050405020303" pitchFamily="18" charset="0"/>
              </a:rPr>
              <a:t>Opportunities</a:t>
            </a:r>
          </a:p>
          <a:p>
            <a:pPr marL="742950" lvl="1" indent="-285750">
              <a:buFont typeface="Arial" panose="020B0604020202020204" pitchFamily="34" charset="0"/>
              <a:buChar char="•"/>
            </a:pPr>
            <a:r>
              <a:rPr lang="en-US" dirty="0">
                <a:latin typeface="Georgia" panose="02040502050405020303" pitchFamily="18" charset="0"/>
              </a:rPr>
              <a:t>What “counts” as dyadic therapy?</a:t>
            </a:r>
          </a:p>
          <a:p>
            <a:pPr marL="742950" lvl="1" indent="-285750">
              <a:buFont typeface="Arial" panose="020B0604020202020204" pitchFamily="34" charset="0"/>
              <a:buChar char="•"/>
            </a:pPr>
            <a:r>
              <a:rPr lang="en-US" dirty="0">
                <a:latin typeface="Georgia" panose="02040502050405020303" pitchFamily="18" charset="0"/>
              </a:rPr>
              <a:t>Broadening to commercial payers</a:t>
            </a:r>
          </a:p>
        </p:txBody>
      </p:sp>
      <p:sp>
        <p:nvSpPr>
          <p:cNvPr id="16" name="Slide Number Placeholder 1">
            <a:extLst>
              <a:ext uri="{FF2B5EF4-FFF2-40B4-BE49-F238E27FC236}">
                <a16:creationId xmlns:a16="http://schemas.microsoft.com/office/drawing/2014/main" id="{858648AC-A765-1D46-8C2E-07E2C6D6EE9B}"/>
              </a:ext>
            </a:extLst>
          </p:cNvPr>
          <p:cNvSpPr>
            <a:spLocks noGrp="1"/>
          </p:cNvSpPr>
          <p:nvPr>
            <p:ph type="sldNum" sz="quarter" idx="12"/>
          </p:nvPr>
        </p:nvSpPr>
        <p:spPr>
          <a:xfrm>
            <a:off x="243549" y="6356352"/>
            <a:ext cx="2133600" cy="365125"/>
          </a:xfrm>
        </p:spPr>
        <p:txBody>
          <a:bodyPr/>
          <a:lstStyle/>
          <a:p>
            <a:fld id="{AD36D61E-4FB0-C74A-A21F-DEB655598256}" type="slidenum">
              <a:rPr lang="en-US" smtClean="0"/>
              <a:pPr/>
              <a:t>26</a:t>
            </a:fld>
            <a:endParaRPr lang="en-US" dirty="0"/>
          </a:p>
        </p:txBody>
      </p:sp>
    </p:spTree>
    <p:extLst>
      <p:ext uri="{BB962C8B-B14F-4D97-AF65-F5344CB8AC3E}">
        <p14:creationId xmlns:p14="http://schemas.microsoft.com/office/powerpoint/2010/main" val="53979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C896-20B4-6343-9CA5-348FDB30823F}"/>
              </a:ext>
            </a:extLst>
          </p:cNvPr>
          <p:cNvSpPr>
            <a:spLocks noGrp="1"/>
          </p:cNvSpPr>
          <p:nvPr>
            <p:ph type="title"/>
          </p:nvPr>
        </p:nvSpPr>
        <p:spPr/>
        <p:txBody>
          <a:bodyPr/>
          <a:lstStyle/>
          <a:p>
            <a:r>
              <a:rPr lang="en-US" dirty="0">
                <a:solidFill>
                  <a:schemeClr val="accent2"/>
                </a:solidFill>
              </a:rPr>
              <a:t>USPSTF Prevention recommendations</a:t>
            </a:r>
          </a:p>
        </p:txBody>
      </p:sp>
      <p:sp>
        <p:nvSpPr>
          <p:cNvPr id="3" name="Slide Number Placeholder 2">
            <a:extLst>
              <a:ext uri="{FF2B5EF4-FFF2-40B4-BE49-F238E27FC236}">
                <a16:creationId xmlns:a16="http://schemas.microsoft.com/office/drawing/2014/main" id="{16267BE1-FB86-AB49-9F65-74C6FC546862}"/>
              </a:ext>
            </a:extLst>
          </p:cNvPr>
          <p:cNvSpPr>
            <a:spLocks noGrp="1"/>
          </p:cNvSpPr>
          <p:nvPr>
            <p:ph type="sldNum" sz="quarter" idx="12"/>
          </p:nvPr>
        </p:nvSpPr>
        <p:spPr/>
        <p:txBody>
          <a:bodyPr/>
          <a:lstStyle/>
          <a:p>
            <a:fld id="{AD36D61E-4FB0-C74A-A21F-DEB655598256}" type="slidenum">
              <a:rPr lang="en-US" smtClean="0"/>
              <a:pPr/>
              <a:t>27</a:t>
            </a:fld>
            <a:endParaRPr lang="en-US" dirty="0"/>
          </a:p>
        </p:txBody>
      </p:sp>
      <p:pic>
        <p:nvPicPr>
          <p:cNvPr id="9" name="Content Placeholder 8">
            <a:extLst>
              <a:ext uri="{FF2B5EF4-FFF2-40B4-BE49-F238E27FC236}">
                <a16:creationId xmlns:a16="http://schemas.microsoft.com/office/drawing/2014/main" id="{9C98542F-7C46-9743-BBE5-4C856A6E36CB}"/>
              </a:ext>
            </a:extLst>
          </p:cNvPr>
          <p:cNvPicPr>
            <a:picLocks noGrp="1" noChangeAspect="1"/>
          </p:cNvPicPr>
          <p:nvPr>
            <p:ph sz="half" idx="14"/>
          </p:nvPr>
        </p:nvPicPr>
        <p:blipFill>
          <a:blip r:embed="rId3"/>
          <a:stretch>
            <a:fillRect/>
          </a:stretch>
        </p:blipFill>
        <p:spPr>
          <a:xfrm>
            <a:off x="1493881" y="1549399"/>
            <a:ext cx="6265505" cy="2919963"/>
          </a:xfrm>
        </p:spPr>
      </p:pic>
    </p:spTree>
    <p:extLst>
      <p:ext uri="{BB962C8B-B14F-4D97-AF65-F5344CB8AC3E}">
        <p14:creationId xmlns:p14="http://schemas.microsoft.com/office/powerpoint/2010/main" val="3403777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BDE6-569B-EC4C-9C48-2FC869147DC5}"/>
              </a:ext>
            </a:extLst>
          </p:cNvPr>
          <p:cNvSpPr>
            <a:spLocks noGrp="1"/>
          </p:cNvSpPr>
          <p:nvPr>
            <p:ph type="title"/>
          </p:nvPr>
        </p:nvSpPr>
        <p:spPr/>
        <p:txBody>
          <a:bodyPr/>
          <a:lstStyle/>
          <a:p>
            <a:r>
              <a:rPr lang="en-US" dirty="0">
                <a:solidFill>
                  <a:schemeClr val="accent2"/>
                </a:solidFill>
              </a:rPr>
              <a:t>Early intervention &amp; Maternal depression</a:t>
            </a:r>
          </a:p>
        </p:txBody>
      </p:sp>
      <p:sp>
        <p:nvSpPr>
          <p:cNvPr id="3" name="Slide Number Placeholder 2">
            <a:extLst>
              <a:ext uri="{FF2B5EF4-FFF2-40B4-BE49-F238E27FC236}">
                <a16:creationId xmlns:a16="http://schemas.microsoft.com/office/drawing/2014/main" id="{547B6FAE-7AFB-1544-9A7A-C024684E3734}"/>
              </a:ext>
            </a:extLst>
          </p:cNvPr>
          <p:cNvSpPr>
            <a:spLocks noGrp="1"/>
          </p:cNvSpPr>
          <p:nvPr>
            <p:ph type="sldNum" sz="quarter" idx="12"/>
          </p:nvPr>
        </p:nvSpPr>
        <p:spPr/>
        <p:txBody>
          <a:bodyPr/>
          <a:lstStyle/>
          <a:p>
            <a:fld id="{AD36D61E-4FB0-C74A-A21F-DEB655598256}" type="slidenum">
              <a:rPr lang="en-US" smtClean="0"/>
              <a:pPr/>
              <a:t>28</a:t>
            </a:fld>
            <a:endParaRPr lang="en-US" dirty="0"/>
          </a:p>
        </p:txBody>
      </p:sp>
      <p:sp>
        <p:nvSpPr>
          <p:cNvPr id="5" name="Content Placeholder 4">
            <a:extLst>
              <a:ext uri="{FF2B5EF4-FFF2-40B4-BE49-F238E27FC236}">
                <a16:creationId xmlns:a16="http://schemas.microsoft.com/office/drawing/2014/main" id="{A27B1391-D131-A642-B779-A6609B6973AE}"/>
              </a:ext>
            </a:extLst>
          </p:cNvPr>
          <p:cNvSpPr>
            <a:spLocks noGrp="1"/>
          </p:cNvSpPr>
          <p:nvPr>
            <p:ph sz="quarter" idx="16"/>
          </p:nvPr>
        </p:nvSpPr>
        <p:spPr>
          <a:xfrm>
            <a:off x="3720060" y="1994634"/>
            <a:ext cx="3961191" cy="4031545"/>
          </a:xfrm>
        </p:spPr>
        <p:txBody>
          <a:bodyPr/>
          <a:lstStyle/>
          <a:p>
            <a:r>
              <a:rPr lang="en-US" dirty="0"/>
              <a:t>State legislation: </a:t>
            </a:r>
          </a:p>
          <a:p>
            <a:r>
              <a:rPr lang="en-US" dirty="0"/>
              <a:t>Maternal depression as qualifying condition for early intervention</a:t>
            </a:r>
          </a:p>
          <a:p>
            <a:pPr marL="458788" lvl="1" indent="-285750">
              <a:buFont typeface="Arial" panose="020B0604020202020204" pitchFamily="34" charset="0"/>
              <a:buChar char="•"/>
            </a:pPr>
            <a:r>
              <a:rPr lang="en-US" dirty="0"/>
              <a:t>Partner with Strong Moms Strong Babies Coalition in advocacy efforts</a:t>
            </a:r>
          </a:p>
          <a:p>
            <a:pPr marL="458788" lvl="1" indent="-285750">
              <a:buFont typeface="Arial" panose="020B0604020202020204" pitchFamily="34" charset="0"/>
              <a:buChar char="•"/>
            </a:pPr>
            <a:r>
              <a:rPr lang="en-US" dirty="0"/>
              <a:t>Passed PA House</a:t>
            </a:r>
          </a:p>
          <a:p>
            <a:pPr lvl="1" indent="0">
              <a:buNone/>
            </a:pPr>
            <a:endParaRPr lang="en-US" dirty="0"/>
          </a:p>
          <a:p>
            <a:pPr marL="458788" lvl="1" indent="-285750">
              <a:buFont typeface="Arial" panose="020B0604020202020204" pitchFamily="34" charset="0"/>
              <a:buChar char="•"/>
            </a:pPr>
            <a:endParaRPr lang="en-US" b="1" dirty="0"/>
          </a:p>
        </p:txBody>
      </p:sp>
      <p:sp>
        <p:nvSpPr>
          <p:cNvPr id="10" name="Oval 9">
            <a:extLst>
              <a:ext uri="{FF2B5EF4-FFF2-40B4-BE49-F238E27FC236}">
                <a16:creationId xmlns:a16="http://schemas.microsoft.com/office/drawing/2014/main" id="{97F39E62-8E0D-CF4F-AC2B-10773934193B}"/>
              </a:ext>
            </a:extLst>
          </p:cNvPr>
          <p:cNvSpPr/>
          <p:nvPr/>
        </p:nvSpPr>
        <p:spPr>
          <a:xfrm>
            <a:off x="1462749" y="1994634"/>
            <a:ext cx="1828800" cy="1828682"/>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79B7E54-0E18-0043-8F10-DC7CE7521D0C}"/>
              </a:ext>
            </a:extLst>
          </p:cNvPr>
          <p:cNvPicPr>
            <a:picLocks noChangeAspect="1"/>
          </p:cNvPicPr>
          <p:nvPr/>
        </p:nvPicPr>
        <p:blipFill>
          <a:blip r:embed="rId3"/>
          <a:stretch>
            <a:fillRect/>
          </a:stretch>
        </p:blipFill>
        <p:spPr>
          <a:xfrm>
            <a:off x="1794932" y="2424126"/>
            <a:ext cx="1155700" cy="901700"/>
          </a:xfrm>
          <a:prstGeom prst="rect">
            <a:avLst/>
          </a:prstGeom>
        </p:spPr>
      </p:pic>
    </p:spTree>
    <p:extLst>
      <p:ext uri="{BB962C8B-B14F-4D97-AF65-F5344CB8AC3E}">
        <p14:creationId xmlns:p14="http://schemas.microsoft.com/office/powerpoint/2010/main" val="3753326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9DC93-9180-C84C-A7C0-DD2E6F6EF8E1}"/>
              </a:ext>
            </a:extLst>
          </p:cNvPr>
          <p:cNvSpPr>
            <a:spLocks noGrp="1"/>
          </p:cNvSpPr>
          <p:nvPr>
            <p:ph type="title"/>
          </p:nvPr>
        </p:nvSpPr>
        <p:spPr/>
        <p:txBody>
          <a:bodyPr/>
          <a:lstStyle/>
          <a:p>
            <a:r>
              <a:rPr lang="en-US" dirty="0">
                <a:solidFill>
                  <a:schemeClr val="accent2"/>
                </a:solidFill>
              </a:rPr>
              <a:t>time out</a:t>
            </a:r>
          </a:p>
        </p:txBody>
      </p:sp>
      <p:sp>
        <p:nvSpPr>
          <p:cNvPr id="3" name="Slide Number Placeholder 2">
            <a:extLst>
              <a:ext uri="{FF2B5EF4-FFF2-40B4-BE49-F238E27FC236}">
                <a16:creationId xmlns:a16="http://schemas.microsoft.com/office/drawing/2014/main" id="{9F51541A-0F61-6946-A503-D1805F942E55}"/>
              </a:ext>
            </a:extLst>
          </p:cNvPr>
          <p:cNvSpPr>
            <a:spLocks noGrp="1"/>
          </p:cNvSpPr>
          <p:nvPr>
            <p:ph type="sldNum" sz="quarter" idx="12"/>
          </p:nvPr>
        </p:nvSpPr>
        <p:spPr/>
        <p:txBody>
          <a:bodyPr/>
          <a:lstStyle/>
          <a:p>
            <a:fld id="{AD36D61E-4FB0-C74A-A21F-DEB655598256}" type="slidenum">
              <a:rPr lang="en-US" smtClean="0"/>
              <a:pPr/>
              <a:t>29</a:t>
            </a:fld>
            <a:endParaRPr lang="en-US" dirty="0"/>
          </a:p>
        </p:txBody>
      </p:sp>
      <p:sp>
        <p:nvSpPr>
          <p:cNvPr id="5" name="Content Placeholder 4">
            <a:extLst>
              <a:ext uri="{FF2B5EF4-FFF2-40B4-BE49-F238E27FC236}">
                <a16:creationId xmlns:a16="http://schemas.microsoft.com/office/drawing/2014/main" id="{49BFEBB6-DD3D-2441-84CF-EC013D31D225}"/>
              </a:ext>
            </a:extLst>
          </p:cNvPr>
          <p:cNvSpPr>
            <a:spLocks noGrp="1"/>
          </p:cNvSpPr>
          <p:nvPr>
            <p:ph sz="quarter" idx="16"/>
          </p:nvPr>
        </p:nvSpPr>
        <p:spPr/>
        <p:txBody>
          <a:bodyPr/>
          <a:lstStyle/>
          <a:p>
            <a:r>
              <a:rPr lang="en-US" dirty="0"/>
              <a:t>With another partner, pick one of three policy topics discussed (Medicaid reimbursement, prevention reimbursement, early intervention referral) and discuss the following:</a:t>
            </a:r>
          </a:p>
          <a:p>
            <a:endParaRPr lang="en-US" dirty="0"/>
          </a:p>
          <a:p>
            <a:pPr marL="342900" indent="-342900">
              <a:buAutoNum type="arabicPeriod"/>
            </a:pPr>
            <a:r>
              <a:rPr lang="en-US" dirty="0"/>
              <a:t>What would be the main challenges in moving this policy forward in your state?</a:t>
            </a:r>
          </a:p>
          <a:p>
            <a:pPr marL="342900" indent="-342900">
              <a:buAutoNum type="arabicPeriod"/>
            </a:pPr>
            <a:r>
              <a:rPr lang="en-US" dirty="0"/>
              <a:t>Who are the major stakeholders you would need to engage?</a:t>
            </a:r>
          </a:p>
          <a:p>
            <a:pPr marL="342900" indent="-342900">
              <a:buAutoNum type="arabicPeriod"/>
            </a:pPr>
            <a:r>
              <a:rPr lang="en-US" dirty="0"/>
              <a:t>What are some initial steps you could take to see this through?</a:t>
            </a:r>
          </a:p>
          <a:p>
            <a:pPr marL="342900" indent="-342900">
              <a:buAutoNum type="arabicPeriod"/>
            </a:pPr>
            <a:endParaRPr lang="en-US" dirty="0"/>
          </a:p>
        </p:txBody>
      </p:sp>
      <p:sp>
        <p:nvSpPr>
          <p:cNvPr id="6" name="Rectangle 5">
            <a:extLst>
              <a:ext uri="{FF2B5EF4-FFF2-40B4-BE49-F238E27FC236}">
                <a16:creationId xmlns:a16="http://schemas.microsoft.com/office/drawing/2014/main" id="{A92B8CC0-B57F-9D42-8C50-96A476A97560}"/>
              </a:ext>
            </a:extLst>
          </p:cNvPr>
          <p:cNvSpPr/>
          <p:nvPr/>
        </p:nvSpPr>
        <p:spPr>
          <a:xfrm>
            <a:off x="638176" y="2314575"/>
            <a:ext cx="7696200" cy="1652307"/>
          </a:xfrm>
          <a:prstGeom prst="rect">
            <a:avLst/>
          </a:prstGeom>
          <a:noFill/>
          <a:ln w="28575">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1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81D5-63E1-4242-8577-5E25AA9465D7}"/>
              </a:ext>
            </a:extLst>
          </p:cNvPr>
          <p:cNvSpPr>
            <a:spLocks noGrp="1"/>
          </p:cNvSpPr>
          <p:nvPr>
            <p:ph type="title"/>
          </p:nvPr>
        </p:nvSpPr>
        <p:spPr/>
        <p:txBody>
          <a:bodyPr/>
          <a:lstStyle/>
          <a:p>
            <a:r>
              <a:rPr lang="en-US" dirty="0">
                <a:solidFill>
                  <a:schemeClr val="accent6"/>
                </a:solidFill>
              </a:rPr>
              <a:t>icebreaker</a:t>
            </a:r>
          </a:p>
        </p:txBody>
      </p:sp>
      <p:sp>
        <p:nvSpPr>
          <p:cNvPr id="3" name="Slide Number Placeholder 2">
            <a:extLst>
              <a:ext uri="{FF2B5EF4-FFF2-40B4-BE49-F238E27FC236}">
                <a16:creationId xmlns:a16="http://schemas.microsoft.com/office/drawing/2014/main" id="{F8E86621-91B5-774B-B0D2-C2490725B48D}"/>
              </a:ext>
            </a:extLst>
          </p:cNvPr>
          <p:cNvSpPr>
            <a:spLocks noGrp="1"/>
          </p:cNvSpPr>
          <p:nvPr>
            <p:ph type="sldNum" sz="quarter" idx="12"/>
          </p:nvPr>
        </p:nvSpPr>
        <p:spPr/>
        <p:txBody>
          <a:bodyPr/>
          <a:lstStyle/>
          <a:p>
            <a:fld id="{AD36D61E-4FB0-C74A-A21F-DEB655598256}" type="slidenum">
              <a:rPr lang="en-US" smtClean="0"/>
              <a:pPr/>
              <a:t>3</a:t>
            </a:fld>
            <a:endParaRPr lang="en-US" dirty="0"/>
          </a:p>
        </p:txBody>
      </p:sp>
      <p:sp>
        <p:nvSpPr>
          <p:cNvPr id="5" name="Content Placeholder 4">
            <a:extLst>
              <a:ext uri="{FF2B5EF4-FFF2-40B4-BE49-F238E27FC236}">
                <a16:creationId xmlns:a16="http://schemas.microsoft.com/office/drawing/2014/main" id="{17C2698E-5E9A-7349-84A2-EF71A1640BF9}"/>
              </a:ext>
            </a:extLst>
          </p:cNvPr>
          <p:cNvSpPr>
            <a:spLocks noGrp="1"/>
          </p:cNvSpPr>
          <p:nvPr>
            <p:ph sz="quarter" idx="16"/>
          </p:nvPr>
        </p:nvSpPr>
        <p:spPr/>
        <p:txBody>
          <a:bodyPr/>
          <a:lstStyle/>
          <a:p>
            <a:r>
              <a:rPr lang="en-US" b="1" dirty="0"/>
              <a:t>Take 2 minutes to answer the following questions on your own and then be prepared to share with the group:</a:t>
            </a:r>
          </a:p>
          <a:p>
            <a:endParaRPr lang="en-US" b="1" dirty="0"/>
          </a:p>
          <a:p>
            <a:endParaRPr lang="en-US" b="1" dirty="0"/>
          </a:p>
          <a:p>
            <a:pPr algn="ctr"/>
            <a:r>
              <a:rPr lang="en-US" sz="2400" b="1" dirty="0"/>
              <a:t>What do you see as the biggest challenge in your state related to maternal depression and/or young adult mental health? What are some of the programs or policies you are exploring?</a:t>
            </a:r>
            <a:endParaRPr lang="en-US" sz="2400" dirty="0"/>
          </a:p>
        </p:txBody>
      </p:sp>
      <p:sp>
        <p:nvSpPr>
          <p:cNvPr id="7" name="Rectangle 6">
            <a:extLst>
              <a:ext uri="{FF2B5EF4-FFF2-40B4-BE49-F238E27FC236}">
                <a16:creationId xmlns:a16="http://schemas.microsoft.com/office/drawing/2014/main" id="{54A85622-C260-C541-BC59-22CA1CECCBF4}"/>
              </a:ext>
            </a:extLst>
          </p:cNvPr>
          <p:cNvSpPr/>
          <p:nvPr/>
        </p:nvSpPr>
        <p:spPr>
          <a:xfrm>
            <a:off x="790576" y="2466975"/>
            <a:ext cx="7696200" cy="1962150"/>
          </a:xfrm>
          <a:prstGeom prst="rect">
            <a:avLst/>
          </a:prstGeom>
          <a:noFill/>
          <a:ln w="28575">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999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F843DF64-09D4-E04D-873D-BB82A654DB55}"/>
              </a:ext>
            </a:extLst>
          </p:cNvPr>
          <p:cNvSpPr txBox="1">
            <a:spLocks/>
          </p:cNvSpPr>
          <p:nvPr/>
        </p:nvSpPr>
        <p:spPr>
          <a:xfrm>
            <a:off x="6600864" y="5216279"/>
            <a:ext cx="2008073" cy="322262"/>
          </a:xfrm>
          <a:prstGeom prst="rect">
            <a:avLst/>
          </a:prstGeom>
        </p:spPr>
        <p:txBody>
          <a:bodyPr vert="horz"/>
          <a:lstStyle>
            <a:lvl1pPr marL="0" indent="0" algn="l" defTabSz="457200" rtl="0" eaLnBrk="1" latinLnBrk="0" hangingPunct="1">
              <a:spcBef>
                <a:spcPct val="20000"/>
              </a:spcBef>
              <a:buFont typeface="Arial"/>
              <a:buNone/>
              <a:defRPr sz="1200" i="1" kern="1200">
                <a:solidFill>
                  <a:srgbClr val="474B55"/>
                </a:solidFill>
                <a:latin typeface="Georgia"/>
                <a:ea typeface="+mn-ea"/>
                <a:cs typeface="Georgia"/>
              </a:defRPr>
            </a:lvl1pPr>
            <a:lvl2pPr marL="742950" indent="-285750" algn="l" defTabSz="457200" rtl="0" eaLnBrk="1" latinLnBrk="0" hangingPunct="1">
              <a:spcBef>
                <a:spcPct val="20000"/>
              </a:spcBef>
              <a:buFont typeface="Arial"/>
              <a:buChar char="–"/>
              <a:defRPr sz="3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3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3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3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kallems@email.chop.edu</a:t>
            </a:r>
          </a:p>
        </p:txBody>
      </p:sp>
    </p:spTree>
    <p:extLst>
      <p:ext uri="{BB962C8B-B14F-4D97-AF65-F5344CB8AC3E}">
        <p14:creationId xmlns:p14="http://schemas.microsoft.com/office/powerpoint/2010/main" val="23801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DA01-B315-9B4C-B7D7-FD5997466D40}"/>
              </a:ext>
            </a:extLst>
          </p:cNvPr>
          <p:cNvSpPr>
            <a:spLocks noGrp="1"/>
          </p:cNvSpPr>
          <p:nvPr>
            <p:ph type="title"/>
          </p:nvPr>
        </p:nvSpPr>
        <p:spPr/>
        <p:txBody>
          <a:bodyPr/>
          <a:lstStyle/>
          <a:p>
            <a:r>
              <a:rPr lang="en-US" dirty="0"/>
              <a:t>Overview of policylab</a:t>
            </a:r>
          </a:p>
        </p:txBody>
      </p:sp>
      <p:sp>
        <p:nvSpPr>
          <p:cNvPr id="3" name="Text Placeholder 2">
            <a:extLst>
              <a:ext uri="{FF2B5EF4-FFF2-40B4-BE49-F238E27FC236}">
                <a16:creationId xmlns:a16="http://schemas.microsoft.com/office/drawing/2014/main" id="{FCDBCEB7-3073-C547-85EB-63A40EB24C7F}"/>
              </a:ext>
            </a:extLst>
          </p:cNvPr>
          <p:cNvSpPr>
            <a:spLocks noGrp="1"/>
          </p:cNvSpPr>
          <p:nvPr>
            <p:ph type="body" idx="1"/>
          </p:nvPr>
        </p:nvSpPr>
        <p:spPr/>
        <p:txBody>
          <a:bodyPr>
            <a:normAutofit/>
          </a:bodyPr>
          <a:lstStyle/>
          <a:p>
            <a:pPr marL="0" indent="0">
              <a:buNone/>
            </a:pPr>
            <a:r>
              <a:rPr lang="en-US" dirty="0"/>
              <a:t>2. CHOP Young Adult Mental Health Work</a:t>
            </a:r>
          </a:p>
          <a:p>
            <a:pPr marL="0" indent="0">
              <a:buNone/>
            </a:pPr>
            <a:r>
              <a:rPr lang="en-US" dirty="0"/>
              <a:t>3. CHOP Maternal Depression Work</a:t>
            </a:r>
          </a:p>
          <a:p>
            <a:pPr marL="0" indent="0">
              <a:buNone/>
            </a:pPr>
            <a:r>
              <a:rPr lang="en-US" dirty="0"/>
              <a:t>4. Policy Exploration</a:t>
            </a:r>
          </a:p>
        </p:txBody>
      </p:sp>
    </p:spTree>
    <p:extLst>
      <p:ext uri="{BB962C8B-B14F-4D97-AF65-F5344CB8AC3E}">
        <p14:creationId xmlns:p14="http://schemas.microsoft.com/office/powerpoint/2010/main" val="131794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91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01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5E4C-1926-7046-91B0-DD328D7E8500}"/>
              </a:ext>
            </a:extLst>
          </p:cNvPr>
          <p:cNvSpPr>
            <a:spLocks noGrp="1"/>
          </p:cNvSpPr>
          <p:nvPr>
            <p:ph type="title"/>
          </p:nvPr>
        </p:nvSpPr>
        <p:spPr/>
        <p:txBody>
          <a:bodyPr/>
          <a:lstStyle/>
          <a:p>
            <a:r>
              <a:rPr lang="en-US" dirty="0"/>
              <a:t>CHOP Young adult mental health Work</a:t>
            </a:r>
          </a:p>
        </p:txBody>
      </p:sp>
      <p:sp>
        <p:nvSpPr>
          <p:cNvPr id="3" name="Text Placeholder 2">
            <a:extLst>
              <a:ext uri="{FF2B5EF4-FFF2-40B4-BE49-F238E27FC236}">
                <a16:creationId xmlns:a16="http://schemas.microsoft.com/office/drawing/2014/main" id="{6E99731F-2EEC-8542-9F18-6ED8FF7A7543}"/>
              </a:ext>
            </a:extLst>
          </p:cNvPr>
          <p:cNvSpPr>
            <a:spLocks noGrp="1"/>
          </p:cNvSpPr>
          <p:nvPr>
            <p:ph type="body" idx="1"/>
          </p:nvPr>
        </p:nvSpPr>
        <p:spPr/>
        <p:txBody>
          <a:bodyPr/>
          <a:lstStyle/>
          <a:p>
            <a:r>
              <a:rPr lang="en-US" dirty="0"/>
              <a:t>Overview of PolicyLab</a:t>
            </a:r>
          </a:p>
        </p:txBody>
      </p:sp>
      <p:sp>
        <p:nvSpPr>
          <p:cNvPr id="4" name="Text Placeholder 3">
            <a:extLst>
              <a:ext uri="{FF2B5EF4-FFF2-40B4-BE49-F238E27FC236}">
                <a16:creationId xmlns:a16="http://schemas.microsoft.com/office/drawing/2014/main" id="{1FB9278B-BF3F-864B-8191-45F489E7A4E7}"/>
              </a:ext>
            </a:extLst>
          </p:cNvPr>
          <p:cNvSpPr>
            <a:spLocks noGrp="1"/>
          </p:cNvSpPr>
          <p:nvPr>
            <p:ph type="body" idx="10"/>
          </p:nvPr>
        </p:nvSpPr>
        <p:spPr/>
        <p:txBody>
          <a:bodyPr>
            <a:normAutofit/>
          </a:bodyPr>
          <a:lstStyle/>
          <a:p>
            <a:r>
              <a:rPr lang="en-US" dirty="0"/>
              <a:t>CHOP Maternal Depression Work</a:t>
            </a:r>
          </a:p>
          <a:p>
            <a:r>
              <a:rPr lang="en-US" dirty="0"/>
              <a:t>Policy Exploration</a:t>
            </a:r>
          </a:p>
          <a:p>
            <a:endParaRPr lang="en-US" dirty="0"/>
          </a:p>
        </p:txBody>
      </p:sp>
    </p:spTree>
    <p:extLst>
      <p:ext uri="{BB962C8B-B14F-4D97-AF65-F5344CB8AC3E}">
        <p14:creationId xmlns:p14="http://schemas.microsoft.com/office/powerpoint/2010/main" val="321173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8B22-2B60-EC46-A447-A6B52FE78BB3}"/>
              </a:ext>
            </a:extLst>
          </p:cNvPr>
          <p:cNvSpPr>
            <a:spLocks noGrp="1"/>
          </p:cNvSpPr>
          <p:nvPr>
            <p:ph type="title"/>
          </p:nvPr>
        </p:nvSpPr>
        <p:spPr/>
        <p:txBody>
          <a:bodyPr/>
          <a:lstStyle/>
          <a:p>
            <a:r>
              <a:rPr lang="en-US" dirty="0">
                <a:solidFill>
                  <a:schemeClr val="accent3"/>
                </a:solidFill>
              </a:rPr>
              <a:t>Adolescent depression</a:t>
            </a:r>
          </a:p>
        </p:txBody>
      </p:sp>
      <p:sp>
        <p:nvSpPr>
          <p:cNvPr id="3" name="Slide Number Placeholder 2">
            <a:extLst>
              <a:ext uri="{FF2B5EF4-FFF2-40B4-BE49-F238E27FC236}">
                <a16:creationId xmlns:a16="http://schemas.microsoft.com/office/drawing/2014/main" id="{3FC91778-6BEC-894D-8B3E-C8BA6EA43AFA}"/>
              </a:ext>
            </a:extLst>
          </p:cNvPr>
          <p:cNvSpPr>
            <a:spLocks noGrp="1"/>
          </p:cNvSpPr>
          <p:nvPr>
            <p:ph type="sldNum" sz="quarter" idx="12"/>
          </p:nvPr>
        </p:nvSpPr>
        <p:spPr/>
        <p:txBody>
          <a:bodyPr/>
          <a:lstStyle/>
          <a:p>
            <a:fld id="{AD36D61E-4FB0-C74A-A21F-DEB655598256}" type="slidenum">
              <a:rPr lang="en-US" smtClean="0"/>
              <a:pPr/>
              <a:t>8</a:t>
            </a:fld>
            <a:endParaRPr lang="en-US" dirty="0"/>
          </a:p>
        </p:txBody>
      </p:sp>
      <p:sp>
        <p:nvSpPr>
          <p:cNvPr id="5" name="Content Placeholder 4">
            <a:extLst>
              <a:ext uri="{FF2B5EF4-FFF2-40B4-BE49-F238E27FC236}">
                <a16:creationId xmlns:a16="http://schemas.microsoft.com/office/drawing/2014/main" id="{D4A8C0C2-9D93-0048-BCF4-1029409C967C}"/>
              </a:ext>
            </a:extLst>
          </p:cNvPr>
          <p:cNvSpPr>
            <a:spLocks noGrp="1"/>
          </p:cNvSpPr>
          <p:nvPr>
            <p:ph sz="quarter" idx="16"/>
          </p:nvPr>
        </p:nvSpPr>
        <p:spPr>
          <a:xfrm>
            <a:off x="719792" y="1088791"/>
            <a:ext cx="4886351" cy="4031545"/>
          </a:xfrm>
        </p:spPr>
        <p:txBody>
          <a:bodyPr/>
          <a:lstStyle/>
          <a:p>
            <a:r>
              <a:rPr lang="en-US" dirty="0"/>
              <a:t>Rates of depression surge in adolescence</a:t>
            </a:r>
          </a:p>
          <a:p>
            <a:endParaRPr lang="en-US" dirty="0"/>
          </a:p>
          <a:p>
            <a:r>
              <a:rPr lang="en-US" dirty="0"/>
              <a:t>Treatments can reduce only 1/3 of the disease burden</a:t>
            </a:r>
          </a:p>
          <a:p>
            <a:endParaRPr lang="en-US" dirty="0"/>
          </a:p>
          <a:p>
            <a:r>
              <a:rPr lang="en-US" dirty="0"/>
              <a:t>Early identification &amp; prevention are key</a:t>
            </a:r>
          </a:p>
          <a:p>
            <a:pPr marL="458788" lvl="1" indent="-285750">
              <a:buFont typeface="Arial" panose="020B0604020202020204" pitchFamily="34" charset="0"/>
              <a:buChar char="•"/>
            </a:pPr>
            <a:r>
              <a:rPr lang="en-US" dirty="0"/>
              <a:t>22-38% of depression episodes can be prevented </a:t>
            </a:r>
          </a:p>
          <a:p>
            <a:pPr marL="458788" lvl="1" indent="-285750">
              <a:buFont typeface="Arial" panose="020B0604020202020204" pitchFamily="34" charset="0"/>
              <a:buChar char="•"/>
            </a:pPr>
            <a:endParaRPr lang="en-US" dirty="0"/>
          </a:p>
          <a:p>
            <a:r>
              <a:rPr lang="en-US" dirty="0"/>
              <a:t>Deliver these prevention programs in community settings to increase access</a:t>
            </a:r>
          </a:p>
          <a:p>
            <a:endParaRPr lang="en-US" dirty="0"/>
          </a:p>
        </p:txBody>
      </p:sp>
      <p:pic>
        <p:nvPicPr>
          <p:cNvPr id="6" name="Picture Placeholder 14">
            <a:extLst>
              <a:ext uri="{FF2B5EF4-FFF2-40B4-BE49-F238E27FC236}">
                <a16:creationId xmlns:a16="http://schemas.microsoft.com/office/drawing/2014/main" id="{A01BB044-861A-754D-B90E-5B67573C92C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3144" b="18584"/>
          <a:stretch/>
        </p:blipFill>
        <p:spPr>
          <a:xfrm>
            <a:off x="5704114" y="1797446"/>
            <a:ext cx="2923838" cy="2614234"/>
          </a:xfrm>
          <a:prstGeom prst="rect">
            <a:avLst/>
          </a:prstGeom>
        </p:spPr>
      </p:pic>
    </p:spTree>
    <p:extLst>
      <p:ext uri="{BB962C8B-B14F-4D97-AF65-F5344CB8AC3E}">
        <p14:creationId xmlns:p14="http://schemas.microsoft.com/office/powerpoint/2010/main" val="91439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3"/>
                </a:solidFill>
              </a:rPr>
              <a:t>Clinical practice: Healthy minds healthy kids (HMHK)</a:t>
            </a:r>
          </a:p>
        </p:txBody>
      </p:sp>
      <p:sp>
        <p:nvSpPr>
          <p:cNvPr id="3" name="Slide Number Placeholder 2"/>
          <p:cNvSpPr>
            <a:spLocks noGrp="1"/>
          </p:cNvSpPr>
          <p:nvPr>
            <p:ph type="sldNum" sz="quarter" idx="12"/>
          </p:nvPr>
        </p:nvSpPr>
        <p:spPr/>
        <p:txBody>
          <a:bodyPr/>
          <a:lstStyle/>
          <a:p>
            <a:fld id="{AD36D61E-4FB0-C74A-A21F-DEB655598256}" type="slidenum">
              <a:rPr lang="en-US" smtClean="0"/>
              <a:pPr/>
              <a:t>9</a:t>
            </a:fld>
            <a:endParaRPr lang="en-US" dirty="0"/>
          </a:p>
        </p:txBody>
      </p:sp>
      <p:sp>
        <p:nvSpPr>
          <p:cNvPr id="5" name="Content Placeholder 4"/>
          <p:cNvSpPr>
            <a:spLocks noGrp="1"/>
          </p:cNvSpPr>
          <p:nvPr>
            <p:ph sz="quarter" idx="16"/>
          </p:nvPr>
        </p:nvSpPr>
        <p:spPr/>
        <p:txBody>
          <a:bodyPr/>
          <a:lstStyle/>
          <a:p>
            <a:r>
              <a:rPr lang="en-US" dirty="0"/>
              <a:t>Most youth with BH problems never receive treatment</a:t>
            </a:r>
          </a:p>
          <a:p>
            <a:pPr lvl="1"/>
            <a:r>
              <a:rPr lang="en-US" dirty="0"/>
              <a:t>At least half of primary care visits involve BH concerns</a:t>
            </a:r>
          </a:p>
          <a:p>
            <a:pPr lvl="1"/>
            <a:r>
              <a:rPr lang="en-US" dirty="0"/>
              <a:t>Integrated behavioral health offers an opportunity to identify youth early and get them into treatment</a:t>
            </a:r>
          </a:p>
          <a:p>
            <a:pPr lvl="1"/>
            <a:r>
              <a:rPr lang="en-US" dirty="0"/>
              <a:t>HMHK launched in 6 practices in 2016 with a plan for expansion</a:t>
            </a:r>
          </a:p>
        </p:txBody>
      </p:sp>
      <p:pic>
        <p:nvPicPr>
          <p:cNvPr id="8" name="Picture Placeholder 7">
            <a:extLst>
              <a:ext uri="{FF2B5EF4-FFF2-40B4-BE49-F238E27FC236}">
                <a16:creationId xmlns:a16="http://schemas.microsoft.com/office/drawing/2014/main" id="{1824790E-80B7-FA49-B0B0-771C582F2991}"/>
              </a:ext>
            </a:extLst>
          </p:cNvPr>
          <p:cNvPicPr>
            <a:picLocks noGrp="1" noChangeAspect="1"/>
          </p:cNvPicPr>
          <p:nvPr>
            <p:ph type="pic" sz="quarter" idx="14"/>
          </p:nvPr>
        </p:nvPicPr>
        <p:blipFill>
          <a:blip r:embed="rId3"/>
          <a:srcRect l="7703" r="7703"/>
          <a:stretch>
            <a:fillRect/>
          </a:stretch>
        </p:blipFill>
        <p:spPr>
          <a:xfrm>
            <a:off x="4660353" y="1229800"/>
            <a:ext cx="3454947" cy="3027875"/>
          </a:xfrm>
        </p:spPr>
      </p:pic>
    </p:spTree>
    <p:extLst>
      <p:ext uri="{BB962C8B-B14F-4D97-AF65-F5344CB8AC3E}">
        <p14:creationId xmlns:p14="http://schemas.microsoft.com/office/powerpoint/2010/main" val="574480597"/>
      </p:ext>
    </p:extLst>
  </p:cSld>
  <p:clrMapOvr>
    <a:masterClrMapping/>
  </p:clrMapOvr>
</p:sld>
</file>

<file path=ppt/theme/theme1.xml><?xml version="1.0" encoding="utf-8"?>
<a:theme xmlns:a="http://schemas.openxmlformats.org/drawingml/2006/main" name="Policy Lab Theme">
  <a:themeElements>
    <a:clrScheme name="Custom 6">
      <a:dk1>
        <a:sysClr val="windowText" lastClr="000000"/>
      </a:dk1>
      <a:lt1>
        <a:sysClr val="window" lastClr="FFFFFF"/>
      </a:lt1>
      <a:dk2>
        <a:srgbClr val="E2DCCB"/>
      </a:dk2>
      <a:lt2>
        <a:srgbClr val="474B55"/>
      </a:lt2>
      <a:accent1>
        <a:srgbClr val="333740"/>
      </a:accent1>
      <a:accent2>
        <a:srgbClr val="005587"/>
      </a:accent2>
      <a:accent3>
        <a:srgbClr val="ED1F7F"/>
      </a:accent3>
      <a:accent4>
        <a:srgbClr val="65A01E"/>
      </a:accent4>
      <a:accent5>
        <a:srgbClr val="41B6E6"/>
      </a:accent5>
      <a:accent6>
        <a:srgbClr val="786452"/>
      </a:accent6>
      <a:hlink>
        <a:srgbClr val="14BEF0"/>
      </a:hlink>
      <a:folHlink>
        <a:srgbClr val="80008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PolicyLab Powerpoint Template" id="{6A69BA7B-A59A-564F-A9E9-D3B94D6EE39F}" vid="{62324B50-2975-0F4D-8365-821C3CB2F6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 PolicyLab Powerpoint Template</Template>
  <TotalTime>4065</TotalTime>
  <Words>1459</Words>
  <Application>Microsoft Macintosh PowerPoint</Application>
  <PresentationFormat>On-screen Show (4:3)</PresentationFormat>
  <Paragraphs>229</Paragraphs>
  <Slides>30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Rounded MT Bold</vt:lpstr>
      <vt:lpstr>Calibri</vt:lpstr>
      <vt:lpstr>Georgia</vt:lpstr>
      <vt:lpstr>Wingdings</vt:lpstr>
      <vt:lpstr>Policy Lab Theme</vt:lpstr>
      <vt:lpstr> CHOP PolicyLab Breakout</vt:lpstr>
      <vt:lpstr>Workshop goals</vt:lpstr>
      <vt:lpstr>icebreaker</vt:lpstr>
      <vt:lpstr>Overview of policylab</vt:lpstr>
      <vt:lpstr>PowerPoint Presentation</vt:lpstr>
      <vt:lpstr>PowerPoint Presentation</vt:lpstr>
      <vt:lpstr>CHOP Young adult mental health Work</vt:lpstr>
      <vt:lpstr>Adolescent depression</vt:lpstr>
      <vt:lpstr>Clinical practice: Healthy minds healthy kids (HMHK)</vt:lpstr>
      <vt:lpstr>Adolescent depression screening</vt:lpstr>
      <vt:lpstr>Adolescent depression screening</vt:lpstr>
      <vt:lpstr>Immediate PCP Responses for Patients with Threshold Symptoms</vt:lpstr>
      <vt:lpstr>Immediate PCP Responses for Patients with Subthreshold Symptoms</vt:lpstr>
      <vt:lpstr>CHOP Maternal depression work</vt:lpstr>
      <vt:lpstr>PowerPoint Presentation</vt:lpstr>
      <vt:lpstr>PowerPoint Presentation</vt:lpstr>
      <vt:lpstr>Postpartum depression &amp; pediatrics</vt:lpstr>
      <vt:lpstr>Clinical Practice</vt:lpstr>
      <vt:lpstr>Mental health care utilization</vt:lpstr>
      <vt:lpstr>Research portfolio overview</vt:lpstr>
      <vt:lpstr>Future directions</vt:lpstr>
      <vt:lpstr>Future directions</vt:lpstr>
      <vt:lpstr>Considerations for pediatric health systems</vt:lpstr>
      <vt:lpstr>Time out</vt:lpstr>
      <vt:lpstr>Policy exploration</vt:lpstr>
      <vt:lpstr>Medicaid reimbursement in pediatric settings</vt:lpstr>
      <vt:lpstr>USPSTF Prevention recommendations</vt:lpstr>
      <vt:lpstr>Early intervention &amp; Maternal depression</vt:lpstr>
      <vt:lpstr>time out</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Policylab powerpoint template</dc:title>
  <dc:creator>Lauren Walens</dc:creator>
  <cp:lastModifiedBy>Stacey Kallem</cp:lastModifiedBy>
  <cp:revision>89</cp:revision>
  <dcterms:created xsi:type="dcterms:W3CDTF">2017-09-14T19:25:54Z</dcterms:created>
  <dcterms:modified xsi:type="dcterms:W3CDTF">2019-06-16T21:55:09Z</dcterms:modified>
</cp:coreProperties>
</file>