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81" r:id="rId3"/>
    <p:sldMasterId id="2147483793" r:id="rId4"/>
    <p:sldMasterId id="2147483805" r:id="rId5"/>
    <p:sldMasterId id="2147483817" r:id="rId6"/>
    <p:sldMasterId id="2147483819" r:id="rId7"/>
  </p:sldMasterIdLst>
  <p:notesMasterIdLst>
    <p:notesMasterId r:id="rId39"/>
  </p:notesMasterIdLst>
  <p:sldIdLst>
    <p:sldId id="343" r:id="rId8"/>
    <p:sldId id="345" r:id="rId9"/>
    <p:sldId id="346" r:id="rId10"/>
    <p:sldId id="281" r:id="rId11"/>
    <p:sldId id="320" r:id="rId12"/>
    <p:sldId id="319" r:id="rId13"/>
    <p:sldId id="329" r:id="rId14"/>
    <p:sldId id="312" r:id="rId15"/>
    <p:sldId id="306" r:id="rId16"/>
    <p:sldId id="330" r:id="rId17"/>
    <p:sldId id="316" r:id="rId18"/>
    <p:sldId id="317" r:id="rId19"/>
    <p:sldId id="326" r:id="rId20"/>
    <p:sldId id="327" r:id="rId21"/>
    <p:sldId id="328" r:id="rId22"/>
    <p:sldId id="318" r:id="rId23"/>
    <p:sldId id="331" r:id="rId24"/>
    <p:sldId id="310" r:id="rId25"/>
    <p:sldId id="342" r:id="rId26"/>
    <p:sldId id="335" r:id="rId27"/>
    <p:sldId id="337" r:id="rId28"/>
    <p:sldId id="336" r:id="rId29"/>
    <p:sldId id="338" r:id="rId30"/>
    <p:sldId id="339" r:id="rId31"/>
    <p:sldId id="341" r:id="rId32"/>
    <p:sldId id="332" r:id="rId33"/>
    <p:sldId id="333" r:id="rId34"/>
    <p:sldId id="334" r:id="rId35"/>
    <p:sldId id="289" r:id="rId36"/>
    <p:sldId id="344" r:id="rId37"/>
    <p:sldId id="34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40"/>
      </p:cViewPr>
      <p:guideLst>
        <p:guide orient="horz" pos="2160"/>
        <p:guide pos="2880"/>
      </p:guideLst>
    </p:cSldViewPr>
  </p:slideViewPr>
  <p:notesTextViewPr>
    <p:cViewPr>
      <p:scale>
        <a:sx n="1" d="1"/>
        <a:sy n="1" d="1"/>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18C34-3933-49DD-B66D-1748D46D8F5D}" type="doc">
      <dgm:prSet loTypeId="urn:microsoft.com/office/officeart/2005/8/layout/venn1" loCatId="relationship" qsTypeId="urn:microsoft.com/office/officeart/2005/8/quickstyle/simple1" qsCatId="simple" csTypeId="urn:microsoft.com/office/officeart/2005/8/colors/accent1_2" csCatId="accent1" phldr="1"/>
      <dgm:spPr/>
    </dgm:pt>
    <dgm:pt modelId="{B359E40A-80D0-494F-810B-272E839F0458}">
      <dgm:prSet phldrT="[Text]"/>
      <dgm:spPr/>
      <dgm:t>
        <a:bodyPr/>
        <a:lstStyle/>
        <a:p>
          <a:r>
            <a:rPr lang="en-US" dirty="0" smtClean="0"/>
            <a:t>1. Participant-focused </a:t>
          </a:r>
          <a:r>
            <a:rPr lang="en-US" dirty="0"/>
            <a:t>education and training</a:t>
          </a:r>
        </a:p>
      </dgm:t>
    </dgm:pt>
    <dgm:pt modelId="{A88332F3-96F1-452B-B60F-84EF430DDEB6}" type="parTrans" cxnId="{AC4395E0-E59A-4FEA-8830-8C5C24706A18}">
      <dgm:prSet/>
      <dgm:spPr/>
      <dgm:t>
        <a:bodyPr/>
        <a:lstStyle/>
        <a:p>
          <a:endParaRPr lang="en-US"/>
        </a:p>
      </dgm:t>
    </dgm:pt>
    <dgm:pt modelId="{17059ED6-DB4D-4A46-A489-7AE4A710A8D9}" type="sibTrans" cxnId="{AC4395E0-E59A-4FEA-8830-8C5C24706A18}">
      <dgm:prSet/>
      <dgm:spPr/>
      <dgm:t>
        <a:bodyPr/>
        <a:lstStyle/>
        <a:p>
          <a:endParaRPr lang="en-US"/>
        </a:p>
      </dgm:t>
    </dgm:pt>
    <dgm:pt modelId="{AC26C719-C1EE-430D-8941-775FD597B76C}">
      <dgm:prSet phldrT="[Text]"/>
      <dgm:spPr/>
      <dgm:t>
        <a:bodyPr/>
        <a:lstStyle/>
        <a:p>
          <a:r>
            <a:rPr lang="en-US" dirty="0" smtClean="0"/>
            <a:t>4. Employment </a:t>
          </a:r>
          <a:r>
            <a:rPr lang="en-US" dirty="0"/>
            <a:t>services and work experiences</a:t>
          </a:r>
        </a:p>
      </dgm:t>
    </dgm:pt>
    <dgm:pt modelId="{0082EED4-F046-40F9-89B5-8D1E6B289ED5}" type="parTrans" cxnId="{AF0C3781-B71F-4BBB-9823-4EC4A143AF1A}">
      <dgm:prSet/>
      <dgm:spPr/>
      <dgm:t>
        <a:bodyPr/>
        <a:lstStyle/>
        <a:p>
          <a:endParaRPr lang="en-US"/>
        </a:p>
      </dgm:t>
    </dgm:pt>
    <dgm:pt modelId="{88908808-E177-4103-8C2E-27542D672C22}" type="sibTrans" cxnId="{AF0C3781-B71F-4BBB-9823-4EC4A143AF1A}">
      <dgm:prSet/>
      <dgm:spPr/>
      <dgm:t>
        <a:bodyPr/>
        <a:lstStyle/>
        <a:p>
          <a:endParaRPr lang="en-US"/>
        </a:p>
      </dgm:t>
    </dgm:pt>
    <dgm:pt modelId="{93B97820-5474-43B4-BBCE-D7E8F1784E90}">
      <dgm:prSet phldrT="[Text]"/>
      <dgm:spPr/>
      <dgm:t>
        <a:bodyPr/>
        <a:lstStyle/>
        <a:p>
          <a:pPr algn="ctr"/>
          <a:r>
            <a:rPr lang="en-US" dirty="0" smtClean="0"/>
            <a:t>2.Consistent </a:t>
          </a:r>
          <a:r>
            <a:rPr lang="en-US" dirty="0"/>
            <a:t>and non-duplicative assessments</a:t>
          </a:r>
        </a:p>
      </dgm:t>
    </dgm:pt>
    <dgm:pt modelId="{3BD3DFF8-07B9-4BAE-BD77-1052549732BA}" type="parTrans" cxnId="{DAA47801-7364-466F-BB71-259F4CE75B18}">
      <dgm:prSet/>
      <dgm:spPr/>
      <dgm:t>
        <a:bodyPr/>
        <a:lstStyle/>
        <a:p>
          <a:endParaRPr lang="en-US"/>
        </a:p>
      </dgm:t>
    </dgm:pt>
    <dgm:pt modelId="{48EE1A35-B3E7-4715-B0DA-A96B7C3B8057}" type="sibTrans" cxnId="{DAA47801-7364-466F-BB71-259F4CE75B18}">
      <dgm:prSet/>
      <dgm:spPr/>
      <dgm:t>
        <a:bodyPr/>
        <a:lstStyle/>
        <a:p>
          <a:endParaRPr lang="en-US"/>
        </a:p>
      </dgm:t>
    </dgm:pt>
    <dgm:pt modelId="{4D4A62D8-A157-4FDF-902D-DD94ABE053BC}">
      <dgm:prSet/>
      <dgm:spPr/>
      <dgm:t>
        <a:bodyPr/>
        <a:lstStyle/>
        <a:p>
          <a:r>
            <a:rPr lang="en-US" dirty="0" smtClean="0"/>
            <a:t>3. Support </a:t>
          </a:r>
          <a:r>
            <a:rPr lang="en-US" dirty="0"/>
            <a:t>services and career navigation assistance</a:t>
          </a:r>
        </a:p>
      </dgm:t>
    </dgm:pt>
    <dgm:pt modelId="{30F900A1-E803-473A-8464-EE9117E1998A}" type="parTrans" cxnId="{CDBB87AA-B780-4298-89BA-C1735C358F8A}">
      <dgm:prSet/>
      <dgm:spPr/>
      <dgm:t>
        <a:bodyPr/>
        <a:lstStyle/>
        <a:p>
          <a:endParaRPr lang="en-US"/>
        </a:p>
      </dgm:t>
    </dgm:pt>
    <dgm:pt modelId="{45126BF4-CC9F-44C4-BE2F-204BB2B345A0}" type="sibTrans" cxnId="{CDBB87AA-B780-4298-89BA-C1735C358F8A}">
      <dgm:prSet/>
      <dgm:spPr/>
      <dgm:t>
        <a:bodyPr/>
        <a:lstStyle/>
        <a:p>
          <a:endParaRPr lang="en-US"/>
        </a:p>
      </dgm:t>
    </dgm:pt>
    <dgm:pt modelId="{5FA7DE0A-6D4E-4F30-ACEA-9D697E4F567B}" type="pres">
      <dgm:prSet presAssocID="{EEB18C34-3933-49DD-B66D-1748D46D8F5D}" presName="compositeShape" presStyleCnt="0">
        <dgm:presLayoutVars>
          <dgm:chMax val="7"/>
          <dgm:dir/>
          <dgm:resizeHandles val="exact"/>
        </dgm:presLayoutVars>
      </dgm:prSet>
      <dgm:spPr/>
    </dgm:pt>
    <dgm:pt modelId="{E1BF8321-4883-4054-818F-E87965D3A7A1}" type="pres">
      <dgm:prSet presAssocID="{B359E40A-80D0-494F-810B-272E839F0458}" presName="circ1" presStyleLbl="vennNode1" presStyleIdx="0" presStyleCnt="4"/>
      <dgm:spPr/>
      <dgm:t>
        <a:bodyPr/>
        <a:lstStyle/>
        <a:p>
          <a:endParaRPr lang="en-US"/>
        </a:p>
      </dgm:t>
    </dgm:pt>
    <dgm:pt modelId="{DA8A89C5-220D-4CFC-9C86-3DB84B912B78}" type="pres">
      <dgm:prSet presAssocID="{B359E40A-80D0-494F-810B-272E839F0458}" presName="circ1Tx" presStyleLbl="revTx" presStyleIdx="0" presStyleCnt="0">
        <dgm:presLayoutVars>
          <dgm:chMax val="0"/>
          <dgm:chPref val="0"/>
          <dgm:bulletEnabled val="1"/>
        </dgm:presLayoutVars>
      </dgm:prSet>
      <dgm:spPr/>
      <dgm:t>
        <a:bodyPr/>
        <a:lstStyle/>
        <a:p>
          <a:endParaRPr lang="en-US"/>
        </a:p>
      </dgm:t>
    </dgm:pt>
    <dgm:pt modelId="{6ABDA53C-B5EA-475F-9E51-D95EA6AA9131}" type="pres">
      <dgm:prSet presAssocID="{4D4A62D8-A157-4FDF-902D-DD94ABE053BC}" presName="circ2" presStyleLbl="vennNode1" presStyleIdx="1" presStyleCnt="4"/>
      <dgm:spPr/>
      <dgm:t>
        <a:bodyPr/>
        <a:lstStyle/>
        <a:p>
          <a:endParaRPr lang="en-US"/>
        </a:p>
      </dgm:t>
    </dgm:pt>
    <dgm:pt modelId="{EABC8ED5-B72D-46E8-B947-834D5ADDEEAE}" type="pres">
      <dgm:prSet presAssocID="{4D4A62D8-A157-4FDF-902D-DD94ABE053BC}" presName="circ2Tx" presStyleLbl="revTx" presStyleIdx="0" presStyleCnt="0">
        <dgm:presLayoutVars>
          <dgm:chMax val="0"/>
          <dgm:chPref val="0"/>
          <dgm:bulletEnabled val="1"/>
        </dgm:presLayoutVars>
      </dgm:prSet>
      <dgm:spPr/>
      <dgm:t>
        <a:bodyPr/>
        <a:lstStyle/>
        <a:p>
          <a:endParaRPr lang="en-US"/>
        </a:p>
      </dgm:t>
    </dgm:pt>
    <dgm:pt modelId="{9606CE5D-05C2-495E-9CF7-34B5326CEB05}" type="pres">
      <dgm:prSet presAssocID="{AC26C719-C1EE-430D-8941-775FD597B76C}" presName="circ3" presStyleLbl="vennNode1" presStyleIdx="2" presStyleCnt="4"/>
      <dgm:spPr/>
      <dgm:t>
        <a:bodyPr/>
        <a:lstStyle/>
        <a:p>
          <a:endParaRPr lang="en-US"/>
        </a:p>
      </dgm:t>
    </dgm:pt>
    <dgm:pt modelId="{31509B3A-7FD8-4688-9635-204BF2900CA5}" type="pres">
      <dgm:prSet presAssocID="{AC26C719-C1EE-430D-8941-775FD597B76C}" presName="circ3Tx" presStyleLbl="revTx" presStyleIdx="0" presStyleCnt="0">
        <dgm:presLayoutVars>
          <dgm:chMax val="0"/>
          <dgm:chPref val="0"/>
          <dgm:bulletEnabled val="1"/>
        </dgm:presLayoutVars>
      </dgm:prSet>
      <dgm:spPr/>
      <dgm:t>
        <a:bodyPr/>
        <a:lstStyle/>
        <a:p>
          <a:endParaRPr lang="en-US"/>
        </a:p>
      </dgm:t>
    </dgm:pt>
    <dgm:pt modelId="{9A2EF5B7-D094-4AA5-AF8C-63B32085BCE4}" type="pres">
      <dgm:prSet presAssocID="{93B97820-5474-43B4-BBCE-D7E8F1784E90}" presName="circ4" presStyleLbl="vennNode1" presStyleIdx="3" presStyleCnt="4"/>
      <dgm:spPr/>
      <dgm:t>
        <a:bodyPr/>
        <a:lstStyle/>
        <a:p>
          <a:endParaRPr lang="en-US"/>
        </a:p>
      </dgm:t>
    </dgm:pt>
    <dgm:pt modelId="{3B6743C8-C771-4FD2-A861-0B5A0BA176E3}" type="pres">
      <dgm:prSet presAssocID="{93B97820-5474-43B4-BBCE-D7E8F1784E90}" presName="circ4Tx" presStyleLbl="revTx" presStyleIdx="0" presStyleCnt="0">
        <dgm:presLayoutVars>
          <dgm:chMax val="0"/>
          <dgm:chPref val="0"/>
          <dgm:bulletEnabled val="1"/>
        </dgm:presLayoutVars>
      </dgm:prSet>
      <dgm:spPr/>
      <dgm:t>
        <a:bodyPr/>
        <a:lstStyle/>
        <a:p>
          <a:endParaRPr lang="en-US"/>
        </a:p>
      </dgm:t>
    </dgm:pt>
  </dgm:ptLst>
  <dgm:cxnLst>
    <dgm:cxn modelId="{AF0C3781-B71F-4BBB-9823-4EC4A143AF1A}" srcId="{EEB18C34-3933-49DD-B66D-1748D46D8F5D}" destId="{AC26C719-C1EE-430D-8941-775FD597B76C}" srcOrd="2" destOrd="0" parTransId="{0082EED4-F046-40F9-89B5-8D1E6B289ED5}" sibTransId="{88908808-E177-4103-8C2E-27542D672C22}"/>
    <dgm:cxn modelId="{DAA47801-7364-466F-BB71-259F4CE75B18}" srcId="{EEB18C34-3933-49DD-B66D-1748D46D8F5D}" destId="{93B97820-5474-43B4-BBCE-D7E8F1784E90}" srcOrd="3" destOrd="0" parTransId="{3BD3DFF8-07B9-4BAE-BD77-1052549732BA}" sibTransId="{48EE1A35-B3E7-4715-B0DA-A96B7C3B8057}"/>
    <dgm:cxn modelId="{641446E0-F8F9-9C4F-AB2B-E03CD831264D}" type="presOf" srcId="{B359E40A-80D0-494F-810B-272E839F0458}" destId="{DA8A89C5-220D-4CFC-9C86-3DB84B912B78}" srcOrd="1" destOrd="0" presId="urn:microsoft.com/office/officeart/2005/8/layout/venn1"/>
    <dgm:cxn modelId="{3773669B-EC84-5E45-ADB5-16A4D3A35068}" type="presOf" srcId="{B359E40A-80D0-494F-810B-272E839F0458}" destId="{E1BF8321-4883-4054-818F-E87965D3A7A1}" srcOrd="0" destOrd="0" presId="urn:microsoft.com/office/officeart/2005/8/layout/venn1"/>
    <dgm:cxn modelId="{AC4395E0-E59A-4FEA-8830-8C5C24706A18}" srcId="{EEB18C34-3933-49DD-B66D-1748D46D8F5D}" destId="{B359E40A-80D0-494F-810B-272E839F0458}" srcOrd="0" destOrd="0" parTransId="{A88332F3-96F1-452B-B60F-84EF430DDEB6}" sibTransId="{17059ED6-DB4D-4A46-A489-7AE4A710A8D9}"/>
    <dgm:cxn modelId="{E47F3041-5A70-2942-9E1D-CBB8519755B1}" type="presOf" srcId="{93B97820-5474-43B4-BBCE-D7E8F1784E90}" destId="{9A2EF5B7-D094-4AA5-AF8C-63B32085BCE4}" srcOrd="0" destOrd="0" presId="urn:microsoft.com/office/officeart/2005/8/layout/venn1"/>
    <dgm:cxn modelId="{515A5465-417B-C248-85EB-D60896FCD502}" type="presOf" srcId="{AC26C719-C1EE-430D-8941-775FD597B76C}" destId="{31509B3A-7FD8-4688-9635-204BF2900CA5}" srcOrd="1" destOrd="0" presId="urn:microsoft.com/office/officeart/2005/8/layout/venn1"/>
    <dgm:cxn modelId="{5951E30E-C343-4E4F-BEB0-E29FECBC61DE}" type="presOf" srcId="{AC26C719-C1EE-430D-8941-775FD597B76C}" destId="{9606CE5D-05C2-495E-9CF7-34B5326CEB05}" srcOrd="0" destOrd="0" presId="urn:microsoft.com/office/officeart/2005/8/layout/venn1"/>
    <dgm:cxn modelId="{C5B13365-0339-C641-98CE-BF4ECFBBD221}" type="presOf" srcId="{EEB18C34-3933-49DD-B66D-1748D46D8F5D}" destId="{5FA7DE0A-6D4E-4F30-ACEA-9D697E4F567B}" srcOrd="0" destOrd="0" presId="urn:microsoft.com/office/officeart/2005/8/layout/venn1"/>
    <dgm:cxn modelId="{EC6BBB98-54DF-3C4D-B6BA-5A1316089DD8}" type="presOf" srcId="{4D4A62D8-A157-4FDF-902D-DD94ABE053BC}" destId="{6ABDA53C-B5EA-475F-9E51-D95EA6AA9131}" srcOrd="0" destOrd="0" presId="urn:microsoft.com/office/officeart/2005/8/layout/venn1"/>
    <dgm:cxn modelId="{1FF9BFE7-B3E7-FB4F-AF06-7B435FF45B97}" type="presOf" srcId="{4D4A62D8-A157-4FDF-902D-DD94ABE053BC}" destId="{EABC8ED5-B72D-46E8-B947-834D5ADDEEAE}" srcOrd="1" destOrd="0" presId="urn:microsoft.com/office/officeart/2005/8/layout/venn1"/>
    <dgm:cxn modelId="{79DA609B-E5B7-7344-9602-5400A672B31E}" type="presOf" srcId="{93B97820-5474-43B4-BBCE-D7E8F1784E90}" destId="{3B6743C8-C771-4FD2-A861-0B5A0BA176E3}" srcOrd="1" destOrd="0" presId="urn:microsoft.com/office/officeart/2005/8/layout/venn1"/>
    <dgm:cxn modelId="{CDBB87AA-B780-4298-89BA-C1735C358F8A}" srcId="{EEB18C34-3933-49DD-B66D-1748D46D8F5D}" destId="{4D4A62D8-A157-4FDF-902D-DD94ABE053BC}" srcOrd="1" destOrd="0" parTransId="{30F900A1-E803-473A-8464-EE9117E1998A}" sibTransId="{45126BF4-CC9F-44C4-BE2F-204BB2B345A0}"/>
    <dgm:cxn modelId="{B1598392-093D-E547-8B30-F212CC06DAF3}" type="presParOf" srcId="{5FA7DE0A-6D4E-4F30-ACEA-9D697E4F567B}" destId="{E1BF8321-4883-4054-818F-E87965D3A7A1}" srcOrd="0" destOrd="0" presId="urn:microsoft.com/office/officeart/2005/8/layout/venn1"/>
    <dgm:cxn modelId="{92366C08-0487-6C42-A912-CF3C43B87BE7}" type="presParOf" srcId="{5FA7DE0A-6D4E-4F30-ACEA-9D697E4F567B}" destId="{DA8A89C5-220D-4CFC-9C86-3DB84B912B78}" srcOrd="1" destOrd="0" presId="urn:microsoft.com/office/officeart/2005/8/layout/venn1"/>
    <dgm:cxn modelId="{5992D494-B93E-2347-B07F-EF2C08461AF9}" type="presParOf" srcId="{5FA7DE0A-6D4E-4F30-ACEA-9D697E4F567B}" destId="{6ABDA53C-B5EA-475F-9E51-D95EA6AA9131}" srcOrd="2" destOrd="0" presId="urn:microsoft.com/office/officeart/2005/8/layout/venn1"/>
    <dgm:cxn modelId="{3411BA5E-A08B-3A4B-959F-9DA469ABDB0A}" type="presParOf" srcId="{5FA7DE0A-6D4E-4F30-ACEA-9D697E4F567B}" destId="{EABC8ED5-B72D-46E8-B947-834D5ADDEEAE}" srcOrd="3" destOrd="0" presId="urn:microsoft.com/office/officeart/2005/8/layout/venn1"/>
    <dgm:cxn modelId="{965CB0F0-DE8A-0847-8EE3-576156D5B2FB}" type="presParOf" srcId="{5FA7DE0A-6D4E-4F30-ACEA-9D697E4F567B}" destId="{9606CE5D-05C2-495E-9CF7-34B5326CEB05}" srcOrd="4" destOrd="0" presId="urn:microsoft.com/office/officeart/2005/8/layout/venn1"/>
    <dgm:cxn modelId="{D9270FD2-1102-3A49-9933-30511500C2B2}" type="presParOf" srcId="{5FA7DE0A-6D4E-4F30-ACEA-9D697E4F567B}" destId="{31509B3A-7FD8-4688-9635-204BF2900CA5}" srcOrd="5" destOrd="0" presId="urn:microsoft.com/office/officeart/2005/8/layout/venn1"/>
    <dgm:cxn modelId="{595A6588-DD67-8E43-8C54-170E7E66717B}" type="presParOf" srcId="{5FA7DE0A-6D4E-4F30-ACEA-9D697E4F567B}" destId="{9A2EF5B7-D094-4AA5-AF8C-63B32085BCE4}" srcOrd="6" destOrd="0" presId="urn:microsoft.com/office/officeart/2005/8/layout/venn1"/>
    <dgm:cxn modelId="{D8FCBBCF-AF5D-BA4C-872F-8FD0841AFFF4}" type="presParOf" srcId="{5FA7DE0A-6D4E-4F30-ACEA-9D697E4F567B}" destId="{3B6743C8-C771-4FD2-A861-0B5A0BA176E3}"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52702-A065-474A-949A-BAF78B80368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53D51C0-FC31-41CC-9EA7-5CB5980B8934}">
      <dgm:prSet phldrT="[Text]" custT="1"/>
      <dgm:spPr>
        <a:solidFill>
          <a:srgbClr val="183F75"/>
        </a:solidFill>
      </dgm:spPr>
      <dgm:t>
        <a:bodyPr/>
        <a:lstStyle/>
        <a:p>
          <a:endParaRPr lang="en-US" sz="1600" b="0" dirty="0"/>
        </a:p>
      </dgm:t>
    </dgm:pt>
    <dgm:pt modelId="{806BFE31-3B0F-4D4D-AB85-865E7862C352}" type="parTrans" cxnId="{22C155AA-26DC-49BF-BD69-2CACB5D4C3BB}">
      <dgm:prSet/>
      <dgm:spPr/>
      <dgm:t>
        <a:bodyPr/>
        <a:lstStyle/>
        <a:p>
          <a:endParaRPr lang="en-US"/>
        </a:p>
      </dgm:t>
    </dgm:pt>
    <dgm:pt modelId="{9896EE68-CFBD-4658-963A-2B54F5F212DF}" type="sibTrans" cxnId="{22C155AA-26DC-49BF-BD69-2CACB5D4C3BB}">
      <dgm:prSet/>
      <dgm:spPr/>
      <dgm:t>
        <a:bodyPr/>
        <a:lstStyle/>
        <a:p>
          <a:endParaRPr lang="en-US"/>
        </a:p>
      </dgm:t>
    </dgm:pt>
    <dgm:pt modelId="{60F61D45-0F5E-470A-B0CB-B32A2FD2BA9E}">
      <dgm:prSet phldrT="[Text]" custT="1"/>
      <dgm:spPr>
        <a:solidFill>
          <a:srgbClr val="183F75"/>
        </a:solidFill>
      </dgm:spPr>
      <dgm:t>
        <a:bodyPr/>
        <a:lstStyle/>
        <a:p>
          <a:r>
            <a:rPr lang="en-US" sz="1800" b="1" dirty="0" smtClean="0">
              <a:solidFill>
                <a:schemeClr val="tx1"/>
              </a:solidFill>
            </a:rPr>
            <a:t>Local </a:t>
          </a:r>
          <a:endParaRPr lang="en-US" sz="1600" b="0" dirty="0"/>
        </a:p>
      </dgm:t>
    </dgm:pt>
    <dgm:pt modelId="{756DFDB8-ADA8-4F66-AEE9-49981D222FBA}" type="sibTrans" cxnId="{C0FEB945-6693-43A0-852B-37DA887AF0A3}">
      <dgm:prSet/>
      <dgm:spPr/>
      <dgm:t>
        <a:bodyPr/>
        <a:lstStyle/>
        <a:p>
          <a:endParaRPr lang="en-US"/>
        </a:p>
      </dgm:t>
    </dgm:pt>
    <dgm:pt modelId="{D3372743-7ABE-4897-91DD-FC43E519B22F}" type="parTrans" cxnId="{C0FEB945-6693-43A0-852B-37DA887AF0A3}">
      <dgm:prSet/>
      <dgm:spPr/>
      <dgm:t>
        <a:bodyPr/>
        <a:lstStyle/>
        <a:p>
          <a:endParaRPr lang="en-US"/>
        </a:p>
      </dgm:t>
    </dgm:pt>
    <dgm:pt modelId="{33FF03EE-B6EA-4307-80FB-8001A236566E}" type="pres">
      <dgm:prSet presAssocID="{DF952702-A065-474A-949A-BAF78B80368F}" presName="Name0" presStyleCnt="0">
        <dgm:presLayoutVars>
          <dgm:chMax val="7"/>
          <dgm:resizeHandles val="exact"/>
        </dgm:presLayoutVars>
      </dgm:prSet>
      <dgm:spPr/>
      <dgm:t>
        <a:bodyPr/>
        <a:lstStyle/>
        <a:p>
          <a:endParaRPr lang="en-US"/>
        </a:p>
      </dgm:t>
    </dgm:pt>
    <dgm:pt modelId="{501AE890-670B-46E1-9D6D-8138FF192073}" type="pres">
      <dgm:prSet presAssocID="{DF952702-A065-474A-949A-BAF78B80368F}" presName="comp1" presStyleCnt="0"/>
      <dgm:spPr/>
    </dgm:pt>
    <dgm:pt modelId="{855DEEDB-BC60-4634-9513-988730A925B4}" type="pres">
      <dgm:prSet presAssocID="{DF952702-A065-474A-949A-BAF78B80368F}" presName="circle1" presStyleLbl="node1" presStyleIdx="0" presStyleCnt="2" custLinFactNeighborX="593" custLinFactNeighborY="-2357"/>
      <dgm:spPr/>
      <dgm:t>
        <a:bodyPr/>
        <a:lstStyle/>
        <a:p>
          <a:endParaRPr lang="en-US"/>
        </a:p>
      </dgm:t>
    </dgm:pt>
    <dgm:pt modelId="{E88F60A4-2630-4711-88DB-51F55C50240C}" type="pres">
      <dgm:prSet presAssocID="{DF952702-A065-474A-949A-BAF78B80368F}" presName="c1text" presStyleLbl="node1" presStyleIdx="0" presStyleCnt="2">
        <dgm:presLayoutVars>
          <dgm:bulletEnabled val="1"/>
        </dgm:presLayoutVars>
      </dgm:prSet>
      <dgm:spPr/>
      <dgm:t>
        <a:bodyPr/>
        <a:lstStyle/>
        <a:p>
          <a:endParaRPr lang="en-US"/>
        </a:p>
      </dgm:t>
    </dgm:pt>
    <dgm:pt modelId="{4CFEEA68-08A8-4124-ACD3-40761736EDD7}" type="pres">
      <dgm:prSet presAssocID="{DF952702-A065-474A-949A-BAF78B80368F}" presName="comp2" presStyleCnt="0"/>
      <dgm:spPr/>
    </dgm:pt>
    <dgm:pt modelId="{19FA67FB-7ECB-4317-8721-C227F7C3E1CE}" type="pres">
      <dgm:prSet presAssocID="{DF952702-A065-474A-949A-BAF78B80368F}" presName="circle2" presStyleLbl="node1" presStyleIdx="1" presStyleCnt="2" custScaleX="104579" custScaleY="100751" custLinFactNeighborX="-90" custLinFactNeighborY="-5900"/>
      <dgm:spPr>
        <a:solidFill>
          <a:srgbClr val="8EB4E3"/>
        </a:solidFill>
      </dgm:spPr>
      <dgm:t>
        <a:bodyPr/>
        <a:lstStyle/>
        <a:p>
          <a:endParaRPr lang="en-US"/>
        </a:p>
      </dgm:t>
    </dgm:pt>
    <dgm:pt modelId="{7949F538-580E-4401-8C42-A66B99EB9010}" type="pres">
      <dgm:prSet presAssocID="{DF952702-A065-474A-949A-BAF78B80368F}" presName="c2text" presStyleLbl="node1" presStyleIdx="1" presStyleCnt="2">
        <dgm:presLayoutVars>
          <dgm:bulletEnabled val="1"/>
        </dgm:presLayoutVars>
      </dgm:prSet>
      <dgm:spPr/>
      <dgm:t>
        <a:bodyPr/>
        <a:lstStyle/>
        <a:p>
          <a:endParaRPr lang="en-US"/>
        </a:p>
      </dgm:t>
    </dgm:pt>
  </dgm:ptLst>
  <dgm:cxnLst>
    <dgm:cxn modelId="{22C155AA-26DC-49BF-BD69-2CACB5D4C3BB}" srcId="{DF952702-A065-474A-949A-BAF78B80368F}" destId="{B53D51C0-FC31-41CC-9EA7-5CB5980B8934}" srcOrd="0" destOrd="0" parTransId="{806BFE31-3B0F-4D4D-AB85-865E7862C352}" sibTransId="{9896EE68-CFBD-4658-963A-2B54F5F212DF}"/>
    <dgm:cxn modelId="{63D49793-5810-B64C-B9B5-CCB4911F23EE}" type="presOf" srcId="{60F61D45-0F5E-470A-B0CB-B32A2FD2BA9E}" destId="{7949F538-580E-4401-8C42-A66B99EB9010}" srcOrd="1" destOrd="0" presId="urn:microsoft.com/office/officeart/2005/8/layout/venn2"/>
    <dgm:cxn modelId="{A00A20E5-3EED-1242-9AD9-217E35EBC0E4}" type="presOf" srcId="{DF952702-A065-474A-949A-BAF78B80368F}" destId="{33FF03EE-B6EA-4307-80FB-8001A236566E}" srcOrd="0" destOrd="0" presId="urn:microsoft.com/office/officeart/2005/8/layout/venn2"/>
    <dgm:cxn modelId="{C7A295B4-D8F8-344E-887F-52DB134C33A5}" type="presOf" srcId="{60F61D45-0F5E-470A-B0CB-B32A2FD2BA9E}" destId="{19FA67FB-7ECB-4317-8721-C227F7C3E1CE}" srcOrd="0" destOrd="0" presId="urn:microsoft.com/office/officeart/2005/8/layout/venn2"/>
    <dgm:cxn modelId="{319D6964-54A9-2F42-AD04-F6CED06BAF3C}" type="presOf" srcId="{B53D51C0-FC31-41CC-9EA7-5CB5980B8934}" destId="{E88F60A4-2630-4711-88DB-51F55C50240C}" srcOrd="1" destOrd="0" presId="urn:microsoft.com/office/officeart/2005/8/layout/venn2"/>
    <dgm:cxn modelId="{C0FEB945-6693-43A0-852B-37DA887AF0A3}" srcId="{DF952702-A065-474A-949A-BAF78B80368F}" destId="{60F61D45-0F5E-470A-B0CB-B32A2FD2BA9E}" srcOrd="1" destOrd="0" parTransId="{D3372743-7ABE-4897-91DD-FC43E519B22F}" sibTransId="{756DFDB8-ADA8-4F66-AEE9-49981D222FBA}"/>
    <dgm:cxn modelId="{5D769BE3-FA10-1844-97D4-C28C23608DBC}" type="presOf" srcId="{B53D51C0-FC31-41CC-9EA7-5CB5980B8934}" destId="{855DEEDB-BC60-4634-9513-988730A925B4}" srcOrd="0" destOrd="0" presId="urn:microsoft.com/office/officeart/2005/8/layout/venn2"/>
    <dgm:cxn modelId="{EDABB922-A9BB-5D45-912F-A1DCDA33F831}" type="presParOf" srcId="{33FF03EE-B6EA-4307-80FB-8001A236566E}" destId="{501AE890-670B-46E1-9D6D-8138FF192073}" srcOrd="0" destOrd="0" presId="urn:microsoft.com/office/officeart/2005/8/layout/venn2"/>
    <dgm:cxn modelId="{A6A1F0DA-1277-1445-B4D6-842866A4D830}" type="presParOf" srcId="{501AE890-670B-46E1-9D6D-8138FF192073}" destId="{855DEEDB-BC60-4634-9513-988730A925B4}" srcOrd="0" destOrd="0" presId="urn:microsoft.com/office/officeart/2005/8/layout/venn2"/>
    <dgm:cxn modelId="{4EBF453D-EC75-4F41-8101-3BED01C635A4}" type="presParOf" srcId="{501AE890-670B-46E1-9D6D-8138FF192073}" destId="{E88F60A4-2630-4711-88DB-51F55C50240C}" srcOrd="1" destOrd="0" presId="urn:microsoft.com/office/officeart/2005/8/layout/venn2"/>
    <dgm:cxn modelId="{5593B131-EE47-1A42-8421-329C26E94F94}" type="presParOf" srcId="{33FF03EE-B6EA-4307-80FB-8001A236566E}" destId="{4CFEEA68-08A8-4124-ACD3-40761736EDD7}" srcOrd="1" destOrd="0" presId="urn:microsoft.com/office/officeart/2005/8/layout/venn2"/>
    <dgm:cxn modelId="{9772A475-B679-3542-A6B9-7A1A103A7933}" type="presParOf" srcId="{4CFEEA68-08A8-4124-ACD3-40761736EDD7}" destId="{19FA67FB-7ECB-4317-8721-C227F7C3E1CE}" srcOrd="0" destOrd="0" presId="urn:microsoft.com/office/officeart/2005/8/layout/venn2"/>
    <dgm:cxn modelId="{79D060D9-36C3-864E-BFA5-05C4AFF23FF6}" type="presParOf" srcId="{4CFEEA68-08A8-4124-ACD3-40761736EDD7}" destId="{7949F538-580E-4401-8C42-A66B99EB901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F8321-4883-4054-818F-E87965D3A7A1}">
      <dsp:nvSpPr>
        <dsp:cNvPr id="0" name=""/>
        <dsp:cNvSpPr/>
      </dsp:nvSpPr>
      <dsp:spPr>
        <a:xfrm>
          <a:off x="2938049" y="45259"/>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1. Participant-focused </a:t>
          </a:r>
          <a:r>
            <a:rPr lang="en-US" sz="1400" kern="1200" dirty="0"/>
            <a:t>education and training</a:t>
          </a:r>
        </a:p>
      </dsp:txBody>
      <dsp:txXfrm>
        <a:off x="3209607" y="362077"/>
        <a:ext cx="1810385" cy="746783"/>
      </dsp:txXfrm>
    </dsp:sp>
    <dsp:sp modelId="{6ABDA53C-B5EA-475F-9E51-D95EA6AA9131}">
      <dsp:nvSpPr>
        <dsp:cNvPr id="0" name=""/>
        <dsp:cNvSpPr/>
      </dsp:nvSpPr>
      <dsp:spPr>
        <a:xfrm>
          <a:off x="3979021" y="1086231"/>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3. Support </a:t>
          </a:r>
          <a:r>
            <a:rPr lang="en-US" sz="1400" kern="1200" dirty="0"/>
            <a:t>services and career navigation assistance</a:t>
          </a:r>
        </a:p>
      </dsp:txBody>
      <dsp:txXfrm>
        <a:off x="5246290" y="1357788"/>
        <a:ext cx="905192" cy="1810385"/>
      </dsp:txXfrm>
    </dsp:sp>
    <dsp:sp modelId="{9606CE5D-05C2-495E-9CF7-34B5326CEB05}">
      <dsp:nvSpPr>
        <dsp:cNvPr id="0" name=""/>
        <dsp:cNvSpPr/>
      </dsp:nvSpPr>
      <dsp:spPr>
        <a:xfrm>
          <a:off x="2938049" y="2127202"/>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4. Employment </a:t>
          </a:r>
          <a:r>
            <a:rPr lang="en-US" sz="1400" kern="1200" dirty="0"/>
            <a:t>services and work experiences</a:t>
          </a:r>
        </a:p>
      </dsp:txBody>
      <dsp:txXfrm>
        <a:off x="3209607" y="3417102"/>
        <a:ext cx="1810385" cy="746783"/>
      </dsp:txXfrm>
    </dsp:sp>
    <dsp:sp modelId="{9A2EF5B7-D094-4AA5-AF8C-63B32085BCE4}">
      <dsp:nvSpPr>
        <dsp:cNvPr id="0" name=""/>
        <dsp:cNvSpPr/>
      </dsp:nvSpPr>
      <dsp:spPr>
        <a:xfrm>
          <a:off x="1897078" y="1086231"/>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2.Consistent </a:t>
          </a:r>
          <a:r>
            <a:rPr lang="en-US" sz="1400" kern="1200" dirty="0"/>
            <a:t>and non-duplicative assessments</a:t>
          </a:r>
        </a:p>
      </dsp:txBody>
      <dsp:txXfrm>
        <a:off x="2078116" y="1357788"/>
        <a:ext cx="905192" cy="181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DEEDB-BC60-4634-9513-988730A925B4}">
      <dsp:nvSpPr>
        <dsp:cNvPr id="0" name=""/>
        <dsp:cNvSpPr/>
      </dsp:nvSpPr>
      <dsp:spPr>
        <a:xfrm>
          <a:off x="878091" y="-7964"/>
          <a:ext cx="5656263" cy="5656263"/>
        </a:xfrm>
        <a:prstGeom prst="ellipse">
          <a:avLst/>
        </a:prstGeom>
        <a:solidFill>
          <a:srgbClr val="18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0" kern="1200" dirty="0"/>
        </a:p>
      </dsp:txBody>
      <dsp:txXfrm>
        <a:off x="2221453" y="416254"/>
        <a:ext cx="2969538" cy="961564"/>
      </dsp:txXfrm>
    </dsp:sp>
    <dsp:sp modelId="{19FA67FB-7ECB-4317-8721-C227F7C3E1CE}">
      <dsp:nvSpPr>
        <dsp:cNvPr id="0" name=""/>
        <dsp:cNvSpPr/>
      </dsp:nvSpPr>
      <dsp:spPr>
        <a:xfrm>
          <a:off x="1450639" y="1139881"/>
          <a:ext cx="4436447" cy="4274056"/>
        </a:xfrm>
        <a:prstGeom prst="ellipse">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Local </a:t>
          </a:r>
          <a:endParaRPr lang="en-US" sz="1600" b="0" kern="1200" dirty="0"/>
        </a:p>
      </dsp:txBody>
      <dsp:txXfrm>
        <a:off x="2100341" y="2208395"/>
        <a:ext cx="3137042" cy="21370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484FC01-BC75-47D9-95C5-69EEDFE83E36}" type="datetimeFigureOut">
              <a:rPr lang="en-US" altLang="en-US"/>
              <a:pPr/>
              <a:t>9/12/2014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E7ABEE-AA65-471C-8B5E-3106C3841A2D}" type="slidenum">
              <a:rPr lang="en-US" altLang="en-US"/>
              <a:pPr/>
              <a:t>‹#›</a:t>
            </a:fld>
            <a:endParaRPr lang="en-US" altLang="en-US"/>
          </a:p>
        </p:txBody>
      </p:sp>
    </p:spTree>
    <p:extLst>
      <p:ext uri="{BB962C8B-B14F-4D97-AF65-F5344CB8AC3E}">
        <p14:creationId xmlns:p14="http://schemas.microsoft.com/office/powerpoint/2010/main" val="2061527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eaLnBrk="0" hangingPunct="0">
              <a:defRPr sz="2400">
                <a:solidFill>
                  <a:schemeClr val="tx1"/>
                </a:solidFill>
                <a:latin typeface="Calibri" pitchFamily="34" charset="0"/>
                <a:ea typeface="MS PGothic" pitchFamily="34" charset="-128"/>
              </a:defRPr>
            </a:lvl1pPr>
            <a:lvl2pPr marL="742950" indent="-285750" defTabSz="890588" eaLnBrk="0" hangingPunct="0">
              <a:defRPr sz="2400">
                <a:solidFill>
                  <a:schemeClr val="tx1"/>
                </a:solidFill>
                <a:latin typeface="Calibri" pitchFamily="34" charset="0"/>
                <a:ea typeface="MS PGothic" pitchFamily="34" charset="-128"/>
              </a:defRPr>
            </a:lvl2pPr>
            <a:lvl3pPr marL="1143000" indent="-228600" defTabSz="890588" eaLnBrk="0" hangingPunct="0">
              <a:defRPr sz="2400">
                <a:solidFill>
                  <a:schemeClr val="tx1"/>
                </a:solidFill>
                <a:latin typeface="Calibri" pitchFamily="34" charset="0"/>
                <a:ea typeface="MS PGothic" pitchFamily="34" charset="-128"/>
              </a:defRPr>
            </a:lvl3pPr>
            <a:lvl4pPr marL="1600200" indent="-228600" defTabSz="890588" eaLnBrk="0" hangingPunct="0">
              <a:defRPr sz="2400">
                <a:solidFill>
                  <a:schemeClr val="tx1"/>
                </a:solidFill>
                <a:latin typeface="Calibri" pitchFamily="34" charset="0"/>
                <a:ea typeface="MS PGothic" pitchFamily="34" charset="-128"/>
              </a:defRPr>
            </a:lvl4pPr>
            <a:lvl5pPr marL="2057400" indent="-228600" defTabSz="890588" eaLnBrk="0" hangingPunct="0">
              <a:defRPr sz="2400">
                <a:solidFill>
                  <a:schemeClr val="tx1"/>
                </a:solidFill>
                <a:latin typeface="Calibri" pitchFamily="34" charset="0"/>
                <a:ea typeface="MS PGothic" pitchFamily="34" charset="-128"/>
              </a:defRPr>
            </a:lvl5pPr>
            <a:lvl6pPr marL="2514600" indent="-228600" defTabSz="890588"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890588"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890588"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89058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2F46CC1-C8ED-4CBE-A7BF-06ADAD6F458B}" type="slidenum">
              <a:rPr lang="en-US" altLang="en-US" sz="1200"/>
              <a:pPr eaLnBrk="1" hangingPunct="1"/>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Thanks, Whitney.</a:t>
            </a:r>
          </a:p>
          <a:p>
            <a:pPr eaLnBrk="1" hangingPunct="1">
              <a:spcBef>
                <a:spcPct val="0"/>
              </a:spcBef>
            </a:pPr>
            <a:endParaRPr lang="en-US" altLang="en-US" smtClean="0"/>
          </a:p>
          <a:p>
            <a:pPr eaLnBrk="1" hangingPunct="1">
              <a:spcBef>
                <a:spcPct val="0"/>
              </a:spcBef>
            </a:pPr>
            <a:r>
              <a:rPr lang="en-US" altLang="en-US" smtClean="0"/>
              <a:t>First, I think it’s important to talk about the value proposition for the career pathway approach.</a:t>
            </a:r>
          </a:p>
          <a:p>
            <a:pPr eaLnBrk="1" hangingPunct="1">
              <a:spcBef>
                <a:spcPct val="0"/>
              </a:spcBef>
            </a:pPr>
            <a:endParaRPr lang="en-US" altLang="en-US" smtClean="0"/>
          </a:p>
          <a:p>
            <a:pPr eaLnBrk="1" hangingPunct="1">
              <a:spcBef>
                <a:spcPct val="0"/>
              </a:spcBef>
            </a:pPr>
            <a:r>
              <a:rPr lang="en-US" altLang="en-US" smtClean="0"/>
              <a:t>A greater percentage of the workforce needs postsecondary credentials than in the past  - Carnevale research: from about ¼ in the 1970’s to 2/3s in the next decade.</a:t>
            </a:r>
          </a:p>
          <a:p>
            <a:pPr eaLnBrk="1" hangingPunct="1">
              <a:spcBef>
                <a:spcPct val="0"/>
              </a:spcBef>
            </a:pPr>
            <a:endParaRPr lang="en-US" altLang="en-US" smtClean="0"/>
          </a:p>
          <a:p>
            <a:pPr eaLnBrk="1" hangingPunct="1">
              <a:spcBef>
                <a:spcPct val="0"/>
              </a:spcBef>
            </a:pPr>
            <a:r>
              <a:rPr lang="en-US" altLang="en-US" smtClean="0"/>
              <a:t>New market of credential earners has different circumstances and needs than the traditional student market</a:t>
            </a:r>
          </a:p>
          <a:p>
            <a:pPr eaLnBrk="1" hangingPunct="1">
              <a:spcBef>
                <a:spcPct val="0"/>
              </a:spcBef>
              <a:buFontTx/>
              <a:buChar char="•"/>
            </a:pPr>
            <a:r>
              <a:rPr lang="en-US" altLang="en-US" smtClean="0"/>
              <a:t> older, working, supporting and raising families</a:t>
            </a:r>
          </a:p>
          <a:p>
            <a:pPr eaLnBrk="1" hangingPunct="1">
              <a:spcBef>
                <a:spcPct val="0"/>
              </a:spcBef>
              <a:buFontTx/>
              <a:buChar char="•"/>
            </a:pPr>
            <a:r>
              <a:rPr lang="en-US" altLang="en-US" smtClean="0"/>
              <a:t> need bite-sized chunks of education that are well-connected in a career pathway or lattice</a:t>
            </a:r>
          </a:p>
          <a:p>
            <a:pPr eaLnBrk="1" hangingPunct="1">
              <a:spcBef>
                <a:spcPct val="0"/>
              </a:spcBef>
              <a:buFontTx/>
              <a:buChar char="•"/>
            </a:pPr>
            <a:r>
              <a:rPr lang="en-US" altLang="en-US" smtClean="0"/>
              <a:t> need supportive services that are integrated into the education/skills model</a:t>
            </a:r>
          </a:p>
          <a:p>
            <a:pPr eaLnBrk="1" hangingPunct="1">
              <a:spcBef>
                <a:spcPct val="0"/>
              </a:spcBef>
              <a:buFontTx/>
              <a:buChar char="•"/>
            </a:pPr>
            <a:r>
              <a:rPr lang="en-US" altLang="en-US" smtClean="0"/>
              <a:t> need much tighter connections to employers and industry; this is a point of intersection for the career pathways approach and sector strategies</a:t>
            </a:r>
          </a:p>
          <a:p>
            <a:pPr eaLnBrk="1" hangingPunct="1">
              <a:spcBef>
                <a:spcPct val="0"/>
              </a:spcBef>
              <a:buFontTx/>
              <a:buChar char="•"/>
            </a:pPr>
            <a:endParaRPr lang="en-US" altLang="en-US" smtClean="0"/>
          </a:p>
          <a:p>
            <a:pPr eaLnBrk="1" hangingPunct="1">
              <a:spcBef>
                <a:spcPct val="0"/>
              </a:spcBef>
            </a:pPr>
            <a:r>
              <a:rPr lang="en-US" altLang="en-US" smtClean="0"/>
              <a:t>Work through rest of slide…</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9F3570D-FAE4-4DE2-80DC-9307CB2BDA4E}" type="slidenum">
              <a:rPr lang="en-US" altLang="en-US" sz="1200"/>
              <a:pPr eaLnBrk="1" hangingPunct="1"/>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DBC4096-58C7-45FC-85D7-F43D8875B7FA}" type="slidenum">
              <a:rPr lang="en-US" altLang="en-US" sz="1200">
                <a:solidFill>
                  <a:srgbClr val="000000"/>
                </a:solidFill>
              </a:rPr>
              <a:pPr eaLnBrk="1" hangingPunct="1"/>
              <a:t>7</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89A6F22-842C-44C6-A423-F8F28A5FAABF}" type="slidenum">
              <a:rPr lang="en-US" altLang="en-US" sz="1200"/>
              <a:pPr eaLnBrk="1" hangingPunct="1"/>
              <a:t>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transformative – to impact education and workforce development systems long beyond the specific funded activities supported by grant funds</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29161D2-FDA4-4CCC-B9D2-D29A60F1F169}" type="slidenum">
              <a:rPr lang="en-US" altLang="en-US" sz="1200"/>
              <a:pPr eaLnBrk="1" hangingPunct="1"/>
              <a:t>26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Step one – have the same definition for “enrolled” for “completed”  for “employed” for “wage gain”  and the same way of measuring them.  Go through the exercise of pipeline analysis – finding common customers across the systems and see what you learn; find a way to keep this turned out beyond the grant and you will be able to tell stories about that adult learner, that part time learner, that student who is becoming the majority student at two-year colleges</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99298D7-5EEF-4738-BA13-08549CDE0FEB}" type="slidenum">
              <a:rPr lang="en-US" altLang="en-US" sz="1200"/>
              <a:pPr eaLnBrk="1" hangingPunct="1"/>
              <a:t>27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286" y="2130425"/>
            <a:ext cx="7659914" cy="1470025"/>
          </a:xfrm>
        </p:spPr>
        <p:txBody>
          <a:bodyPr>
            <a:normAutofit/>
          </a:bodyPr>
          <a:lstStyle>
            <a:lvl1pPr algn="l">
              <a:defRPr sz="4000" b="0" i="0" baseline="0">
                <a:solidFill>
                  <a:schemeClr val="accent2"/>
                </a:solidFill>
                <a:latin typeface="Proxima Nova Bold"/>
                <a:cs typeface="Proxima Nova Bold"/>
              </a:defRPr>
            </a:lvl1pPr>
          </a:lstStyle>
          <a:p>
            <a:r>
              <a:rPr lang="en-US" smtClean="0"/>
              <a:t>Click to edit Master title style</a:t>
            </a:r>
            <a:endParaRPr lang="en-US" dirty="0"/>
          </a:p>
        </p:txBody>
      </p:sp>
      <p:sp>
        <p:nvSpPr>
          <p:cNvPr id="3" name="Subtitle 2"/>
          <p:cNvSpPr>
            <a:spLocks noGrp="1"/>
          </p:cNvSpPr>
          <p:nvPr>
            <p:ph type="subTitle" idx="1"/>
          </p:nvPr>
        </p:nvSpPr>
        <p:spPr>
          <a:xfrm>
            <a:off x="798286" y="3886200"/>
            <a:ext cx="7659914" cy="1080911"/>
          </a:xfrm>
        </p:spPr>
        <p:txBody>
          <a:bodyPr>
            <a:normAutofit/>
          </a:bodyPr>
          <a:lstStyle>
            <a:lvl1pPr marL="0" indent="0" algn="l">
              <a:buNone/>
              <a:defRPr sz="2400" b="0" i="0">
                <a:solidFill>
                  <a:srgbClr val="581724"/>
                </a:solidFill>
                <a:latin typeface="Proxima Nova Regular It"/>
                <a:cs typeface="Proxima Nova Regular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98286" y="5221111"/>
            <a:ext cx="7659914" cy="1338439"/>
          </a:xfrm>
        </p:spPr>
        <p:txBody>
          <a:bodyPr>
            <a:normAutofit/>
          </a:bodyPr>
          <a:lstStyle>
            <a:lvl1pPr marL="0" indent="0">
              <a:buFontTx/>
              <a:buNone/>
              <a:defRPr sz="2400" b="0" i="0">
                <a:solidFill>
                  <a:schemeClr val="accent2"/>
                </a:solidFill>
                <a:latin typeface="Proxima Nova Light"/>
                <a:cs typeface="Proxima Nova Light"/>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543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fld id="{C3B1861C-7113-41E0-B8F2-FFA91B23A1F0}" type="slidenum">
              <a:rPr lang="en-US" altLang="en-US"/>
              <a:pPr/>
              <a:t>‹#›</a:t>
            </a:fld>
            <a:endParaRPr lang="en-US" altLang="en-US"/>
          </a:p>
        </p:txBody>
      </p:sp>
    </p:spTree>
    <p:extLst>
      <p:ext uri="{BB962C8B-B14F-4D97-AF65-F5344CB8AC3E}">
        <p14:creationId xmlns:p14="http://schemas.microsoft.com/office/powerpoint/2010/main" val="44616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55629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fld id="{E53AFC10-1377-4CD0-B748-6117BEE9A46C}" type="slidenum">
              <a:rPr lang="en-US" altLang="en-US"/>
              <a:pPr/>
              <a:t>‹#›</a:t>
            </a:fld>
            <a:endParaRPr lang="en-US" altLang="en-US"/>
          </a:p>
        </p:txBody>
      </p:sp>
    </p:spTree>
    <p:extLst>
      <p:ext uri="{BB962C8B-B14F-4D97-AF65-F5344CB8AC3E}">
        <p14:creationId xmlns:p14="http://schemas.microsoft.com/office/powerpoint/2010/main" val="265539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286" y="2130425"/>
            <a:ext cx="7659914" cy="1470025"/>
          </a:xfrm>
        </p:spPr>
        <p:txBody>
          <a:bodyPr>
            <a:normAutofit/>
          </a:bodyPr>
          <a:lstStyle>
            <a:lvl1pPr algn="l">
              <a:defRPr sz="4000" b="0" i="0" baseline="0">
                <a:solidFill>
                  <a:schemeClr val="accent2"/>
                </a:solidFill>
                <a:latin typeface="Proxima Nova Bold"/>
                <a:cs typeface="Proxima Nova Bold"/>
              </a:defRPr>
            </a:lvl1pPr>
          </a:lstStyle>
          <a:p>
            <a:r>
              <a:rPr lang="en-US" smtClean="0"/>
              <a:t>Click to edit Master title style</a:t>
            </a:r>
            <a:endParaRPr lang="en-US" dirty="0"/>
          </a:p>
        </p:txBody>
      </p:sp>
      <p:sp>
        <p:nvSpPr>
          <p:cNvPr id="3" name="Subtitle 2"/>
          <p:cNvSpPr>
            <a:spLocks noGrp="1"/>
          </p:cNvSpPr>
          <p:nvPr>
            <p:ph type="subTitle" idx="1"/>
          </p:nvPr>
        </p:nvSpPr>
        <p:spPr>
          <a:xfrm>
            <a:off x="798286" y="3886200"/>
            <a:ext cx="7659914" cy="1080911"/>
          </a:xfrm>
        </p:spPr>
        <p:txBody>
          <a:bodyPr>
            <a:normAutofit/>
          </a:bodyPr>
          <a:lstStyle>
            <a:lvl1pPr marL="0" indent="0" algn="l">
              <a:buNone/>
              <a:defRPr sz="2400" b="0" i="0">
                <a:solidFill>
                  <a:srgbClr val="581724"/>
                </a:solidFill>
                <a:latin typeface="Proxima Nova Regular It"/>
                <a:cs typeface="Proxima Nova Regular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98286" y="5221111"/>
            <a:ext cx="7659914" cy="1338439"/>
          </a:xfrm>
        </p:spPr>
        <p:txBody>
          <a:bodyPr>
            <a:normAutofit/>
          </a:bodyPr>
          <a:lstStyle>
            <a:lvl1pPr marL="0" indent="0">
              <a:buFontTx/>
              <a:buNone/>
              <a:defRPr sz="2400" b="0" i="0">
                <a:solidFill>
                  <a:schemeClr val="accent2"/>
                </a:solidFill>
                <a:latin typeface="Proxima Nova Light"/>
                <a:cs typeface="Proxima Nova Light"/>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688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a:buChar char="•"/>
              <a:defRPr sz="2200" b="0" i="0">
                <a:solidFill>
                  <a:srgbClr val="000000"/>
                </a:solidFill>
                <a:latin typeface="Times New Roman"/>
                <a:cs typeface="Times New Roman"/>
              </a:defRPr>
            </a:lvl1pPr>
            <a:lvl2pPr>
              <a:defRPr b="0" i="0">
                <a:latin typeface="Times New Roman"/>
                <a:cs typeface="Times New Roman"/>
              </a:defRPr>
            </a:lvl2pPr>
            <a:lvl3pPr>
              <a:defRPr b="0" i="0">
                <a:latin typeface="Times New Roman"/>
                <a:cs typeface="Times New Roman"/>
              </a:defRPr>
            </a:lvl3pPr>
            <a:lvl4pPr>
              <a:defRPr b="0" i="0">
                <a:latin typeface="Times New Roman"/>
                <a:cs typeface="Times New Roman"/>
              </a:defRPr>
            </a:lvl4pPr>
            <a:lvl5pPr>
              <a:defRPr b="0" i="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7F459660-C5B8-4F5D-9FC8-8115DA4D1ABD}" type="slidenum">
              <a:rPr lang="en-US" altLang="en-US"/>
              <a:pPr/>
              <a:t>‹#›</a:t>
            </a:fld>
            <a:endParaRPr lang="en-US" altLang="en-US"/>
          </a:p>
        </p:txBody>
      </p:sp>
    </p:spTree>
    <p:extLst>
      <p:ext uri="{BB962C8B-B14F-4D97-AF65-F5344CB8AC3E}">
        <p14:creationId xmlns:p14="http://schemas.microsoft.com/office/powerpoint/2010/main" val="345911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61" y="4406900"/>
            <a:ext cx="7772400" cy="1362075"/>
          </a:xfrm>
        </p:spPr>
        <p:txBody>
          <a:bodyPr anchor="t"/>
          <a:lstStyle>
            <a:lvl1pPr algn="l">
              <a:defRPr sz="4000" b="0" i="0" cap="all">
                <a:solidFill>
                  <a:srgbClr val="581724"/>
                </a:solidFill>
                <a:latin typeface="Proxima Nova Bold"/>
                <a:cs typeface="Proxima Nov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1061" y="2906713"/>
            <a:ext cx="7772400" cy="1500187"/>
          </a:xfrm>
        </p:spPr>
        <p:txBody>
          <a:bodyPr anchor="b"/>
          <a:lstStyle>
            <a:lvl1pPr marL="0" indent="0">
              <a:buNone/>
              <a:defRPr sz="2000" b="0" i="0">
                <a:solidFill>
                  <a:srgbClr val="581724"/>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defTabSz="914400">
              <a:defRPr/>
            </a:lvl1pPr>
          </a:lstStyle>
          <a:p>
            <a:fld id="{D1E6857F-FEED-4FD5-92BF-D727AC9F7AC4}" type="slidenum">
              <a:rPr lang="en-US" altLang="en-US"/>
              <a:pPr/>
              <a:t>‹#›</a:t>
            </a:fld>
            <a:endParaRPr lang="en-US" altLang="en-US"/>
          </a:p>
        </p:txBody>
      </p:sp>
    </p:spTree>
    <p:extLst>
      <p:ext uri="{BB962C8B-B14F-4D97-AF65-F5344CB8AC3E}">
        <p14:creationId xmlns:p14="http://schemas.microsoft.com/office/powerpoint/2010/main" val="113780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defTabSz="914400">
              <a:defRPr/>
            </a:lvl1pPr>
          </a:lstStyle>
          <a:p>
            <a:fld id="{4ED7506A-690B-43F1-BC2F-D52A7A851141}" type="slidenum">
              <a:rPr lang="en-US" altLang="en-US"/>
              <a:pPr/>
              <a:t>‹#›</a:t>
            </a:fld>
            <a:endParaRPr lang="en-US" altLang="en-US"/>
          </a:p>
        </p:txBody>
      </p:sp>
    </p:spTree>
    <p:extLst>
      <p:ext uri="{BB962C8B-B14F-4D97-AF65-F5344CB8AC3E}">
        <p14:creationId xmlns:p14="http://schemas.microsoft.com/office/powerpoint/2010/main" val="186912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556292"/>
                </a:solidFill>
                <a:latin typeface="Proxima Nova Semibold"/>
                <a:cs typeface="Proxima Nova Semi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0" i="0">
                <a:solidFill>
                  <a:srgbClr val="55629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0" i="0">
                <a:solidFill>
                  <a:schemeClr val="tx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defTabSz="914400">
              <a:defRPr/>
            </a:lvl1pPr>
          </a:lstStyle>
          <a:p>
            <a:fld id="{CA570FE9-9F1D-417A-9853-445C25C48E44}" type="slidenum">
              <a:rPr lang="en-US" altLang="en-US"/>
              <a:pPr/>
              <a:t>‹#›</a:t>
            </a:fld>
            <a:endParaRPr lang="en-US" altLang="en-US"/>
          </a:p>
        </p:txBody>
      </p:sp>
    </p:spTree>
    <p:extLst>
      <p:ext uri="{BB962C8B-B14F-4D97-AF65-F5344CB8AC3E}">
        <p14:creationId xmlns:p14="http://schemas.microsoft.com/office/powerpoint/2010/main" val="201337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defTabSz="914400">
              <a:defRPr/>
            </a:lvl1pPr>
          </a:lstStyle>
          <a:p>
            <a:fld id="{89134391-DEF5-4B98-9EF1-AC1A42BDBE45}" type="slidenum">
              <a:rPr lang="en-US" altLang="en-US"/>
              <a:pPr/>
              <a:t>‹#›</a:t>
            </a:fld>
            <a:endParaRPr lang="en-US" altLang="en-US"/>
          </a:p>
        </p:txBody>
      </p:sp>
    </p:spTree>
    <p:extLst>
      <p:ext uri="{BB962C8B-B14F-4D97-AF65-F5344CB8AC3E}">
        <p14:creationId xmlns:p14="http://schemas.microsoft.com/office/powerpoint/2010/main" val="1741783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a:defRPr/>
            </a:lvl1pPr>
          </a:lstStyle>
          <a:p>
            <a:fld id="{DA5AEC27-1C02-4831-AF8B-B3F3446C1949}" type="slidenum">
              <a:rPr lang="en-US" altLang="en-US"/>
              <a:pPr/>
              <a:t>‹#›</a:t>
            </a:fld>
            <a:endParaRPr lang="en-US" altLang="en-US"/>
          </a:p>
        </p:txBody>
      </p:sp>
    </p:spTree>
    <p:extLst>
      <p:ext uri="{BB962C8B-B14F-4D97-AF65-F5344CB8AC3E}">
        <p14:creationId xmlns:p14="http://schemas.microsoft.com/office/powerpoint/2010/main" val="72178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atin typeface="Times New Roman"/>
                <a:cs typeface="Times New Roman"/>
              </a:defRPr>
            </a:lvl1pPr>
            <a:lvl2pPr>
              <a:defRPr sz="2400">
                <a:latin typeface="Times New Roman"/>
                <a:cs typeface="Times New Roman"/>
              </a:defRPr>
            </a:lvl2pPr>
            <a:lvl3pPr>
              <a:defRPr sz="2400">
                <a:latin typeface="Times New Roman"/>
                <a:cs typeface="Times New Roman"/>
              </a:defRPr>
            </a:lvl3pPr>
            <a:lvl4pPr>
              <a:defRPr sz="2400">
                <a:latin typeface="Times New Roman"/>
                <a:cs typeface="Times New Roman"/>
              </a:defRPr>
            </a:lvl4pPr>
            <a:lvl5pPr>
              <a:defRPr sz="2400">
                <a:latin typeface="Times New Roman"/>
                <a:cs typeface="Times New Roman"/>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defTabSz="914400">
              <a:defRPr/>
            </a:lvl1pPr>
          </a:lstStyle>
          <a:p>
            <a:fld id="{AE102ED7-5C44-42EC-B329-1D36C7945BD6}" type="slidenum">
              <a:rPr lang="en-US" altLang="en-US"/>
              <a:pPr/>
              <a:t>‹#›</a:t>
            </a:fld>
            <a:endParaRPr lang="en-US" altLang="en-US"/>
          </a:p>
        </p:txBody>
      </p:sp>
    </p:spTree>
    <p:extLst>
      <p:ext uri="{BB962C8B-B14F-4D97-AF65-F5344CB8AC3E}">
        <p14:creationId xmlns:p14="http://schemas.microsoft.com/office/powerpoint/2010/main" val="126036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a:buChar char="•"/>
              <a:defRPr sz="2200" b="0" i="0">
                <a:solidFill>
                  <a:srgbClr val="000000"/>
                </a:solidFill>
                <a:latin typeface="Times New Roman"/>
                <a:cs typeface="Times New Roman"/>
              </a:defRPr>
            </a:lvl1pPr>
            <a:lvl2pPr>
              <a:defRPr b="0" i="0">
                <a:latin typeface="Times New Roman"/>
                <a:cs typeface="Times New Roman"/>
              </a:defRPr>
            </a:lvl2pPr>
            <a:lvl3pPr>
              <a:defRPr b="0" i="0">
                <a:latin typeface="Times New Roman"/>
                <a:cs typeface="Times New Roman"/>
              </a:defRPr>
            </a:lvl3pPr>
            <a:lvl4pPr>
              <a:defRPr b="0" i="0">
                <a:latin typeface="Times New Roman"/>
                <a:cs typeface="Times New Roman"/>
              </a:defRPr>
            </a:lvl4pPr>
            <a:lvl5pPr>
              <a:defRPr b="0" i="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fld id="{F37B184E-294A-40E3-9CA1-85D8B47DFD12}" type="slidenum">
              <a:rPr lang="en-US" altLang="en-US"/>
              <a:pPr/>
              <a:t>‹#›</a:t>
            </a:fld>
            <a:endParaRPr lang="en-US" altLang="en-US"/>
          </a:p>
        </p:txBody>
      </p:sp>
    </p:spTree>
    <p:extLst>
      <p:ext uri="{BB962C8B-B14F-4D97-AF65-F5344CB8AC3E}">
        <p14:creationId xmlns:p14="http://schemas.microsoft.com/office/powerpoint/2010/main" val="64308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solidFill>
                  <a:srgbClr val="581724"/>
                </a:solidFill>
                <a:latin typeface="Proxima Nova Semibold"/>
                <a:cs typeface="Proxima Nova Semibold"/>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5629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solidFill>
                  <a:schemeClr val="accent2"/>
                </a:solidFill>
                <a:latin typeface="Proxima Nova Regular It"/>
                <a:cs typeface="Proxima Nova Regular I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defTabSz="914400">
              <a:defRPr/>
            </a:lvl1pPr>
          </a:lstStyle>
          <a:p>
            <a:fld id="{8729C9CD-F5BD-4A73-A7D7-7BFAEF422EC0}" type="slidenum">
              <a:rPr lang="en-US" altLang="en-US"/>
              <a:pPr/>
              <a:t>‹#›</a:t>
            </a:fld>
            <a:endParaRPr lang="en-US" altLang="en-US"/>
          </a:p>
        </p:txBody>
      </p:sp>
    </p:spTree>
    <p:extLst>
      <p:ext uri="{BB962C8B-B14F-4D97-AF65-F5344CB8AC3E}">
        <p14:creationId xmlns:p14="http://schemas.microsoft.com/office/powerpoint/2010/main" val="112668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FAC4CBAE-67ED-4282-BB0D-118FE0310DB4}" type="slidenum">
              <a:rPr lang="en-US" altLang="en-US"/>
              <a:pPr/>
              <a:t>‹#›</a:t>
            </a:fld>
            <a:endParaRPr lang="en-US" altLang="en-US"/>
          </a:p>
        </p:txBody>
      </p:sp>
    </p:spTree>
    <p:extLst>
      <p:ext uri="{BB962C8B-B14F-4D97-AF65-F5344CB8AC3E}">
        <p14:creationId xmlns:p14="http://schemas.microsoft.com/office/powerpoint/2010/main" val="100695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55629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B3B4F399-48C4-47AD-8D0C-2333E1EBE937}" type="slidenum">
              <a:rPr lang="en-US" altLang="en-US"/>
              <a:pPr/>
              <a:t>‹#›</a:t>
            </a:fld>
            <a:endParaRPr lang="en-US" altLang="en-US"/>
          </a:p>
        </p:txBody>
      </p:sp>
    </p:spTree>
    <p:extLst>
      <p:ext uri="{BB962C8B-B14F-4D97-AF65-F5344CB8AC3E}">
        <p14:creationId xmlns:p14="http://schemas.microsoft.com/office/powerpoint/2010/main" val="3144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E00F43C-2BBA-4CCD-8123-3F60BF981AE6}" type="datetimeFigureOut">
              <a:rPr lang="en-US" altLang="en-US"/>
              <a:pPr/>
              <a:t>9/12/2014</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solidFill>
                  <a:schemeClr val="bg1"/>
                </a:solidFill>
              </a:defRPr>
            </a:lvl1pPr>
          </a:lstStyle>
          <a:p>
            <a:fld id="{989AC699-981C-4D5C-A11A-0E0B63836CE6}" type="slidenum">
              <a:rPr lang="en-US" altLang="en-US"/>
              <a:pPr/>
              <a:t>‹#›</a:t>
            </a:fld>
            <a:endParaRPr lang="en-US" altLang="en-US"/>
          </a:p>
        </p:txBody>
      </p:sp>
    </p:spTree>
    <p:extLst>
      <p:ext uri="{BB962C8B-B14F-4D97-AF65-F5344CB8AC3E}">
        <p14:creationId xmlns:p14="http://schemas.microsoft.com/office/powerpoint/2010/main" val="219423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286" y="2130425"/>
            <a:ext cx="7659914" cy="1470025"/>
          </a:xfrm>
        </p:spPr>
        <p:txBody>
          <a:bodyPr>
            <a:normAutofit/>
          </a:bodyPr>
          <a:lstStyle>
            <a:lvl1pPr algn="l">
              <a:defRPr sz="4000" b="0" i="0" baseline="0">
                <a:solidFill>
                  <a:schemeClr val="accent2"/>
                </a:solidFill>
                <a:latin typeface="Proxima Nova Bold"/>
                <a:cs typeface="Proxima Nova Bold"/>
              </a:defRPr>
            </a:lvl1pPr>
          </a:lstStyle>
          <a:p>
            <a:r>
              <a:rPr lang="en-US" smtClean="0"/>
              <a:t>Click to edit Master title style</a:t>
            </a:r>
            <a:endParaRPr lang="en-US" dirty="0"/>
          </a:p>
        </p:txBody>
      </p:sp>
      <p:sp>
        <p:nvSpPr>
          <p:cNvPr id="3" name="Subtitle 2"/>
          <p:cNvSpPr>
            <a:spLocks noGrp="1"/>
          </p:cNvSpPr>
          <p:nvPr>
            <p:ph type="subTitle" idx="1"/>
          </p:nvPr>
        </p:nvSpPr>
        <p:spPr>
          <a:xfrm>
            <a:off x="798286" y="3886200"/>
            <a:ext cx="7659914" cy="1080911"/>
          </a:xfrm>
        </p:spPr>
        <p:txBody>
          <a:bodyPr>
            <a:normAutofit/>
          </a:bodyPr>
          <a:lstStyle>
            <a:lvl1pPr marL="0" indent="0" algn="l">
              <a:buNone/>
              <a:defRPr sz="2400" b="0" i="0">
                <a:solidFill>
                  <a:srgbClr val="581724"/>
                </a:solidFill>
                <a:latin typeface="Proxima Nova Regular It"/>
                <a:cs typeface="Proxima Nova Regular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98286" y="5221111"/>
            <a:ext cx="7659914" cy="1338439"/>
          </a:xfrm>
        </p:spPr>
        <p:txBody>
          <a:bodyPr>
            <a:normAutofit/>
          </a:bodyPr>
          <a:lstStyle>
            <a:lvl1pPr marL="0" indent="0">
              <a:buFontTx/>
              <a:buNone/>
              <a:defRPr sz="2400" b="0" i="0">
                <a:solidFill>
                  <a:schemeClr val="accent2"/>
                </a:solidFill>
                <a:latin typeface="Proxima Nova Light"/>
                <a:cs typeface="Proxima Nova Light"/>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76107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a:buChar char="•"/>
              <a:defRPr sz="2200" b="0" i="0">
                <a:solidFill>
                  <a:srgbClr val="000000"/>
                </a:solidFill>
                <a:latin typeface="Times New Roman"/>
                <a:cs typeface="Times New Roman"/>
              </a:defRPr>
            </a:lvl1pPr>
            <a:lvl2pPr>
              <a:defRPr b="0" i="0">
                <a:latin typeface="Times New Roman"/>
                <a:cs typeface="Times New Roman"/>
              </a:defRPr>
            </a:lvl2pPr>
            <a:lvl3pPr>
              <a:defRPr b="0" i="0">
                <a:latin typeface="Times New Roman"/>
                <a:cs typeface="Times New Roman"/>
              </a:defRPr>
            </a:lvl3pPr>
            <a:lvl4pPr>
              <a:defRPr b="0" i="0">
                <a:latin typeface="Times New Roman"/>
                <a:cs typeface="Times New Roman"/>
              </a:defRPr>
            </a:lvl4pPr>
            <a:lvl5pPr>
              <a:defRPr b="0" i="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E4ABE89D-0993-43D0-97E4-369F0A3E2E1A}" type="slidenum">
              <a:rPr lang="en-US" altLang="en-US"/>
              <a:pPr/>
              <a:t>‹#›</a:t>
            </a:fld>
            <a:endParaRPr lang="en-US" altLang="en-US"/>
          </a:p>
        </p:txBody>
      </p:sp>
    </p:spTree>
    <p:extLst>
      <p:ext uri="{BB962C8B-B14F-4D97-AF65-F5344CB8AC3E}">
        <p14:creationId xmlns:p14="http://schemas.microsoft.com/office/powerpoint/2010/main" val="2082701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61" y="4406900"/>
            <a:ext cx="7772400" cy="1362075"/>
          </a:xfrm>
        </p:spPr>
        <p:txBody>
          <a:bodyPr anchor="t"/>
          <a:lstStyle>
            <a:lvl1pPr algn="l">
              <a:defRPr sz="4000" b="0" i="0" cap="all">
                <a:solidFill>
                  <a:srgbClr val="581724"/>
                </a:solidFill>
                <a:latin typeface="Proxima Nova Bold"/>
                <a:cs typeface="Proxima Nov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1061" y="2906713"/>
            <a:ext cx="7772400" cy="1500187"/>
          </a:xfrm>
        </p:spPr>
        <p:txBody>
          <a:bodyPr anchor="b"/>
          <a:lstStyle>
            <a:lvl1pPr marL="0" indent="0">
              <a:buNone/>
              <a:defRPr sz="2000" b="0" i="0">
                <a:solidFill>
                  <a:srgbClr val="581724"/>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defTabSz="914400">
              <a:defRPr/>
            </a:lvl1pPr>
          </a:lstStyle>
          <a:p>
            <a:fld id="{B5CD5D59-CF3F-499B-BBD1-A895F0DB46A8}" type="slidenum">
              <a:rPr lang="en-US" altLang="en-US"/>
              <a:pPr/>
              <a:t>‹#›</a:t>
            </a:fld>
            <a:endParaRPr lang="en-US" altLang="en-US"/>
          </a:p>
        </p:txBody>
      </p:sp>
    </p:spTree>
    <p:extLst>
      <p:ext uri="{BB962C8B-B14F-4D97-AF65-F5344CB8AC3E}">
        <p14:creationId xmlns:p14="http://schemas.microsoft.com/office/powerpoint/2010/main" val="3240945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defTabSz="914400">
              <a:defRPr/>
            </a:lvl1pPr>
          </a:lstStyle>
          <a:p>
            <a:fld id="{80017D89-63EF-4837-9E7A-67661433C64E}" type="slidenum">
              <a:rPr lang="en-US" altLang="en-US"/>
              <a:pPr/>
              <a:t>‹#›</a:t>
            </a:fld>
            <a:endParaRPr lang="en-US" altLang="en-US"/>
          </a:p>
        </p:txBody>
      </p:sp>
    </p:spTree>
    <p:extLst>
      <p:ext uri="{BB962C8B-B14F-4D97-AF65-F5344CB8AC3E}">
        <p14:creationId xmlns:p14="http://schemas.microsoft.com/office/powerpoint/2010/main" val="2562632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556292"/>
                </a:solidFill>
                <a:latin typeface="Proxima Nova Semibold"/>
                <a:cs typeface="Proxima Nova Semi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0" i="0">
                <a:solidFill>
                  <a:srgbClr val="55629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0" i="0">
                <a:solidFill>
                  <a:schemeClr val="tx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defTabSz="914400">
              <a:defRPr/>
            </a:lvl1pPr>
          </a:lstStyle>
          <a:p>
            <a:fld id="{E45B2AE9-821D-45E2-9480-7669C3F14BAF}" type="slidenum">
              <a:rPr lang="en-US" altLang="en-US"/>
              <a:pPr/>
              <a:t>‹#›</a:t>
            </a:fld>
            <a:endParaRPr lang="en-US" altLang="en-US"/>
          </a:p>
        </p:txBody>
      </p:sp>
    </p:spTree>
    <p:extLst>
      <p:ext uri="{BB962C8B-B14F-4D97-AF65-F5344CB8AC3E}">
        <p14:creationId xmlns:p14="http://schemas.microsoft.com/office/powerpoint/2010/main" val="2738694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defTabSz="914400">
              <a:defRPr/>
            </a:lvl1pPr>
          </a:lstStyle>
          <a:p>
            <a:fld id="{4FEDAE6E-CFCF-49E7-8F12-C821F0FE16E6}" type="slidenum">
              <a:rPr lang="en-US" altLang="en-US"/>
              <a:pPr/>
              <a:t>‹#›</a:t>
            </a:fld>
            <a:endParaRPr lang="en-US" altLang="en-US"/>
          </a:p>
        </p:txBody>
      </p:sp>
    </p:spTree>
    <p:extLst>
      <p:ext uri="{BB962C8B-B14F-4D97-AF65-F5344CB8AC3E}">
        <p14:creationId xmlns:p14="http://schemas.microsoft.com/office/powerpoint/2010/main" val="175454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61" y="4406900"/>
            <a:ext cx="7772400" cy="1362075"/>
          </a:xfrm>
        </p:spPr>
        <p:txBody>
          <a:bodyPr anchor="t"/>
          <a:lstStyle>
            <a:lvl1pPr algn="l">
              <a:defRPr sz="4000" b="0" i="0" cap="all">
                <a:solidFill>
                  <a:srgbClr val="581724"/>
                </a:solidFill>
                <a:latin typeface="Proxima Nova Bold"/>
                <a:cs typeface="Proxima Nov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1061" y="2906713"/>
            <a:ext cx="7772400" cy="1500187"/>
          </a:xfrm>
        </p:spPr>
        <p:txBody>
          <a:bodyPr anchor="b"/>
          <a:lstStyle>
            <a:lvl1pPr marL="0" indent="0">
              <a:buNone/>
              <a:defRPr sz="2000" b="0" i="0">
                <a:solidFill>
                  <a:srgbClr val="581724"/>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82472F3-B145-49B8-A64A-22D5A45A23C3}" type="slidenum">
              <a:rPr lang="en-US" altLang="en-US"/>
              <a:pPr/>
              <a:t>‹#›</a:t>
            </a:fld>
            <a:endParaRPr lang="en-US" altLang="en-US"/>
          </a:p>
        </p:txBody>
      </p:sp>
    </p:spTree>
    <p:extLst>
      <p:ext uri="{BB962C8B-B14F-4D97-AF65-F5344CB8AC3E}">
        <p14:creationId xmlns:p14="http://schemas.microsoft.com/office/powerpoint/2010/main" val="642782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a:defRPr/>
            </a:lvl1pPr>
          </a:lstStyle>
          <a:p>
            <a:fld id="{1217A92D-D11D-46BC-887B-F182DD809A6E}" type="slidenum">
              <a:rPr lang="en-US" altLang="en-US"/>
              <a:pPr/>
              <a:t>‹#›</a:t>
            </a:fld>
            <a:endParaRPr lang="en-US" altLang="en-US"/>
          </a:p>
        </p:txBody>
      </p:sp>
    </p:spTree>
    <p:extLst>
      <p:ext uri="{BB962C8B-B14F-4D97-AF65-F5344CB8AC3E}">
        <p14:creationId xmlns:p14="http://schemas.microsoft.com/office/powerpoint/2010/main" val="857813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atin typeface="Times New Roman"/>
                <a:cs typeface="Times New Roman"/>
              </a:defRPr>
            </a:lvl1pPr>
            <a:lvl2pPr>
              <a:defRPr sz="2400">
                <a:latin typeface="Times New Roman"/>
                <a:cs typeface="Times New Roman"/>
              </a:defRPr>
            </a:lvl2pPr>
            <a:lvl3pPr>
              <a:defRPr sz="2400">
                <a:latin typeface="Times New Roman"/>
                <a:cs typeface="Times New Roman"/>
              </a:defRPr>
            </a:lvl3pPr>
            <a:lvl4pPr>
              <a:defRPr sz="2400">
                <a:latin typeface="Times New Roman"/>
                <a:cs typeface="Times New Roman"/>
              </a:defRPr>
            </a:lvl4pPr>
            <a:lvl5pPr>
              <a:defRPr sz="2400">
                <a:latin typeface="Times New Roman"/>
                <a:cs typeface="Times New Roman"/>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defTabSz="914400">
              <a:defRPr/>
            </a:lvl1pPr>
          </a:lstStyle>
          <a:p>
            <a:fld id="{480F9F0B-FCBD-4EA8-A904-0AD412DF1102}" type="slidenum">
              <a:rPr lang="en-US" altLang="en-US"/>
              <a:pPr/>
              <a:t>‹#›</a:t>
            </a:fld>
            <a:endParaRPr lang="en-US" altLang="en-US"/>
          </a:p>
        </p:txBody>
      </p:sp>
    </p:spTree>
    <p:extLst>
      <p:ext uri="{BB962C8B-B14F-4D97-AF65-F5344CB8AC3E}">
        <p14:creationId xmlns:p14="http://schemas.microsoft.com/office/powerpoint/2010/main" val="2144605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solidFill>
                  <a:srgbClr val="581724"/>
                </a:solidFill>
                <a:latin typeface="Proxima Nova Semibold"/>
                <a:cs typeface="Proxima Nova Semibold"/>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5629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solidFill>
                  <a:schemeClr val="accent2"/>
                </a:solidFill>
                <a:latin typeface="Proxima Nova Regular It"/>
                <a:cs typeface="Proxima Nova Regular I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defTabSz="914400">
              <a:defRPr/>
            </a:lvl1pPr>
          </a:lstStyle>
          <a:p>
            <a:fld id="{7511B91E-0377-4A9C-884A-088BDB18299C}" type="slidenum">
              <a:rPr lang="en-US" altLang="en-US"/>
              <a:pPr/>
              <a:t>‹#›</a:t>
            </a:fld>
            <a:endParaRPr lang="en-US" altLang="en-US"/>
          </a:p>
        </p:txBody>
      </p:sp>
    </p:spTree>
    <p:extLst>
      <p:ext uri="{BB962C8B-B14F-4D97-AF65-F5344CB8AC3E}">
        <p14:creationId xmlns:p14="http://schemas.microsoft.com/office/powerpoint/2010/main" val="2385927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2D3B9288-5BA9-4C92-9F26-93B8A206C03E}" type="slidenum">
              <a:rPr lang="en-US" altLang="en-US"/>
              <a:pPr/>
              <a:t>‹#›</a:t>
            </a:fld>
            <a:endParaRPr lang="en-US" altLang="en-US"/>
          </a:p>
        </p:txBody>
      </p:sp>
    </p:spTree>
    <p:extLst>
      <p:ext uri="{BB962C8B-B14F-4D97-AF65-F5344CB8AC3E}">
        <p14:creationId xmlns:p14="http://schemas.microsoft.com/office/powerpoint/2010/main" val="3248546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55629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13B3A2FF-38CA-4CFB-92D5-7645A64069F6}" type="slidenum">
              <a:rPr lang="en-US" altLang="en-US"/>
              <a:pPr/>
              <a:t>‹#›</a:t>
            </a:fld>
            <a:endParaRPr lang="en-US" altLang="en-US"/>
          </a:p>
        </p:txBody>
      </p:sp>
    </p:spTree>
    <p:extLst>
      <p:ext uri="{BB962C8B-B14F-4D97-AF65-F5344CB8AC3E}">
        <p14:creationId xmlns:p14="http://schemas.microsoft.com/office/powerpoint/2010/main" val="969707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8286" y="2130425"/>
            <a:ext cx="7659914" cy="1470025"/>
          </a:xfrm>
        </p:spPr>
        <p:txBody>
          <a:bodyPr>
            <a:normAutofit/>
          </a:bodyPr>
          <a:lstStyle>
            <a:lvl1pPr algn="l">
              <a:defRPr sz="4000" b="0" i="0" baseline="0">
                <a:solidFill>
                  <a:schemeClr val="accent2"/>
                </a:solidFill>
                <a:latin typeface="Proxima Nova Bold"/>
                <a:cs typeface="Proxima Nova Bold"/>
              </a:defRPr>
            </a:lvl1pPr>
          </a:lstStyle>
          <a:p>
            <a:r>
              <a:rPr lang="en-US" smtClean="0"/>
              <a:t>Click to edit Master title style</a:t>
            </a:r>
            <a:endParaRPr lang="en-US" dirty="0"/>
          </a:p>
        </p:txBody>
      </p:sp>
      <p:sp>
        <p:nvSpPr>
          <p:cNvPr id="3" name="Subtitle 2"/>
          <p:cNvSpPr>
            <a:spLocks noGrp="1"/>
          </p:cNvSpPr>
          <p:nvPr>
            <p:ph type="subTitle" idx="1"/>
          </p:nvPr>
        </p:nvSpPr>
        <p:spPr>
          <a:xfrm>
            <a:off x="798286" y="3886200"/>
            <a:ext cx="7659914" cy="1080911"/>
          </a:xfrm>
        </p:spPr>
        <p:txBody>
          <a:bodyPr>
            <a:normAutofit/>
          </a:bodyPr>
          <a:lstStyle>
            <a:lvl1pPr marL="0" indent="0" algn="l">
              <a:buNone/>
              <a:defRPr sz="2400" b="0" i="0">
                <a:solidFill>
                  <a:srgbClr val="581724"/>
                </a:solidFill>
                <a:latin typeface="Proxima Nova Regular It"/>
                <a:cs typeface="Proxima Nova Regular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98286" y="5221111"/>
            <a:ext cx="7659914" cy="1338439"/>
          </a:xfrm>
        </p:spPr>
        <p:txBody>
          <a:bodyPr>
            <a:normAutofit/>
          </a:bodyPr>
          <a:lstStyle>
            <a:lvl1pPr marL="0" indent="0">
              <a:buFontTx/>
              <a:buNone/>
              <a:defRPr sz="2400" b="0" i="0">
                <a:solidFill>
                  <a:schemeClr val="accent2"/>
                </a:solidFill>
                <a:latin typeface="Proxima Nova Light"/>
                <a:cs typeface="Proxima Nova Light"/>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20637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a:buChar char="•"/>
              <a:defRPr sz="2200" b="0" i="0">
                <a:solidFill>
                  <a:srgbClr val="000000"/>
                </a:solidFill>
                <a:latin typeface="Times New Roman"/>
                <a:cs typeface="Times New Roman"/>
              </a:defRPr>
            </a:lvl1pPr>
            <a:lvl2pPr>
              <a:defRPr b="0" i="0">
                <a:latin typeface="Times New Roman"/>
                <a:cs typeface="Times New Roman"/>
              </a:defRPr>
            </a:lvl2pPr>
            <a:lvl3pPr>
              <a:defRPr b="0" i="0">
                <a:latin typeface="Times New Roman"/>
                <a:cs typeface="Times New Roman"/>
              </a:defRPr>
            </a:lvl3pPr>
            <a:lvl4pPr>
              <a:defRPr b="0" i="0">
                <a:latin typeface="Times New Roman"/>
                <a:cs typeface="Times New Roman"/>
              </a:defRPr>
            </a:lvl4pPr>
            <a:lvl5pPr>
              <a:defRPr b="0" i="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285E0D9C-FD48-4470-AE2E-272B14BB8937}" type="slidenum">
              <a:rPr lang="en-US" altLang="en-US"/>
              <a:pPr/>
              <a:t>‹#›</a:t>
            </a:fld>
            <a:endParaRPr lang="en-US" altLang="en-US"/>
          </a:p>
        </p:txBody>
      </p:sp>
    </p:spTree>
    <p:extLst>
      <p:ext uri="{BB962C8B-B14F-4D97-AF65-F5344CB8AC3E}">
        <p14:creationId xmlns:p14="http://schemas.microsoft.com/office/powerpoint/2010/main" val="3977991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061" y="4406900"/>
            <a:ext cx="7772400" cy="1362075"/>
          </a:xfrm>
        </p:spPr>
        <p:txBody>
          <a:bodyPr anchor="t"/>
          <a:lstStyle>
            <a:lvl1pPr algn="l">
              <a:defRPr sz="4000" b="0" i="0" cap="all">
                <a:solidFill>
                  <a:srgbClr val="581724"/>
                </a:solidFill>
                <a:latin typeface="Proxima Nova Bold"/>
                <a:cs typeface="Proxima Nov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1061" y="2906713"/>
            <a:ext cx="7772400" cy="1500187"/>
          </a:xfrm>
        </p:spPr>
        <p:txBody>
          <a:bodyPr anchor="b"/>
          <a:lstStyle>
            <a:lvl1pPr marL="0" indent="0">
              <a:buNone/>
              <a:defRPr sz="2000" b="0" i="0">
                <a:solidFill>
                  <a:srgbClr val="581724"/>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defTabSz="914400">
              <a:defRPr/>
            </a:lvl1pPr>
          </a:lstStyle>
          <a:p>
            <a:fld id="{42D82BE4-3C60-4DDD-B204-EAF0DCB95001}" type="slidenum">
              <a:rPr lang="en-US" altLang="en-US"/>
              <a:pPr/>
              <a:t>‹#›</a:t>
            </a:fld>
            <a:endParaRPr lang="en-US" altLang="en-US"/>
          </a:p>
        </p:txBody>
      </p:sp>
    </p:spTree>
    <p:extLst>
      <p:ext uri="{BB962C8B-B14F-4D97-AF65-F5344CB8AC3E}">
        <p14:creationId xmlns:p14="http://schemas.microsoft.com/office/powerpoint/2010/main" val="3431043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defTabSz="914400">
              <a:defRPr/>
            </a:lvl1pPr>
          </a:lstStyle>
          <a:p>
            <a:fld id="{CA78AEEA-3A20-4A30-BB2C-13BF70B1A3B7}" type="slidenum">
              <a:rPr lang="en-US" altLang="en-US"/>
              <a:pPr/>
              <a:t>‹#›</a:t>
            </a:fld>
            <a:endParaRPr lang="en-US" altLang="en-US"/>
          </a:p>
        </p:txBody>
      </p:sp>
    </p:spTree>
    <p:extLst>
      <p:ext uri="{BB962C8B-B14F-4D97-AF65-F5344CB8AC3E}">
        <p14:creationId xmlns:p14="http://schemas.microsoft.com/office/powerpoint/2010/main" val="1097686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556292"/>
                </a:solidFill>
                <a:latin typeface="Proxima Nova Semibold"/>
                <a:cs typeface="Proxima Nova Semi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0" i="0">
                <a:solidFill>
                  <a:srgbClr val="55629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0" i="0">
                <a:solidFill>
                  <a:schemeClr val="tx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defTabSz="914400">
              <a:defRPr/>
            </a:lvl1pPr>
          </a:lstStyle>
          <a:p>
            <a:fld id="{9B2F2233-74CD-4764-8FA5-BF28353F43AC}" type="slidenum">
              <a:rPr lang="en-US" altLang="en-US"/>
              <a:pPr/>
              <a:t>‹#›</a:t>
            </a:fld>
            <a:endParaRPr lang="en-US" altLang="en-US"/>
          </a:p>
        </p:txBody>
      </p:sp>
    </p:spTree>
    <p:extLst>
      <p:ext uri="{BB962C8B-B14F-4D97-AF65-F5344CB8AC3E}">
        <p14:creationId xmlns:p14="http://schemas.microsoft.com/office/powerpoint/2010/main" val="249090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fld id="{440D6EF2-77F9-4882-89EE-558B42CD9788}" type="slidenum">
              <a:rPr lang="en-US" altLang="en-US"/>
              <a:pPr/>
              <a:t>‹#›</a:t>
            </a:fld>
            <a:endParaRPr lang="en-US" altLang="en-US"/>
          </a:p>
        </p:txBody>
      </p:sp>
    </p:spTree>
    <p:extLst>
      <p:ext uri="{BB962C8B-B14F-4D97-AF65-F5344CB8AC3E}">
        <p14:creationId xmlns:p14="http://schemas.microsoft.com/office/powerpoint/2010/main" val="4268921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defTabSz="914400">
              <a:defRPr/>
            </a:lvl1pPr>
          </a:lstStyle>
          <a:p>
            <a:fld id="{F89C3703-B43D-42E6-8412-2C6FEEAE77A0}" type="slidenum">
              <a:rPr lang="en-US" altLang="en-US"/>
              <a:pPr/>
              <a:t>‹#›</a:t>
            </a:fld>
            <a:endParaRPr lang="en-US" altLang="en-US"/>
          </a:p>
        </p:txBody>
      </p:sp>
    </p:spTree>
    <p:extLst>
      <p:ext uri="{BB962C8B-B14F-4D97-AF65-F5344CB8AC3E}">
        <p14:creationId xmlns:p14="http://schemas.microsoft.com/office/powerpoint/2010/main" val="4108068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a:defRPr/>
            </a:lvl1pPr>
          </a:lstStyle>
          <a:p>
            <a:fld id="{65DBBED7-8497-478B-AA95-89C0A79D4A37}" type="slidenum">
              <a:rPr lang="en-US" altLang="en-US"/>
              <a:pPr/>
              <a:t>‹#›</a:t>
            </a:fld>
            <a:endParaRPr lang="en-US" altLang="en-US"/>
          </a:p>
        </p:txBody>
      </p:sp>
    </p:spTree>
    <p:extLst>
      <p:ext uri="{BB962C8B-B14F-4D97-AF65-F5344CB8AC3E}">
        <p14:creationId xmlns:p14="http://schemas.microsoft.com/office/powerpoint/2010/main" val="44865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atin typeface="Times New Roman"/>
                <a:cs typeface="Times New Roman"/>
              </a:defRPr>
            </a:lvl1pPr>
            <a:lvl2pPr>
              <a:defRPr sz="2400">
                <a:latin typeface="Times New Roman"/>
                <a:cs typeface="Times New Roman"/>
              </a:defRPr>
            </a:lvl2pPr>
            <a:lvl3pPr>
              <a:defRPr sz="2400">
                <a:latin typeface="Times New Roman"/>
                <a:cs typeface="Times New Roman"/>
              </a:defRPr>
            </a:lvl3pPr>
            <a:lvl4pPr>
              <a:defRPr sz="2400">
                <a:latin typeface="Times New Roman"/>
                <a:cs typeface="Times New Roman"/>
              </a:defRPr>
            </a:lvl4pPr>
            <a:lvl5pPr>
              <a:defRPr sz="2400">
                <a:latin typeface="Times New Roman"/>
                <a:cs typeface="Times New Roman"/>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defTabSz="914400">
              <a:defRPr/>
            </a:lvl1pPr>
          </a:lstStyle>
          <a:p>
            <a:fld id="{FB9456E4-8455-464B-805C-330AFF36F4E6}" type="slidenum">
              <a:rPr lang="en-US" altLang="en-US"/>
              <a:pPr/>
              <a:t>‹#›</a:t>
            </a:fld>
            <a:endParaRPr lang="en-US" altLang="en-US"/>
          </a:p>
        </p:txBody>
      </p:sp>
    </p:spTree>
    <p:extLst>
      <p:ext uri="{BB962C8B-B14F-4D97-AF65-F5344CB8AC3E}">
        <p14:creationId xmlns:p14="http://schemas.microsoft.com/office/powerpoint/2010/main" val="488314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solidFill>
                  <a:srgbClr val="581724"/>
                </a:solidFill>
                <a:latin typeface="Proxima Nova Semibold"/>
                <a:cs typeface="Proxima Nova Semibold"/>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5629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solidFill>
                  <a:schemeClr val="accent2"/>
                </a:solidFill>
                <a:latin typeface="Proxima Nova Regular It"/>
                <a:cs typeface="Proxima Nova Regular I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defTabSz="914400">
              <a:defRPr/>
            </a:lvl1pPr>
          </a:lstStyle>
          <a:p>
            <a:fld id="{A3364A14-2115-41FF-AE15-82F9617A0283}" type="slidenum">
              <a:rPr lang="en-US" altLang="en-US"/>
              <a:pPr/>
              <a:t>‹#›</a:t>
            </a:fld>
            <a:endParaRPr lang="en-US" altLang="en-US"/>
          </a:p>
        </p:txBody>
      </p:sp>
    </p:spTree>
    <p:extLst>
      <p:ext uri="{BB962C8B-B14F-4D97-AF65-F5344CB8AC3E}">
        <p14:creationId xmlns:p14="http://schemas.microsoft.com/office/powerpoint/2010/main" val="2572133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07FB2365-C463-43BC-B77E-DCCA55B9E2D6}" type="slidenum">
              <a:rPr lang="en-US" altLang="en-US"/>
              <a:pPr/>
              <a:t>‹#›</a:t>
            </a:fld>
            <a:endParaRPr lang="en-US" altLang="en-US"/>
          </a:p>
        </p:txBody>
      </p:sp>
    </p:spTree>
    <p:extLst>
      <p:ext uri="{BB962C8B-B14F-4D97-AF65-F5344CB8AC3E}">
        <p14:creationId xmlns:p14="http://schemas.microsoft.com/office/powerpoint/2010/main" val="861378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55629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defTabSz="914400">
              <a:defRPr/>
            </a:lvl1pPr>
          </a:lstStyle>
          <a:p>
            <a:fld id="{113B19A4-73FC-47B2-859A-44DE03387C5C}" type="slidenum">
              <a:rPr lang="en-US" altLang="en-US"/>
              <a:pPr/>
              <a:t>‹#›</a:t>
            </a:fld>
            <a:endParaRPr lang="en-US" altLang="en-US"/>
          </a:p>
        </p:txBody>
      </p:sp>
    </p:spTree>
    <p:extLst>
      <p:ext uri="{BB962C8B-B14F-4D97-AF65-F5344CB8AC3E}">
        <p14:creationId xmlns:p14="http://schemas.microsoft.com/office/powerpoint/2010/main" val="2504064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5CB3F7F-F974-4F60-9312-B903031DFFD9}" type="datetimeFigureOut">
              <a:rPr lang="en-US" altLang="en-US"/>
              <a:pPr/>
              <a:t>9/12/2014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7CED13-060F-4A99-8264-7EF806296AC8}" type="slidenum">
              <a:rPr lang="en-US" altLang="en-US"/>
              <a:pPr/>
              <a:t>‹#›</a:t>
            </a:fld>
            <a:endParaRPr lang="en-US" altLang="en-US"/>
          </a:p>
        </p:txBody>
      </p:sp>
    </p:spTree>
    <p:extLst>
      <p:ext uri="{BB962C8B-B14F-4D97-AF65-F5344CB8AC3E}">
        <p14:creationId xmlns:p14="http://schemas.microsoft.com/office/powerpoint/2010/main" val="435844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F5DA09-7B23-4C5C-9584-ACE77A959EBE}" type="datetimeFigureOut">
              <a:rPr lang="en-US" altLang="en-US"/>
              <a:pPr/>
              <a:t>9/12/2014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468D06-BB83-4998-A98C-2DD70535FADF}" type="slidenum">
              <a:rPr lang="en-US" altLang="en-US"/>
              <a:pPr/>
              <a:t>‹#›</a:t>
            </a:fld>
            <a:endParaRPr lang="en-US" altLang="en-US"/>
          </a:p>
        </p:txBody>
      </p:sp>
    </p:spTree>
    <p:extLst>
      <p:ext uri="{BB962C8B-B14F-4D97-AF65-F5344CB8AC3E}">
        <p14:creationId xmlns:p14="http://schemas.microsoft.com/office/powerpoint/2010/main" val="806005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726AC3-8D18-453B-8261-97B93EEA6A41}" type="datetimeFigureOut">
              <a:rPr lang="en-US" altLang="en-US"/>
              <a:pPr/>
              <a:t>9/12/2014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455127-38AA-4C35-86F5-65A236C11E45}" type="slidenum">
              <a:rPr lang="en-US" altLang="en-US"/>
              <a:pPr/>
              <a:t>‹#›</a:t>
            </a:fld>
            <a:endParaRPr lang="en-US" altLang="en-US"/>
          </a:p>
        </p:txBody>
      </p:sp>
    </p:spTree>
    <p:extLst>
      <p:ext uri="{BB962C8B-B14F-4D97-AF65-F5344CB8AC3E}">
        <p14:creationId xmlns:p14="http://schemas.microsoft.com/office/powerpoint/2010/main" val="960885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14CBA3-447F-457A-9A0B-E0A5A3D0033A}" type="datetimeFigureOut">
              <a:rPr lang="en-US" altLang="en-US"/>
              <a:pPr/>
              <a:t>9/12/2014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55D87B-8468-4D73-8A8A-664D5D9FB3D1}" type="slidenum">
              <a:rPr lang="en-US" altLang="en-US"/>
              <a:pPr/>
              <a:t>‹#›</a:t>
            </a:fld>
            <a:endParaRPr lang="en-US" altLang="en-US"/>
          </a:p>
        </p:txBody>
      </p:sp>
    </p:spTree>
    <p:extLst>
      <p:ext uri="{BB962C8B-B14F-4D97-AF65-F5344CB8AC3E}">
        <p14:creationId xmlns:p14="http://schemas.microsoft.com/office/powerpoint/2010/main" val="40233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556292"/>
                </a:solidFill>
                <a:latin typeface="Proxima Nova Semibold"/>
                <a:cs typeface="Proxima Nova Semi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0" i="0">
                <a:solidFill>
                  <a:srgbClr val="55629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0" i="0">
                <a:solidFill>
                  <a:schemeClr val="tx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AC9FE0B8-B6BC-4A44-BD2E-DAD210036F20}" type="slidenum">
              <a:rPr lang="en-US" altLang="en-US"/>
              <a:pPr/>
              <a:t>‹#›</a:t>
            </a:fld>
            <a:endParaRPr lang="en-US" altLang="en-US"/>
          </a:p>
        </p:txBody>
      </p:sp>
    </p:spTree>
    <p:extLst>
      <p:ext uri="{BB962C8B-B14F-4D97-AF65-F5344CB8AC3E}">
        <p14:creationId xmlns:p14="http://schemas.microsoft.com/office/powerpoint/2010/main" val="3044432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2CA182C-0226-44F7-90BE-06A0DEDC36D9}" type="datetimeFigureOut">
              <a:rPr lang="en-US" altLang="en-US"/>
              <a:pPr/>
              <a:t>9/12/2014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FFE56DC-405D-4E62-A0B4-ADCC4622F20B}" type="slidenum">
              <a:rPr lang="en-US" altLang="en-US"/>
              <a:pPr/>
              <a:t>‹#›</a:t>
            </a:fld>
            <a:endParaRPr lang="en-US" altLang="en-US"/>
          </a:p>
        </p:txBody>
      </p:sp>
    </p:spTree>
    <p:extLst>
      <p:ext uri="{BB962C8B-B14F-4D97-AF65-F5344CB8AC3E}">
        <p14:creationId xmlns:p14="http://schemas.microsoft.com/office/powerpoint/2010/main" val="1313453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032356B-6E4A-4F78-B070-2C1587E00888}" type="datetimeFigureOut">
              <a:rPr lang="en-US" altLang="en-US"/>
              <a:pPr/>
              <a:t>9/12/2014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988E0A9-FCEE-40E8-9914-F29D853BD510}" type="slidenum">
              <a:rPr lang="en-US" altLang="en-US"/>
              <a:pPr/>
              <a:t>‹#›</a:t>
            </a:fld>
            <a:endParaRPr lang="en-US" altLang="en-US"/>
          </a:p>
        </p:txBody>
      </p:sp>
    </p:spTree>
    <p:extLst>
      <p:ext uri="{BB962C8B-B14F-4D97-AF65-F5344CB8AC3E}">
        <p14:creationId xmlns:p14="http://schemas.microsoft.com/office/powerpoint/2010/main" val="402186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7AECFA9-4730-4EDB-BB39-29C1A3D2C3CA}" type="datetimeFigureOut">
              <a:rPr lang="en-US" altLang="en-US"/>
              <a:pPr/>
              <a:t>9/12/2014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EAF1732-4C7F-494B-8FD9-865ACBA2DE85}" type="slidenum">
              <a:rPr lang="en-US" altLang="en-US"/>
              <a:pPr/>
              <a:t>‹#›</a:t>
            </a:fld>
            <a:endParaRPr lang="en-US" altLang="en-US"/>
          </a:p>
        </p:txBody>
      </p:sp>
    </p:spTree>
    <p:extLst>
      <p:ext uri="{BB962C8B-B14F-4D97-AF65-F5344CB8AC3E}">
        <p14:creationId xmlns:p14="http://schemas.microsoft.com/office/powerpoint/2010/main" val="3850271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48897E0-13F1-4C60-BF88-17F84ABC7F6C}" type="datetimeFigureOut">
              <a:rPr lang="en-US" altLang="en-US"/>
              <a:pPr/>
              <a:t>9/12/2014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D6492EC-C0FD-49EF-9DE1-9E19AA6039F1}" type="slidenum">
              <a:rPr lang="en-US" altLang="en-US"/>
              <a:pPr/>
              <a:t>‹#›</a:t>
            </a:fld>
            <a:endParaRPr lang="en-US" altLang="en-US"/>
          </a:p>
        </p:txBody>
      </p:sp>
    </p:spTree>
    <p:extLst>
      <p:ext uri="{BB962C8B-B14F-4D97-AF65-F5344CB8AC3E}">
        <p14:creationId xmlns:p14="http://schemas.microsoft.com/office/powerpoint/2010/main" val="1878920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02EC896-343E-414B-B022-655A424FCCC7}" type="datetimeFigureOut">
              <a:rPr lang="en-US" altLang="en-US"/>
              <a:pPr/>
              <a:t>9/12/2014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D00FC1-DBD4-4DFB-935C-1273911EE75E}" type="slidenum">
              <a:rPr lang="en-US" altLang="en-US"/>
              <a:pPr/>
              <a:t>‹#›</a:t>
            </a:fld>
            <a:endParaRPr lang="en-US" altLang="en-US"/>
          </a:p>
        </p:txBody>
      </p:sp>
    </p:spTree>
    <p:extLst>
      <p:ext uri="{BB962C8B-B14F-4D97-AF65-F5344CB8AC3E}">
        <p14:creationId xmlns:p14="http://schemas.microsoft.com/office/powerpoint/2010/main" val="3278802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3464B9-5414-44A5-8627-5E41B2FD6680}" type="datetimeFigureOut">
              <a:rPr lang="en-US" altLang="en-US"/>
              <a:pPr/>
              <a:t>9/12/2014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E87AE3-CD30-4CC9-A522-C7D4F46D66F1}" type="slidenum">
              <a:rPr lang="en-US" altLang="en-US"/>
              <a:pPr/>
              <a:t>‹#›</a:t>
            </a:fld>
            <a:endParaRPr lang="en-US" altLang="en-US"/>
          </a:p>
        </p:txBody>
      </p:sp>
    </p:spTree>
    <p:extLst>
      <p:ext uri="{BB962C8B-B14F-4D97-AF65-F5344CB8AC3E}">
        <p14:creationId xmlns:p14="http://schemas.microsoft.com/office/powerpoint/2010/main" val="1548542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1D151D-56C5-4674-8F60-75B6682CD8AD}" type="datetimeFigureOut">
              <a:rPr lang="en-US" altLang="en-US"/>
              <a:pPr/>
              <a:t>9/12/2014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144242-FB1D-4A86-9121-2BE896AE0511}" type="slidenum">
              <a:rPr lang="en-US" altLang="en-US"/>
              <a:pPr/>
              <a:t>‹#›</a:t>
            </a:fld>
            <a:endParaRPr lang="en-US" altLang="en-US"/>
          </a:p>
        </p:txBody>
      </p:sp>
    </p:spTree>
    <p:extLst>
      <p:ext uri="{BB962C8B-B14F-4D97-AF65-F5344CB8AC3E}">
        <p14:creationId xmlns:p14="http://schemas.microsoft.com/office/powerpoint/2010/main" val="601368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vl1pPr>
          </a:lstStyle>
          <a:p>
            <a:fld id="{01BBE32B-B990-44EB-A922-FD68D4413811}" type="slidenum">
              <a:rPr lang="en-US" altLang="en-US"/>
              <a:pPr/>
              <a:t>‹#›</a:t>
            </a:fld>
            <a:endParaRPr lang="en-US" altLang="en-US"/>
          </a:p>
        </p:txBody>
      </p:sp>
    </p:spTree>
    <p:extLst>
      <p:ext uri="{BB962C8B-B14F-4D97-AF65-F5344CB8AC3E}">
        <p14:creationId xmlns:p14="http://schemas.microsoft.com/office/powerpoint/2010/main" val="245106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F1EDC6F-FAA6-47EF-BB2C-897D8F6CB0C8}" type="datetimeFigureOut">
              <a:rPr lang="en-US" altLang="en-US"/>
              <a:pPr/>
              <a:t>9/12/2014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84FD67-4AE4-460E-B2A2-E128EFE8E785}" type="slidenum">
              <a:rPr lang="en-US" altLang="en-US"/>
              <a:pPr/>
              <a:t>‹#›</a:t>
            </a:fld>
            <a:endParaRPr lang="en-US" altLang="en-US"/>
          </a:p>
        </p:txBody>
      </p:sp>
    </p:spTree>
    <p:extLst>
      <p:ext uri="{BB962C8B-B14F-4D97-AF65-F5344CB8AC3E}">
        <p14:creationId xmlns:p14="http://schemas.microsoft.com/office/powerpoint/2010/main" val="3443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Slide Number Placeholder 6"/>
          <p:cNvSpPr>
            <a:spLocks noGrp="1"/>
          </p:cNvSpPr>
          <p:nvPr>
            <p:ph type="sldNum" sz="quarter" idx="10"/>
          </p:nvPr>
        </p:nvSpPr>
        <p:spPr/>
        <p:txBody>
          <a:bodyPr/>
          <a:lstStyle>
            <a:lvl1pPr>
              <a:defRPr/>
            </a:lvl1pPr>
          </a:lstStyle>
          <a:p>
            <a:fld id="{E8BEA961-71D4-4D13-B35A-C8E5235B0B3C}" type="slidenum">
              <a:rPr lang="en-US" altLang="en-US"/>
              <a:pPr/>
              <a:t>‹#›</a:t>
            </a:fld>
            <a:endParaRPr lang="en-US" altLang="en-US"/>
          </a:p>
        </p:txBody>
      </p:sp>
    </p:spTree>
    <p:extLst>
      <p:ext uri="{BB962C8B-B14F-4D97-AF65-F5344CB8AC3E}">
        <p14:creationId xmlns:p14="http://schemas.microsoft.com/office/powerpoint/2010/main" val="292562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fld id="{D2968369-9BEF-47A5-88F7-C5B4D839CCA0}" type="slidenum">
              <a:rPr lang="en-US" altLang="en-US"/>
              <a:pPr/>
              <a:t>‹#›</a:t>
            </a:fld>
            <a:endParaRPr lang="en-US" altLang="en-US"/>
          </a:p>
        </p:txBody>
      </p:sp>
    </p:spTree>
    <p:extLst>
      <p:ext uri="{BB962C8B-B14F-4D97-AF65-F5344CB8AC3E}">
        <p14:creationId xmlns:p14="http://schemas.microsoft.com/office/powerpoint/2010/main" val="250258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atin typeface="Times New Roman"/>
                <a:cs typeface="Times New Roman"/>
              </a:defRPr>
            </a:lvl1pPr>
            <a:lvl2pPr>
              <a:defRPr sz="2400">
                <a:latin typeface="Times New Roman"/>
                <a:cs typeface="Times New Roman"/>
              </a:defRPr>
            </a:lvl2pPr>
            <a:lvl3pPr>
              <a:defRPr sz="2400">
                <a:latin typeface="Times New Roman"/>
                <a:cs typeface="Times New Roman"/>
              </a:defRPr>
            </a:lvl3pPr>
            <a:lvl4pPr>
              <a:defRPr sz="2400">
                <a:latin typeface="Times New Roman"/>
                <a:cs typeface="Times New Roman"/>
              </a:defRPr>
            </a:lvl4pPr>
            <a:lvl5pPr>
              <a:defRPr sz="2400">
                <a:latin typeface="Times New Roman"/>
                <a:cs typeface="Times New Roman"/>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fld id="{635657D0-68DC-49DB-9E5A-41355826FE2E}" type="slidenum">
              <a:rPr lang="en-US" altLang="en-US"/>
              <a:pPr/>
              <a:t>‹#›</a:t>
            </a:fld>
            <a:endParaRPr lang="en-US" altLang="en-US"/>
          </a:p>
        </p:txBody>
      </p:sp>
    </p:spTree>
    <p:extLst>
      <p:ext uri="{BB962C8B-B14F-4D97-AF65-F5344CB8AC3E}">
        <p14:creationId xmlns:p14="http://schemas.microsoft.com/office/powerpoint/2010/main" val="330537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solidFill>
                  <a:srgbClr val="581724"/>
                </a:solidFill>
                <a:latin typeface="Proxima Nova Semibold"/>
                <a:cs typeface="Proxima Nova Semibold"/>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5629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solidFill>
                  <a:schemeClr val="accent2"/>
                </a:solidFill>
                <a:latin typeface="Proxima Nova Regular It"/>
                <a:cs typeface="Proxima Nova Regular I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fld id="{092D0ED4-9463-4576-BF2C-12A92EFE7999}" type="slidenum">
              <a:rPr lang="en-US" altLang="en-US"/>
              <a:pPr/>
              <a:t>‹#›</a:t>
            </a:fld>
            <a:endParaRPr lang="en-US" altLang="en-US"/>
          </a:p>
        </p:txBody>
      </p:sp>
    </p:spTree>
    <p:extLst>
      <p:ext uri="{BB962C8B-B14F-4D97-AF65-F5344CB8AC3E}">
        <p14:creationId xmlns:p14="http://schemas.microsoft.com/office/powerpoint/2010/main" val="121317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57.xml"/><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Slide Number Placeholder 6"/>
          <p:cNvSpPr>
            <a:spLocks noGrp="1"/>
          </p:cNvSpPr>
          <p:nvPr>
            <p:ph type="sldNum" sz="quarter" idx="4"/>
          </p:nvPr>
        </p:nvSpPr>
        <p:spPr>
          <a:xfrm>
            <a:off x="457200" y="6356350"/>
            <a:ext cx="2333625" cy="5016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Proxima Nova Bold" charset="0"/>
              </a:defRPr>
            </a:lvl1pPr>
          </a:lstStyle>
          <a:p>
            <a:fld id="{C79624BA-2848-4D98-8E1D-9B061BED6B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0" r:id="rId1"/>
    <p:sldLayoutId id="2147484049" r:id="rId2"/>
    <p:sldLayoutId id="2147484071"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457200" rtl="0" eaLnBrk="0" fontAlgn="base" hangingPunct="0">
        <a:spcBef>
          <a:spcPct val="0"/>
        </a:spcBef>
        <a:spcAft>
          <a:spcPct val="0"/>
        </a:spcAft>
        <a:defRPr sz="3600" kern="1200">
          <a:solidFill>
            <a:schemeClr val="tx2"/>
          </a:solidFill>
          <a:latin typeface="Proxima Nova Semibold"/>
          <a:ea typeface="MS PGothic" pitchFamily="34" charset="-128"/>
          <a:cs typeface="Proxima Nova Semibold"/>
        </a:defRPr>
      </a:lvl1pPr>
      <a:lvl2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2pPr>
      <a:lvl3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3pPr>
      <a:lvl4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4pPr>
      <a:lvl5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5pPr>
      <a:lvl6pPr marL="457200" algn="l" defTabSz="457200" rtl="0" fontAlgn="base">
        <a:spcBef>
          <a:spcPct val="0"/>
        </a:spcBef>
        <a:spcAft>
          <a:spcPct val="0"/>
        </a:spcAft>
        <a:defRPr sz="3600">
          <a:solidFill>
            <a:schemeClr val="tx2"/>
          </a:solidFill>
          <a:latin typeface="Proxima Nova Semibold" charset="0"/>
          <a:ea typeface="ＭＳ Ｐゴシック" charset="0"/>
        </a:defRPr>
      </a:lvl6pPr>
      <a:lvl7pPr marL="914400" algn="l" defTabSz="457200" rtl="0" fontAlgn="base">
        <a:spcBef>
          <a:spcPct val="0"/>
        </a:spcBef>
        <a:spcAft>
          <a:spcPct val="0"/>
        </a:spcAft>
        <a:defRPr sz="3600">
          <a:solidFill>
            <a:schemeClr val="tx2"/>
          </a:solidFill>
          <a:latin typeface="Proxima Nova Semibold" charset="0"/>
          <a:ea typeface="ＭＳ Ｐゴシック" charset="0"/>
        </a:defRPr>
      </a:lvl7pPr>
      <a:lvl8pPr marL="1371600" algn="l" defTabSz="457200" rtl="0" fontAlgn="base">
        <a:spcBef>
          <a:spcPct val="0"/>
        </a:spcBef>
        <a:spcAft>
          <a:spcPct val="0"/>
        </a:spcAft>
        <a:defRPr sz="3600">
          <a:solidFill>
            <a:schemeClr val="tx2"/>
          </a:solidFill>
          <a:latin typeface="Proxima Nova Semibold" charset="0"/>
          <a:ea typeface="ＭＳ Ｐゴシック" charset="0"/>
        </a:defRPr>
      </a:lvl8pPr>
      <a:lvl9pPr marL="1828800" algn="l" defTabSz="457200" rtl="0" fontAlgn="base">
        <a:spcBef>
          <a:spcPct val="0"/>
        </a:spcBef>
        <a:spcAft>
          <a:spcPct val="0"/>
        </a:spcAft>
        <a:defRPr sz="3600">
          <a:solidFill>
            <a:schemeClr val="tx2"/>
          </a:solidFill>
          <a:latin typeface="Proxima Nova Semibold" charset="0"/>
          <a:ea typeface="ＭＳ Ｐゴシック" charset="0"/>
        </a:defRPr>
      </a:lvl9pPr>
    </p:titleStyle>
    <p:bodyStyle>
      <a:lvl1pPr marL="342900" indent="-342900" algn="l" defTabSz="457200" rtl="0" eaLnBrk="0" fontAlgn="base" hangingPunct="0">
        <a:spcBef>
          <a:spcPct val="20000"/>
        </a:spcBef>
        <a:spcAft>
          <a:spcPts val="400"/>
        </a:spcAft>
        <a:buFont typeface="Arial" pitchFamily="34" charset="0"/>
        <a:buChar char="•"/>
        <a:defRPr sz="2200" kern="1200">
          <a:solidFill>
            <a:schemeClr val="tx1"/>
          </a:solidFill>
          <a:latin typeface="Times New Roman"/>
          <a:ea typeface="MS PGothic" pitchFamily="34"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Slide Number Placeholder 6"/>
          <p:cNvSpPr>
            <a:spLocks noGrp="1"/>
          </p:cNvSpPr>
          <p:nvPr>
            <p:ph type="sldNum" sz="quarter" idx="4"/>
          </p:nvPr>
        </p:nvSpPr>
        <p:spPr>
          <a:xfrm>
            <a:off x="457200" y="6356350"/>
            <a:ext cx="2333625" cy="501650"/>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FFFFFF"/>
                </a:solidFill>
                <a:latin typeface="Proxima Nova Bold" charset="0"/>
              </a:defRPr>
            </a:lvl1pPr>
          </a:lstStyle>
          <a:p>
            <a:fld id="{DB62A9B3-D848-40FE-A5B1-8996C81D1A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hf hdr="0" ftr="0" dt="0"/>
  <p:txStyles>
    <p:titleStyle>
      <a:lvl1pPr algn="l" defTabSz="457200" rtl="0" eaLnBrk="0" fontAlgn="base" hangingPunct="0">
        <a:spcBef>
          <a:spcPct val="0"/>
        </a:spcBef>
        <a:spcAft>
          <a:spcPct val="0"/>
        </a:spcAft>
        <a:defRPr sz="3600" kern="1200">
          <a:solidFill>
            <a:schemeClr val="tx2"/>
          </a:solidFill>
          <a:latin typeface="Proxima Nova Semibold"/>
          <a:ea typeface="MS PGothic" pitchFamily="34" charset="-128"/>
          <a:cs typeface="Proxima Nova Semibold"/>
        </a:defRPr>
      </a:lvl1pPr>
      <a:lvl2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2pPr>
      <a:lvl3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3pPr>
      <a:lvl4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4pPr>
      <a:lvl5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5pPr>
      <a:lvl6pPr marL="457200" algn="l" defTabSz="457200" rtl="0" fontAlgn="base">
        <a:spcBef>
          <a:spcPct val="0"/>
        </a:spcBef>
        <a:spcAft>
          <a:spcPct val="0"/>
        </a:spcAft>
        <a:defRPr sz="3600">
          <a:solidFill>
            <a:schemeClr val="tx2"/>
          </a:solidFill>
          <a:latin typeface="Proxima Nova Semibold" charset="0"/>
          <a:ea typeface="ＭＳ Ｐゴシック" charset="0"/>
        </a:defRPr>
      </a:lvl6pPr>
      <a:lvl7pPr marL="914400" algn="l" defTabSz="457200" rtl="0" fontAlgn="base">
        <a:spcBef>
          <a:spcPct val="0"/>
        </a:spcBef>
        <a:spcAft>
          <a:spcPct val="0"/>
        </a:spcAft>
        <a:defRPr sz="3600">
          <a:solidFill>
            <a:schemeClr val="tx2"/>
          </a:solidFill>
          <a:latin typeface="Proxima Nova Semibold" charset="0"/>
          <a:ea typeface="ＭＳ Ｐゴシック" charset="0"/>
        </a:defRPr>
      </a:lvl7pPr>
      <a:lvl8pPr marL="1371600" algn="l" defTabSz="457200" rtl="0" fontAlgn="base">
        <a:spcBef>
          <a:spcPct val="0"/>
        </a:spcBef>
        <a:spcAft>
          <a:spcPct val="0"/>
        </a:spcAft>
        <a:defRPr sz="3600">
          <a:solidFill>
            <a:schemeClr val="tx2"/>
          </a:solidFill>
          <a:latin typeface="Proxima Nova Semibold" charset="0"/>
          <a:ea typeface="ＭＳ Ｐゴシック" charset="0"/>
        </a:defRPr>
      </a:lvl8pPr>
      <a:lvl9pPr marL="1828800" algn="l" defTabSz="457200" rtl="0" fontAlgn="base">
        <a:spcBef>
          <a:spcPct val="0"/>
        </a:spcBef>
        <a:spcAft>
          <a:spcPct val="0"/>
        </a:spcAft>
        <a:defRPr sz="3600">
          <a:solidFill>
            <a:schemeClr val="tx2"/>
          </a:solidFill>
          <a:latin typeface="Proxima Nova Semibold" charset="0"/>
          <a:ea typeface="ＭＳ Ｐゴシック" charset="0"/>
        </a:defRPr>
      </a:lvl9pPr>
    </p:titleStyle>
    <p:bodyStyle>
      <a:lvl1pPr marL="342900" indent="-342900" algn="l" defTabSz="457200" rtl="0" eaLnBrk="0" fontAlgn="base" hangingPunct="0">
        <a:spcBef>
          <a:spcPct val="20000"/>
        </a:spcBef>
        <a:spcAft>
          <a:spcPts val="400"/>
        </a:spcAft>
        <a:buFont typeface="Arial" pitchFamily="34" charset="0"/>
        <a:buChar char="•"/>
        <a:defRPr sz="2200" kern="1200">
          <a:solidFill>
            <a:schemeClr val="tx1"/>
          </a:solidFill>
          <a:latin typeface="Times New Roman"/>
          <a:ea typeface="MS PGothic" pitchFamily="34"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Slide Number Placeholder 6"/>
          <p:cNvSpPr>
            <a:spLocks noGrp="1"/>
          </p:cNvSpPr>
          <p:nvPr>
            <p:ph type="sldNum" sz="quarter" idx="4"/>
          </p:nvPr>
        </p:nvSpPr>
        <p:spPr>
          <a:xfrm>
            <a:off x="457200" y="6356350"/>
            <a:ext cx="2333625" cy="501650"/>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FFFFFF"/>
                </a:solidFill>
                <a:latin typeface="Proxima Nova Bold" charset="0"/>
              </a:defRPr>
            </a:lvl1pPr>
          </a:lstStyle>
          <a:p>
            <a:fld id="{ACBB446F-515E-4AF0-BE48-76221786E5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ftr="0" dt="0"/>
  <p:txStyles>
    <p:titleStyle>
      <a:lvl1pPr algn="l" defTabSz="457200" rtl="0" eaLnBrk="0" fontAlgn="base" hangingPunct="0">
        <a:spcBef>
          <a:spcPct val="0"/>
        </a:spcBef>
        <a:spcAft>
          <a:spcPct val="0"/>
        </a:spcAft>
        <a:defRPr sz="3600" kern="1200">
          <a:solidFill>
            <a:schemeClr val="tx2"/>
          </a:solidFill>
          <a:latin typeface="Proxima Nova Semibold"/>
          <a:ea typeface="MS PGothic" pitchFamily="34" charset="-128"/>
          <a:cs typeface="Proxima Nova Semibold"/>
        </a:defRPr>
      </a:lvl1pPr>
      <a:lvl2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2pPr>
      <a:lvl3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3pPr>
      <a:lvl4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4pPr>
      <a:lvl5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5pPr>
      <a:lvl6pPr marL="457200" algn="l" defTabSz="457200" rtl="0" fontAlgn="base">
        <a:spcBef>
          <a:spcPct val="0"/>
        </a:spcBef>
        <a:spcAft>
          <a:spcPct val="0"/>
        </a:spcAft>
        <a:defRPr sz="3600">
          <a:solidFill>
            <a:schemeClr val="tx2"/>
          </a:solidFill>
          <a:latin typeface="Proxima Nova Semibold" charset="0"/>
          <a:ea typeface="ＭＳ Ｐゴシック" charset="0"/>
        </a:defRPr>
      </a:lvl6pPr>
      <a:lvl7pPr marL="914400" algn="l" defTabSz="457200" rtl="0" fontAlgn="base">
        <a:spcBef>
          <a:spcPct val="0"/>
        </a:spcBef>
        <a:spcAft>
          <a:spcPct val="0"/>
        </a:spcAft>
        <a:defRPr sz="3600">
          <a:solidFill>
            <a:schemeClr val="tx2"/>
          </a:solidFill>
          <a:latin typeface="Proxima Nova Semibold" charset="0"/>
          <a:ea typeface="ＭＳ Ｐゴシック" charset="0"/>
        </a:defRPr>
      </a:lvl7pPr>
      <a:lvl8pPr marL="1371600" algn="l" defTabSz="457200" rtl="0" fontAlgn="base">
        <a:spcBef>
          <a:spcPct val="0"/>
        </a:spcBef>
        <a:spcAft>
          <a:spcPct val="0"/>
        </a:spcAft>
        <a:defRPr sz="3600">
          <a:solidFill>
            <a:schemeClr val="tx2"/>
          </a:solidFill>
          <a:latin typeface="Proxima Nova Semibold" charset="0"/>
          <a:ea typeface="ＭＳ Ｐゴシック" charset="0"/>
        </a:defRPr>
      </a:lvl8pPr>
      <a:lvl9pPr marL="1828800" algn="l" defTabSz="457200" rtl="0" fontAlgn="base">
        <a:spcBef>
          <a:spcPct val="0"/>
        </a:spcBef>
        <a:spcAft>
          <a:spcPct val="0"/>
        </a:spcAft>
        <a:defRPr sz="3600">
          <a:solidFill>
            <a:schemeClr val="tx2"/>
          </a:solidFill>
          <a:latin typeface="Proxima Nova Semibold" charset="0"/>
          <a:ea typeface="ＭＳ Ｐゴシック" charset="0"/>
        </a:defRPr>
      </a:lvl9pPr>
    </p:titleStyle>
    <p:bodyStyle>
      <a:lvl1pPr marL="342900" indent="-342900" algn="l" defTabSz="457200" rtl="0" eaLnBrk="0" fontAlgn="base" hangingPunct="0">
        <a:spcBef>
          <a:spcPct val="20000"/>
        </a:spcBef>
        <a:spcAft>
          <a:spcPts val="400"/>
        </a:spcAft>
        <a:buFont typeface="Arial" pitchFamily="34" charset="0"/>
        <a:buChar char="•"/>
        <a:defRPr sz="2200" kern="1200">
          <a:solidFill>
            <a:schemeClr val="tx1"/>
          </a:solidFill>
          <a:latin typeface="Times New Roman"/>
          <a:ea typeface="MS PGothic" pitchFamily="34"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Slide Number Placeholder 6"/>
          <p:cNvSpPr>
            <a:spLocks noGrp="1"/>
          </p:cNvSpPr>
          <p:nvPr>
            <p:ph type="sldNum" sz="quarter" idx="4"/>
          </p:nvPr>
        </p:nvSpPr>
        <p:spPr>
          <a:xfrm>
            <a:off x="457200" y="6356350"/>
            <a:ext cx="2333625" cy="501650"/>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FFFFFF"/>
                </a:solidFill>
                <a:latin typeface="Proxima Nova Bold" charset="0"/>
              </a:defRPr>
            </a:lvl1pPr>
          </a:lstStyle>
          <a:p>
            <a:fld id="{A81C0BF7-915A-494E-B957-82A7A77B6A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hf hdr="0" ftr="0" dt="0"/>
  <p:txStyles>
    <p:titleStyle>
      <a:lvl1pPr algn="l" defTabSz="457200" rtl="0" eaLnBrk="0" fontAlgn="base" hangingPunct="0">
        <a:spcBef>
          <a:spcPct val="0"/>
        </a:spcBef>
        <a:spcAft>
          <a:spcPct val="0"/>
        </a:spcAft>
        <a:defRPr sz="3600" kern="1200">
          <a:solidFill>
            <a:schemeClr val="tx2"/>
          </a:solidFill>
          <a:latin typeface="Proxima Nova Semibold"/>
          <a:ea typeface="MS PGothic" pitchFamily="34" charset="-128"/>
          <a:cs typeface="Proxima Nova Semibold"/>
        </a:defRPr>
      </a:lvl1pPr>
      <a:lvl2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2pPr>
      <a:lvl3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3pPr>
      <a:lvl4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4pPr>
      <a:lvl5pPr algn="l" defTabSz="457200" rtl="0" eaLnBrk="0" fontAlgn="base" hangingPunct="0">
        <a:spcBef>
          <a:spcPct val="0"/>
        </a:spcBef>
        <a:spcAft>
          <a:spcPct val="0"/>
        </a:spcAft>
        <a:defRPr sz="3600">
          <a:solidFill>
            <a:schemeClr val="tx2"/>
          </a:solidFill>
          <a:latin typeface="Proxima Nova Semibold" charset="0"/>
          <a:ea typeface="MS PGothic" pitchFamily="34" charset="-128"/>
        </a:defRPr>
      </a:lvl5pPr>
      <a:lvl6pPr marL="457200" algn="l" defTabSz="457200" rtl="0" fontAlgn="base">
        <a:spcBef>
          <a:spcPct val="0"/>
        </a:spcBef>
        <a:spcAft>
          <a:spcPct val="0"/>
        </a:spcAft>
        <a:defRPr sz="3600">
          <a:solidFill>
            <a:schemeClr val="tx2"/>
          </a:solidFill>
          <a:latin typeface="Proxima Nova Semibold" charset="0"/>
          <a:ea typeface="ＭＳ Ｐゴシック" charset="0"/>
        </a:defRPr>
      </a:lvl6pPr>
      <a:lvl7pPr marL="914400" algn="l" defTabSz="457200" rtl="0" fontAlgn="base">
        <a:spcBef>
          <a:spcPct val="0"/>
        </a:spcBef>
        <a:spcAft>
          <a:spcPct val="0"/>
        </a:spcAft>
        <a:defRPr sz="3600">
          <a:solidFill>
            <a:schemeClr val="tx2"/>
          </a:solidFill>
          <a:latin typeface="Proxima Nova Semibold" charset="0"/>
          <a:ea typeface="ＭＳ Ｐゴシック" charset="0"/>
        </a:defRPr>
      </a:lvl7pPr>
      <a:lvl8pPr marL="1371600" algn="l" defTabSz="457200" rtl="0" fontAlgn="base">
        <a:spcBef>
          <a:spcPct val="0"/>
        </a:spcBef>
        <a:spcAft>
          <a:spcPct val="0"/>
        </a:spcAft>
        <a:defRPr sz="3600">
          <a:solidFill>
            <a:schemeClr val="tx2"/>
          </a:solidFill>
          <a:latin typeface="Proxima Nova Semibold" charset="0"/>
          <a:ea typeface="ＭＳ Ｐゴシック" charset="0"/>
        </a:defRPr>
      </a:lvl8pPr>
      <a:lvl9pPr marL="1828800" algn="l" defTabSz="457200" rtl="0" fontAlgn="base">
        <a:spcBef>
          <a:spcPct val="0"/>
        </a:spcBef>
        <a:spcAft>
          <a:spcPct val="0"/>
        </a:spcAft>
        <a:defRPr sz="3600">
          <a:solidFill>
            <a:schemeClr val="tx2"/>
          </a:solidFill>
          <a:latin typeface="Proxima Nova Semibold" charset="0"/>
          <a:ea typeface="ＭＳ Ｐゴシック" charset="0"/>
        </a:defRPr>
      </a:lvl9pPr>
    </p:titleStyle>
    <p:bodyStyle>
      <a:lvl1pPr marL="342900" indent="-342900" algn="l" defTabSz="457200" rtl="0" eaLnBrk="0" fontAlgn="base" hangingPunct="0">
        <a:spcBef>
          <a:spcPct val="20000"/>
        </a:spcBef>
        <a:spcAft>
          <a:spcPts val="400"/>
        </a:spcAft>
        <a:buFont typeface="Arial" pitchFamily="34" charset="0"/>
        <a:buChar char="•"/>
        <a:defRPr sz="2200" kern="1200">
          <a:solidFill>
            <a:schemeClr val="tx1"/>
          </a:solidFill>
          <a:latin typeface="Times New Roman"/>
          <a:ea typeface="MS PGothic" pitchFamily="34" charset="-128"/>
          <a:cs typeface="Times New Roman"/>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a:ea typeface="MS PGothic" pitchFamily="34"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1F760EB-4018-497D-AE80-53F7FEF82342}" type="datetimeFigureOut">
              <a:rPr lang="en-US" altLang="en-US"/>
              <a:pPr/>
              <a:t>9/12/2014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D9D5692-5A85-489D-ABD6-7EB23370B74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2" descr="MN-FastTracPPT COVER-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88050"/>
            <a:ext cx="4191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939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49" name="Rectangle 5"/>
          <p:cNvSpPr>
            <a:spLocks noGrp="1" noChangeArrowheads="1"/>
          </p:cNvSpPr>
          <p:nvPr>
            <p:ph type="sldNum" sz="quarter" idx="4"/>
          </p:nvPr>
        </p:nvSpPr>
        <p:spPr bwMode="auto">
          <a:xfrm>
            <a:off x="381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777877"/>
                </a:solidFill>
                <a:latin typeface="Lucida Sans Unicode" pitchFamily="34" charset="0"/>
              </a:defRPr>
            </a:lvl1pPr>
          </a:lstStyle>
          <a:p>
            <a:fld id="{D06015F0-9AF3-41C7-9A03-DBA98927D82C}" type="slidenum">
              <a:rPr lang="en-US" altLang="en-US"/>
              <a:pPr/>
              <a:t>‹#›</a:t>
            </a:fld>
            <a:endParaRPr lang="en-US" altLang="en-US"/>
          </a:p>
        </p:txBody>
      </p:sp>
      <p:sp>
        <p:nvSpPr>
          <p:cNvPr id="59398" name="Rectangle 6"/>
          <p:cNvSpPr>
            <a:spLocks noChangeArrowheads="1"/>
          </p:cNvSpPr>
          <p:nvPr/>
        </p:nvSpPr>
        <p:spPr bwMode="auto">
          <a:xfrm>
            <a:off x="457200" y="1371600"/>
            <a:ext cx="8229600" cy="76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endParaRPr lang="en-US" altLang="en-US" sz="1800">
              <a:solidFill>
                <a:srgbClr val="3B3A3A"/>
              </a:solidFill>
              <a:latin typeface="Arial" pitchFamily="34" charset="0"/>
              <a:cs typeface="Arial" pitchFamily="34" charset="0"/>
            </a:endParaRPr>
          </a:p>
        </p:txBody>
      </p:sp>
      <p:pic>
        <p:nvPicPr>
          <p:cNvPr id="59399" name="Picture 7" descr="MN-FastTracPPT interior1-botto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53000" y="5997575"/>
            <a:ext cx="4191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6" r:id="rId1"/>
  </p:sldLayoutIdLst>
  <p:hf hdr="0" ftr="0" dt="0"/>
  <p:txStyles>
    <p:titleStyle>
      <a:lvl1pPr algn="l" rtl="0" eaLnBrk="0" fontAlgn="base" hangingPunct="0">
        <a:spcBef>
          <a:spcPct val="0"/>
        </a:spcBef>
        <a:spcAft>
          <a:spcPct val="0"/>
        </a:spcAft>
        <a:defRPr sz="4400" b="1">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4400" b="1">
          <a:solidFill>
            <a:schemeClr val="tx2"/>
          </a:solidFill>
          <a:latin typeface="Lucida Sans Unicode" pitchFamily="34" charset="0"/>
          <a:ea typeface="MS PGothic" pitchFamily="34" charset="-128"/>
          <a:cs typeface="ＭＳ Ｐゴシック" charset="0"/>
        </a:defRPr>
      </a:lvl2pPr>
      <a:lvl3pPr algn="l" rtl="0" eaLnBrk="0" fontAlgn="base" hangingPunct="0">
        <a:spcBef>
          <a:spcPct val="0"/>
        </a:spcBef>
        <a:spcAft>
          <a:spcPct val="0"/>
        </a:spcAft>
        <a:defRPr sz="4400" b="1">
          <a:solidFill>
            <a:schemeClr val="tx2"/>
          </a:solidFill>
          <a:latin typeface="Lucida Sans Unicode" pitchFamily="34" charset="0"/>
          <a:ea typeface="MS PGothic" pitchFamily="34" charset="-128"/>
          <a:cs typeface="ＭＳ Ｐゴシック" charset="0"/>
        </a:defRPr>
      </a:lvl3pPr>
      <a:lvl4pPr algn="l" rtl="0" eaLnBrk="0" fontAlgn="base" hangingPunct="0">
        <a:spcBef>
          <a:spcPct val="0"/>
        </a:spcBef>
        <a:spcAft>
          <a:spcPct val="0"/>
        </a:spcAft>
        <a:defRPr sz="4400" b="1">
          <a:solidFill>
            <a:schemeClr val="tx2"/>
          </a:solidFill>
          <a:latin typeface="Lucida Sans Unicode" pitchFamily="34" charset="0"/>
          <a:ea typeface="MS PGothic" pitchFamily="34" charset="-128"/>
          <a:cs typeface="ＭＳ Ｐゴシック" charset="0"/>
        </a:defRPr>
      </a:lvl4pPr>
      <a:lvl5pPr algn="l" rtl="0" eaLnBrk="0" fontAlgn="base" hangingPunct="0">
        <a:spcBef>
          <a:spcPct val="0"/>
        </a:spcBef>
        <a:spcAft>
          <a:spcPct val="0"/>
        </a:spcAft>
        <a:defRPr sz="4400" b="1">
          <a:solidFill>
            <a:schemeClr val="tx2"/>
          </a:solidFill>
          <a:latin typeface="Lucida Sans Unicode" pitchFamily="34" charset="0"/>
          <a:ea typeface="MS PGothic" pitchFamily="34" charset="-128"/>
          <a:cs typeface="ＭＳ Ｐゴシック" charset="0"/>
        </a:defRPr>
      </a:lvl5pPr>
      <a:lvl6pPr marL="457200" algn="l" rtl="0" fontAlgn="base">
        <a:spcBef>
          <a:spcPct val="0"/>
        </a:spcBef>
        <a:spcAft>
          <a:spcPct val="0"/>
        </a:spcAft>
        <a:defRPr sz="4400" b="1">
          <a:solidFill>
            <a:schemeClr val="tx2"/>
          </a:solidFill>
          <a:latin typeface="Century Gothic" pitchFamily="34" charset="0"/>
        </a:defRPr>
      </a:lvl6pPr>
      <a:lvl7pPr marL="914400" algn="l" rtl="0" fontAlgn="base">
        <a:spcBef>
          <a:spcPct val="0"/>
        </a:spcBef>
        <a:spcAft>
          <a:spcPct val="0"/>
        </a:spcAft>
        <a:defRPr sz="4400" b="1">
          <a:solidFill>
            <a:schemeClr val="tx2"/>
          </a:solidFill>
          <a:latin typeface="Century Gothic" pitchFamily="34" charset="0"/>
        </a:defRPr>
      </a:lvl7pPr>
      <a:lvl8pPr marL="1371600" algn="l" rtl="0" fontAlgn="base">
        <a:spcBef>
          <a:spcPct val="0"/>
        </a:spcBef>
        <a:spcAft>
          <a:spcPct val="0"/>
        </a:spcAft>
        <a:defRPr sz="4400" b="1">
          <a:solidFill>
            <a:schemeClr val="tx2"/>
          </a:solidFill>
          <a:latin typeface="Century Gothic" pitchFamily="34" charset="0"/>
        </a:defRPr>
      </a:lvl8pPr>
      <a:lvl9pPr marL="1828800" algn="l" rtl="0" fontAlgn="base">
        <a:spcBef>
          <a:spcPct val="0"/>
        </a:spcBef>
        <a:spcAft>
          <a:spcPct val="0"/>
        </a:spcAft>
        <a:defRPr sz="44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Font typeface="Century Gothic" pitchFamily="34" charset="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F4E4E92A-38A0-4063-9175-EA1B68DD6BA5}" type="datetimeFigureOut">
              <a:rPr lang="en-US" altLang="en-US"/>
              <a:pPr/>
              <a:t>9/12/2014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white">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7AE6AA0-2307-469A-A601-8BF8220619B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69"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4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lanecc.edu/custom/pathways/earlychildhoodeduc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udy.mortrude@state.mn.us" TargetMode="Externa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vchoitz@clasp.org" TargetMode="External"/><Relationship Id="rId2" Type="http://schemas.openxmlformats.org/officeDocument/2006/relationships/hyperlink" Target="http://www.clasp.org/careerpathway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mailto:mfeldbaum@thecollaboratoryllc.com" TargetMode="External"/><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152400" y="3810000"/>
            <a:ext cx="8991600" cy="1676400"/>
          </a:xfrm>
        </p:spPr>
        <p:txBody>
          <a:bodyPr rtlCol="0">
            <a:noAutofit/>
          </a:bodyPr>
          <a:lstStyle/>
          <a:p>
            <a:pPr marL="2574925" indent="-342900" defTabSz="914363" eaLnBrk="1" fontAlgn="auto" hangingPunct="1">
              <a:spcAft>
                <a:spcPts val="0"/>
              </a:spcAft>
              <a:tabLst>
                <a:tab pos="2919413" algn="l"/>
              </a:tabLst>
              <a:defRPr/>
            </a:pPr>
            <a:r>
              <a:rPr lang="en-US" sz="3200" dirty="0" smtClean="0">
                <a:solidFill>
                  <a:schemeClr val="bg1"/>
                </a:solidFill>
                <a:latin typeface="Quicksand Book" charset="0"/>
                <a:ea typeface="+mj-ea"/>
              </a:rPr>
              <a:t>  </a:t>
            </a:r>
            <a:r>
              <a:rPr lang="en-US" sz="3200" dirty="0">
                <a:solidFill>
                  <a:schemeClr val="bg1"/>
                </a:solidFill>
                <a:latin typeface="Quicksand Book" charset="0"/>
                <a:ea typeface="+mj-ea"/>
              </a:rPr>
              <a:t> </a:t>
            </a:r>
            <a:r>
              <a:rPr lang="en-US" sz="3200" dirty="0" smtClean="0">
                <a:solidFill>
                  <a:schemeClr val="bg1"/>
                </a:solidFill>
                <a:latin typeface="Quicksand Book" charset="0"/>
                <a:ea typeface="+mj-ea"/>
              </a:rPr>
              <a:t>     </a:t>
            </a:r>
            <a:br>
              <a:rPr lang="en-US" sz="3200" dirty="0" smtClean="0">
                <a:solidFill>
                  <a:schemeClr val="bg1"/>
                </a:solidFill>
                <a:latin typeface="Quicksand Book" charset="0"/>
                <a:ea typeface="+mj-ea"/>
              </a:rPr>
            </a:br>
            <a:r>
              <a:rPr lang="en-US" sz="3200" dirty="0">
                <a:solidFill>
                  <a:schemeClr val="bg1"/>
                </a:solidFill>
                <a:latin typeface="Quicksand Book" charset="0"/>
                <a:ea typeface="+mj-ea"/>
              </a:rPr>
              <a:t/>
            </a:r>
            <a:br>
              <a:rPr lang="en-US" sz="3200" dirty="0">
                <a:solidFill>
                  <a:schemeClr val="bg1"/>
                </a:solidFill>
                <a:latin typeface="Quicksand Book" charset="0"/>
                <a:ea typeface="+mj-ea"/>
              </a:rPr>
            </a:br>
            <a:r>
              <a:rPr lang="en-US" sz="2800" dirty="0" smtClean="0">
                <a:solidFill>
                  <a:schemeClr val="bg1"/>
                </a:solidFill>
                <a:latin typeface="Quicksand Book" charset="0"/>
                <a:ea typeface="+mj-ea"/>
              </a:rPr>
              <a:t>Transformative Change Initiative Webinar: </a:t>
            </a:r>
            <a:r>
              <a:rPr lang="en-US" sz="2800" dirty="0" smtClean="0">
                <a:solidFill>
                  <a:schemeClr val="bg1"/>
                </a:solidFill>
                <a:ea typeface="+mj-ea"/>
              </a:rPr>
              <a:t>The </a:t>
            </a:r>
            <a:r>
              <a:rPr lang="en-US" sz="2800" dirty="0">
                <a:solidFill>
                  <a:schemeClr val="bg1"/>
                </a:solidFill>
                <a:ea typeface="+mj-ea"/>
              </a:rPr>
              <a:t>Alliance for Quality </a:t>
            </a:r>
            <a:r>
              <a:rPr lang="en-US" sz="2800" dirty="0" smtClean="0">
                <a:solidFill>
                  <a:schemeClr val="bg1"/>
                </a:solidFill>
                <a:ea typeface="+mj-ea"/>
              </a:rPr>
              <a:t>Career Pathways</a:t>
            </a:r>
            <a:endParaRPr sz="2800" dirty="0">
              <a:solidFill>
                <a:schemeClr val="bg1"/>
              </a:solidFill>
              <a:ea typeface="+mj-ea"/>
              <a:cs typeface="+mj-cs"/>
            </a:endParaRPr>
          </a:p>
        </p:txBody>
      </p:sp>
      <p:sp>
        <p:nvSpPr>
          <p:cNvPr id="15" name="Subtitle 14"/>
          <p:cNvSpPr>
            <a:spLocks noGrp="1"/>
          </p:cNvSpPr>
          <p:nvPr>
            <p:ph type="subTitle" idx="1"/>
          </p:nvPr>
        </p:nvSpPr>
        <p:spPr>
          <a:xfrm>
            <a:off x="1981200" y="5562600"/>
            <a:ext cx="7086600" cy="1066800"/>
          </a:xfrm>
        </p:spPr>
        <p:txBody>
          <a:bodyPr rtlCol="0">
            <a:normAutofit/>
          </a:bodyPr>
          <a:lstStyle/>
          <a:p>
            <a:pPr defTabSz="914363" eaLnBrk="1" fontAlgn="auto" hangingPunct="1">
              <a:spcBef>
                <a:spcPts val="0"/>
              </a:spcBef>
              <a:spcAft>
                <a:spcPts val="0"/>
              </a:spcAft>
              <a:defRPr/>
            </a:pPr>
            <a:r>
              <a:rPr lang="en-US" sz="2800" dirty="0" smtClean="0">
                <a:solidFill>
                  <a:srgbClr val="FFFFFF"/>
                </a:solidFill>
                <a:ea typeface="+mn-ea"/>
                <a:cs typeface="+mn-cs"/>
              </a:rPr>
              <a:t>          </a:t>
            </a:r>
            <a:endParaRPr lang="en-US" sz="2800" dirty="0">
              <a:solidFill>
                <a:srgbClr val="FFFFFF"/>
              </a:solidFill>
              <a:ea typeface="+mn-ea"/>
              <a:cs typeface="+mn-cs"/>
            </a:endParaRPr>
          </a:p>
          <a:p>
            <a:pPr defTabSz="914363" eaLnBrk="1" fontAlgn="auto" hangingPunct="1">
              <a:spcBef>
                <a:spcPts val="0"/>
              </a:spcBef>
              <a:spcAft>
                <a:spcPts val="0"/>
              </a:spcAft>
              <a:defRPr/>
            </a:pPr>
            <a:r>
              <a:rPr lang="en-US" sz="2800" dirty="0" smtClean="0">
                <a:solidFill>
                  <a:srgbClr val="FFFFFF"/>
                </a:solidFill>
                <a:latin typeface="Arial"/>
                <a:ea typeface="+mn-ea"/>
                <a:cs typeface="Arial"/>
              </a:rPr>
              <a:t>September 12, 2014</a:t>
            </a:r>
            <a:endParaRPr lang="en-US" sz="2800" dirty="0">
              <a:solidFill>
                <a:srgbClr val="FFFFFF"/>
              </a:solidFill>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tLang="en-US" smtClean="0">
                <a:latin typeface="Proxima Nova Semibold" charset="0"/>
              </a:rPr>
              <a:t>Alliance, Phase II (2014-2015)</a:t>
            </a:r>
          </a:p>
        </p:txBody>
      </p:sp>
      <p:sp>
        <p:nvSpPr>
          <p:cNvPr id="3" name="Content Placeholder 2"/>
          <p:cNvSpPr>
            <a:spLocks noGrp="1"/>
          </p:cNvSpPr>
          <p:nvPr>
            <p:ph idx="1"/>
          </p:nvPr>
        </p:nvSpPr>
        <p:spPr>
          <a:xfrm>
            <a:off x="304800" y="1371600"/>
            <a:ext cx="8610600" cy="4953000"/>
          </a:xfrm>
        </p:spPr>
        <p:txBody>
          <a:bodyPr rtlCol="0">
            <a:normAutofit fontScale="92500"/>
          </a:bodyPr>
          <a:lstStyle/>
          <a:p>
            <a:pPr eaLnBrk="1" fontAlgn="auto" hangingPunct="1">
              <a:defRPr/>
            </a:pPr>
            <a:r>
              <a:rPr lang="en-US" dirty="0" smtClean="0">
                <a:latin typeface="Arial" panose="020B0604020202020204" pitchFamily="34" charset="0"/>
                <a:ea typeface="+mn-ea"/>
                <a:cs typeface="Arial" panose="020B0604020202020204" pitchFamily="34" charset="0"/>
              </a:rPr>
              <a:t>Partnerships implement the framework:</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Complete self-assessment tool and engage in continuous improvement</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Make progress on using Alliance participant metrics</a:t>
            </a:r>
          </a:p>
          <a:p>
            <a:pPr eaLnBrk="1" fontAlgn="auto" hangingPunct="1">
              <a:defRPr/>
            </a:pPr>
            <a:r>
              <a:rPr lang="en-US" dirty="0" smtClean="0">
                <a:latin typeface="Arial" panose="020B0604020202020204" pitchFamily="34" charset="0"/>
                <a:ea typeface="+mn-ea"/>
                <a:cs typeface="Arial" panose="020B0604020202020204" pitchFamily="34" charset="0"/>
              </a:rPr>
              <a:t>CLASP analyze completed self-assessments and write series of briefs to inform the field</a:t>
            </a:r>
          </a:p>
          <a:p>
            <a:pPr eaLnBrk="1" fontAlgn="auto" hangingPunct="1">
              <a:defRPr/>
            </a:pPr>
            <a:r>
              <a:rPr lang="en-US" dirty="0" smtClean="0">
                <a:latin typeface="Arial" panose="020B0604020202020204" pitchFamily="34" charset="0"/>
                <a:ea typeface="+mn-ea"/>
                <a:cs typeface="Arial" panose="020B0604020202020204" pitchFamily="34" charset="0"/>
              </a:rPr>
              <a:t>Purpose:</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Strengthen systems through a shared vision of and commitment to quality and continuous improvement</a:t>
            </a:r>
            <a:endParaRPr lang="en-US" dirty="0">
              <a:latin typeface="Arial" panose="020B0604020202020204" pitchFamily="34" charset="0"/>
              <a:ea typeface="+mn-ea"/>
              <a:cs typeface="Arial" panose="020B0604020202020204" pitchFamily="34" charset="0"/>
            </a:endParaRP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Promote shared performance measures (for systems and participants)</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Improve the framework</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Improve career pathways for all participants, especially low-income, lower-skilled</a:t>
            </a:r>
          </a:p>
          <a:p>
            <a:pPr eaLnBrk="1" fontAlgn="auto" hangingPunct="1">
              <a:defRPr/>
            </a:pPr>
            <a:r>
              <a:rPr lang="en-US" dirty="0" smtClean="0">
                <a:latin typeface="Arial" panose="020B0604020202020204" pitchFamily="34" charset="0"/>
                <a:ea typeface="+mn-ea"/>
                <a:cs typeface="Arial" panose="020B0604020202020204" pitchFamily="34" charset="0"/>
              </a:rPr>
              <a:t>Anchor funding from Joyce Foundation and Greater Twin Cities United Way</a:t>
            </a:r>
            <a:endParaRPr lang="en-US" dirty="0">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altLang="en-US" sz="3200" smtClean="0">
                <a:latin typeface="Proxima Nova Semibold" charset="0"/>
              </a:rPr>
              <a:t>Overview – AQCP Framework: Three Parts </a:t>
            </a:r>
          </a:p>
        </p:txBody>
      </p:sp>
      <p:sp>
        <p:nvSpPr>
          <p:cNvPr id="3" name="Content Placeholder 2"/>
          <p:cNvSpPr>
            <a:spLocks noGrp="1"/>
          </p:cNvSpPr>
          <p:nvPr>
            <p:ph idx="1"/>
          </p:nvPr>
        </p:nvSpPr>
        <p:spPr/>
        <p:txBody>
          <a:bodyPr>
            <a:normAutofit/>
          </a:bodyPr>
          <a:lstStyle/>
          <a:p>
            <a:pPr marL="457200" indent="-457200" eaLnBrk="1" hangingPunct="1">
              <a:buFont typeface="Calibri" pitchFamily="34" charset="0"/>
              <a:buAutoNum type="arabicPeriod"/>
            </a:pPr>
            <a:r>
              <a:rPr lang="en-US" altLang="en-US" b="1" smtClean="0">
                <a:latin typeface="Arial" pitchFamily="34" charset="0"/>
                <a:cs typeface="Arial" pitchFamily="34" charset="0"/>
              </a:rPr>
              <a:t>Definitions and conceptual model</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Career pathway approach (“big tent”)</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Sector-based career pathways and programs</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Career pathway systems</a:t>
            </a:r>
          </a:p>
          <a:p>
            <a:pPr marL="457200" indent="-457200" eaLnBrk="1" hangingPunct="1">
              <a:buFont typeface="Calibri" pitchFamily="34" charset="0"/>
              <a:buAutoNum type="arabicPeriod"/>
            </a:pPr>
            <a:r>
              <a:rPr lang="en-US" altLang="en-US" b="1" smtClean="0">
                <a:latin typeface="Arial" pitchFamily="34" charset="0"/>
                <a:cs typeface="Arial" pitchFamily="34" charset="0"/>
              </a:rPr>
              <a:t>System criteria and quality indicators</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For state sector-based career pathway systems</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For local/regional sector-based career pathway systems</a:t>
            </a:r>
          </a:p>
          <a:p>
            <a:pPr marL="457200" indent="-457200" eaLnBrk="1" hangingPunct="1">
              <a:buFont typeface="Calibri" pitchFamily="34" charset="0"/>
              <a:buAutoNum type="arabicPeriod"/>
            </a:pPr>
            <a:r>
              <a:rPr lang="en-US" altLang="en-US" b="1" smtClean="0">
                <a:latin typeface="Arial" pitchFamily="34" charset="0"/>
                <a:cs typeface="Arial" pitchFamily="34" charset="0"/>
              </a:rPr>
              <a:t>Career pathway participant metrics</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Includes interim, credential, and labor market outcomes</a:t>
            </a:r>
          </a:p>
          <a:p>
            <a:pPr marL="857250" lvl="1" indent="-457200" eaLnBrk="1" hangingPunct="1">
              <a:buFont typeface="Calibri" pitchFamily="34" charset="0"/>
              <a:buAutoNum type="alphaLcPeriod"/>
            </a:pPr>
            <a:r>
              <a:rPr lang="en-US" altLang="en-US" smtClean="0">
                <a:latin typeface="Arial" pitchFamily="34" charset="0"/>
                <a:cs typeface="Arial" pitchFamily="34" charset="0"/>
              </a:rPr>
              <a:t>For shared performance measurement and/or continuous improvement</a:t>
            </a:r>
          </a:p>
          <a:p>
            <a:pPr marL="457200" indent="-457200" eaLnBrk="1" hangingPunct="1">
              <a:buFont typeface="Arial" pitchFamily="34" charset="0"/>
              <a:buChar char="•"/>
            </a:pPr>
            <a:endParaRPr lang="en-US" altLang="en-US" smtClean="0">
              <a:latin typeface="Times New Roman" pitchFamily="18" charset="0"/>
            </a:endParaRPr>
          </a:p>
        </p:txBody>
      </p:sp>
      <p:sp>
        <p:nvSpPr>
          <p:cNvPr id="788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07045BD-6880-4C6F-AD8E-F84D4F311C9E}" type="slidenum">
              <a:rPr lang="en-US" altLang="en-US" sz="1200">
                <a:solidFill>
                  <a:srgbClr val="FFFFFF"/>
                </a:solidFill>
                <a:latin typeface="Proxima Nova Bold" charset="0"/>
              </a:rPr>
              <a:pPr eaLnBrk="1" hangingPunct="1"/>
              <a:t>11</a:t>
            </a:fld>
            <a:endParaRPr lang="en-US" altLang="en-US" sz="1200">
              <a:solidFill>
                <a:srgbClr val="FFFFFF"/>
              </a:solidFill>
              <a:latin typeface="Proxima Nova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algn="ctr" eaLnBrk="1" hangingPunct="1"/>
            <a:r>
              <a:rPr lang="en-US" altLang="en-US" smtClean="0">
                <a:latin typeface="Proxima Nova Semibold" charset="0"/>
              </a:rPr>
              <a:t>Career Pathways Approach: “Big Tent”</a:t>
            </a:r>
            <a:endParaRPr lang="en-US" altLang="en-US" i="1" smtClean="0">
              <a:latin typeface="Proxima Nova Semibold" charset="0"/>
            </a:endParaRPr>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dirty="0">
                <a:latin typeface="Arial" panose="020B0604020202020204" pitchFamily="34" charset="0"/>
                <a:ea typeface="+mn-ea"/>
                <a:cs typeface="Arial" panose="020B0604020202020204" pitchFamily="34" charset="0"/>
              </a:rPr>
              <a:t>The </a:t>
            </a:r>
            <a:r>
              <a:rPr lang="en-US" b="1" dirty="0">
                <a:latin typeface="Arial" panose="020B0604020202020204" pitchFamily="34" charset="0"/>
                <a:ea typeface="+mn-ea"/>
                <a:cs typeface="Arial" panose="020B0604020202020204" pitchFamily="34" charset="0"/>
              </a:rPr>
              <a:t>career pathway approach</a:t>
            </a:r>
            <a:r>
              <a:rPr lang="en-US" dirty="0">
                <a:latin typeface="Arial" panose="020B0604020202020204" pitchFamily="34" charset="0"/>
                <a:ea typeface="+mn-ea"/>
                <a:cs typeface="Arial" panose="020B0604020202020204" pitchFamily="34" charset="0"/>
              </a:rPr>
              <a:t> connects progressive levels of education, training, </a:t>
            </a:r>
            <a:r>
              <a:rPr lang="en-US" dirty="0" smtClean="0">
                <a:latin typeface="Arial" panose="020B0604020202020204" pitchFamily="34" charset="0"/>
                <a:ea typeface="+mn-ea"/>
                <a:cs typeface="Arial" panose="020B0604020202020204" pitchFamily="34" charset="0"/>
              </a:rPr>
              <a:t>support services, </a:t>
            </a:r>
            <a:r>
              <a:rPr lang="en-US" dirty="0">
                <a:latin typeface="Arial" panose="020B0604020202020204" pitchFamily="34" charset="0"/>
                <a:ea typeface="+mn-ea"/>
                <a:cs typeface="Arial" panose="020B0604020202020204" pitchFamily="34" charset="0"/>
              </a:rPr>
              <a:t>and </a:t>
            </a:r>
            <a:r>
              <a:rPr lang="en-US" dirty="0" smtClean="0">
                <a:latin typeface="Arial" panose="020B0604020202020204" pitchFamily="34" charset="0"/>
                <a:ea typeface="+mn-ea"/>
                <a:cs typeface="Arial" panose="020B0604020202020204" pitchFamily="34" charset="0"/>
              </a:rPr>
              <a:t>credentials for </a:t>
            </a:r>
            <a:r>
              <a:rPr lang="en-US" dirty="0">
                <a:latin typeface="Arial" panose="020B0604020202020204" pitchFamily="34" charset="0"/>
                <a:ea typeface="+mn-ea"/>
                <a:cs typeface="Arial" panose="020B0604020202020204" pitchFamily="34" charset="0"/>
              </a:rPr>
              <a:t>specific occupations in a way that optimizes the progress and success of individuals with varying levels of abilities and needs</a:t>
            </a:r>
            <a:r>
              <a:rPr lang="en-US" dirty="0" smtClean="0">
                <a:latin typeface="Arial" panose="020B0604020202020204" pitchFamily="34" charset="0"/>
                <a:ea typeface="+mn-ea"/>
                <a:cs typeface="Arial" panose="020B0604020202020204" pitchFamily="34" charset="0"/>
              </a:rPr>
              <a:t>.</a:t>
            </a:r>
          </a:p>
          <a:p>
            <a:pPr eaLnBrk="1" fontAlgn="auto" hangingPunct="1">
              <a:defRPr/>
            </a:pPr>
            <a:r>
              <a:rPr lang="en-US" dirty="0" smtClean="0">
                <a:latin typeface="Arial" panose="020B0604020202020204" pitchFamily="34" charset="0"/>
                <a:ea typeface="+mn-ea"/>
                <a:cs typeface="Arial" panose="020B0604020202020204" pitchFamily="34" charset="0"/>
              </a:rPr>
              <a:t>Helps </a:t>
            </a:r>
            <a:r>
              <a:rPr lang="en-US" dirty="0">
                <a:latin typeface="Arial" panose="020B0604020202020204" pitchFamily="34" charset="0"/>
                <a:ea typeface="+mn-ea"/>
                <a:cs typeface="Arial" panose="020B0604020202020204" pitchFamily="34" charset="0"/>
              </a:rPr>
              <a:t>individuals earn marketable </a:t>
            </a:r>
            <a:r>
              <a:rPr lang="en-US" dirty="0" smtClean="0">
                <a:latin typeface="Arial" panose="020B0604020202020204" pitchFamily="34" charset="0"/>
                <a:ea typeface="+mn-ea"/>
                <a:cs typeface="Arial" panose="020B0604020202020204" pitchFamily="34" charset="0"/>
              </a:rPr>
              <a:t>credentials, engage </a:t>
            </a:r>
            <a:r>
              <a:rPr lang="en-US" dirty="0">
                <a:latin typeface="Arial" panose="020B0604020202020204" pitchFamily="34" charset="0"/>
                <a:ea typeface="+mn-ea"/>
                <a:cs typeface="Arial" panose="020B0604020202020204" pitchFamily="34" charset="0"/>
              </a:rPr>
              <a:t>in further education </a:t>
            </a:r>
            <a:r>
              <a:rPr lang="en-US" dirty="0" smtClean="0">
                <a:latin typeface="Arial" panose="020B0604020202020204" pitchFamily="34" charset="0"/>
                <a:ea typeface="+mn-ea"/>
                <a:cs typeface="Arial" panose="020B0604020202020204" pitchFamily="34" charset="0"/>
              </a:rPr>
              <a:t>and </a:t>
            </a:r>
            <a:r>
              <a:rPr lang="en-US" dirty="0">
                <a:latin typeface="Arial" panose="020B0604020202020204" pitchFamily="34" charset="0"/>
                <a:ea typeface="+mn-ea"/>
                <a:cs typeface="Arial" panose="020B0604020202020204" pitchFamily="34" charset="0"/>
              </a:rPr>
              <a:t>employment </a:t>
            </a:r>
            <a:r>
              <a:rPr lang="en-US" dirty="0" smtClean="0">
                <a:latin typeface="Arial" panose="020B0604020202020204" pitchFamily="34" charset="0"/>
                <a:ea typeface="+mn-ea"/>
                <a:cs typeface="Arial" panose="020B0604020202020204" pitchFamily="34" charset="0"/>
              </a:rPr>
              <a:t>opportunities, and achieve economic success. </a:t>
            </a:r>
          </a:p>
          <a:p>
            <a:pPr eaLnBrk="1" fontAlgn="auto" hangingPunct="1">
              <a:defRPr/>
            </a:pPr>
            <a:r>
              <a:rPr lang="en-US" dirty="0" smtClean="0">
                <a:latin typeface="Arial" panose="020B0604020202020204" pitchFamily="34" charset="0"/>
                <a:ea typeface="+mn-ea"/>
                <a:cs typeface="Arial" panose="020B0604020202020204" pitchFamily="34" charset="0"/>
              </a:rPr>
              <a:t>Deeply engages </a:t>
            </a:r>
            <a:r>
              <a:rPr lang="en-US" dirty="0">
                <a:latin typeface="Arial" panose="020B0604020202020204" pitchFamily="34" charset="0"/>
                <a:ea typeface="+mn-ea"/>
                <a:cs typeface="Arial" panose="020B0604020202020204" pitchFamily="34" charset="0"/>
              </a:rPr>
              <a:t>employers and </a:t>
            </a:r>
            <a:r>
              <a:rPr lang="en-US" dirty="0" smtClean="0">
                <a:latin typeface="Arial" panose="020B0604020202020204" pitchFamily="34" charset="0"/>
                <a:ea typeface="+mn-ea"/>
                <a:cs typeface="Arial" panose="020B0604020202020204" pitchFamily="34" charset="0"/>
              </a:rPr>
              <a:t>helps </a:t>
            </a:r>
            <a:r>
              <a:rPr lang="en-US" dirty="0">
                <a:latin typeface="Arial" panose="020B0604020202020204" pitchFamily="34" charset="0"/>
                <a:ea typeface="+mn-ea"/>
                <a:cs typeface="Arial" panose="020B0604020202020204" pitchFamily="34" charset="0"/>
              </a:rPr>
              <a:t>meet their workforce needs; </a:t>
            </a:r>
            <a:r>
              <a:rPr lang="en-US" dirty="0" smtClean="0">
                <a:latin typeface="Arial" panose="020B0604020202020204" pitchFamily="34" charset="0"/>
                <a:ea typeface="+mn-ea"/>
                <a:cs typeface="Arial" panose="020B0604020202020204" pitchFamily="34" charset="0"/>
              </a:rPr>
              <a:t>helps </a:t>
            </a:r>
            <a:r>
              <a:rPr lang="en-US" dirty="0">
                <a:latin typeface="Arial" panose="020B0604020202020204" pitchFamily="34" charset="0"/>
                <a:ea typeface="+mn-ea"/>
                <a:cs typeface="Arial" panose="020B0604020202020204" pitchFamily="34" charset="0"/>
              </a:rPr>
              <a:t>states and communities strengthen their workforces and economies. </a:t>
            </a:r>
            <a:endParaRPr lang="en-US" dirty="0" smtClean="0">
              <a:latin typeface="Arial" panose="020B0604020202020204" pitchFamily="34" charset="0"/>
              <a:ea typeface="+mn-ea"/>
              <a:cs typeface="Arial" panose="020B0604020202020204" pitchFamily="34" charset="0"/>
            </a:endParaRPr>
          </a:p>
          <a:p>
            <a:pPr eaLnBrk="1" fontAlgn="auto" hangingPunct="1">
              <a:defRPr/>
            </a:pPr>
            <a:r>
              <a:rPr lang="en-US" dirty="0" smtClean="0">
                <a:latin typeface="Arial" panose="020B0604020202020204" pitchFamily="34" charset="0"/>
                <a:ea typeface="+mn-ea"/>
                <a:cs typeface="Arial" panose="020B0604020202020204" pitchFamily="34" charset="0"/>
              </a:rPr>
              <a:t>Not </a:t>
            </a:r>
            <a:r>
              <a:rPr lang="en-US" dirty="0">
                <a:latin typeface="Arial" panose="020B0604020202020204" pitchFamily="34" charset="0"/>
                <a:ea typeface="+mn-ea"/>
                <a:cs typeface="Arial" panose="020B0604020202020204" pitchFamily="34" charset="0"/>
              </a:rPr>
              <a:t>simply a new model; it is a </a:t>
            </a:r>
            <a:r>
              <a:rPr lang="en-US" i="1" dirty="0">
                <a:latin typeface="Arial" panose="020B0604020202020204" pitchFamily="34" charset="0"/>
                <a:ea typeface="+mn-ea"/>
                <a:cs typeface="Arial" panose="020B0604020202020204" pitchFamily="34" charset="0"/>
              </a:rPr>
              <a:t>systems transformation </a:t>
            </a:r>
            <a:r>
              <a:rPr lang="en-US" dirty="0">
                <a:latin typeface="Arial" panose="020B0604020202020204" pitchFamily="34" charset="0"/>
                <a:ea typeface="+mn-ea"/>
                <a:cs typeface="Arial" panose="020B0604020202020204" pitchFamily="34" charset="0"/>
              </a:rPr>
              <a:t>strategy.</a:t>
            </a:r>
          </a:p>
        </p:txBody>
      </p:sp>
      <p:sp>
        <p:nvSpPr>
          <p:cNvPr id="798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0781AEF-25D1-41B9-A183-B7E3B3E2E638}" type="slidenum">
              <a:rPr lang="en-US" altLang="en-US" sz="1200">
                <a:solidFill>
                  <a:srgbClr val="FFFFFF"/>
                </a:solidFill>
                <a:latin typeface="Proxima Nova Bold" charset="0"/>
              </a:rPr>
              <a:pPr eaLnBrk="1" hangingPunct="1"/>
              <a:t>12</a:t>
            </a:fld>
            <a:endParaRPr lang="en-US" altLang="en-US" sz="1200">
              <a:solidFill>
                <a:srgbClr val="FFFFFF"/>
              </a:solidFill>
              <a:latin typeface="Proxima Nova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760723" y="1265237"/>
            <a:ext cx="7760961" cy="4575430"/>
            <a:chOff x="455922" y="1600200"/>
            <a:chExt cx="7760961" cy="4575430"/>
          </a:xfrm>
          <a:solidFill>
            <a:srgbClr val="D0D8E8"/>
          </a:solidFill>
        </p:grpSpPr>
        <p:sp>
          <p:nvSpPr>
            <p:cNvPr id="49" name="Shape 48"/>
            <p:cNvSpPr/>
            <p:nvPr/>
          </p:nvSpPr>
          <p:spPr>
            <a:xfrm>
              <a:off x="975343" y="1600200"/>
              <a:ext cx="7241540" cy="4525963"/>
            </a:xfrm>
            <a:prstGeom prst="swooshArrow">
              <a:avLst>
                <a:gd name="adj1" fmla="val 25000"/>
                <a:gd name="adj2" fmla="val 25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 name="Freeform 50"/>
            <p:cNvSpPr/>
            <p:nvPr/>
          </p:nvSpPr>
          <p:spPr>
            <a:xfrm>
              <a:off x="455922" y="5411790"/>
              <a:ext cx="1928081" cy="763840"/>
            </a:xfrm>
            <a:custGeom>
              <a:avLst/>
              <a:gdLst>
                <a:gd name="connsiteX0" fmla="*/ 0 w 1928081"/>
                <a:gd name="connsiteY0" fmla="*/ 0 h 935700"/>
                <a:gd name="connsiteX1" fmla="*/ 1928081 w 1928081"/>
                <a:gd name="connsiteY1" fmla="*/ 0 h 935700"/>
                <a:gd name="connsiteX2" fmla="*/ 1928081 w 1928081"/>
                <a:gd name="connsiteY2" fmla="*/ 935700 h 935700"/>
                <a:gd name="connsiteX3" fmla="*/ 0 w 1928081"/>
                <a:gd name="connsiteY3" fmla="*/ 935700 h 935700"/>
                <a:gd name="connsiteX4" fmla="*/ 0 w 1928081"/>
                <a:gd name="connsiteY4" fmla="*/ 0 h 93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081" h="935700">
                  <a:moveTo>
                    <a:pt x="0" y="0"/>
                  </a:moveTo>
                  <a:lnTo>
                    <a:pt x="1928081" y="0"/>
                  </a:lnTo>
                  <a:lnTo>
                    <a:pt x="1928081" y="935700"/>
                  </a:lnTo>
                  <a:lnTo>
                    <a:pt x="0" y="93570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4300" tIns="0" rIns="0" bIns="0" spcCol="1270"/>
            <a:lstStyle/>
            <a:p>
              <a:pPr defTabSz="622300" fontAlgn="auto">
                <a:lnSpc>
                  <a:spcPct val="90000"/>
                </a:lnSpc>
                <a:spcAft>
                  <a:spcPts val="0"/>
                </a:spcAft>
                <a:defRPr/>
              </a:pPr>
              <a:r>
                <a:rPr lang="en-US" sz="1400" b="1" dirty="0">
                  <a:solidFill>
                    <a:srgbClr val="4F81BD"/>
                  </a:solidFill>
                </a:rPr>
                <a:t>1. Well-connected and transparent education, training, credentials, and support services</a:t>
              </a:r>
              <a:endParaRPr lang="en-US" sz="1200" i="1" dirty="0">
                <a:solidFill>
                  <a:srgbClr val="4F81BD"/>
                </a:solidFill>
              </a:endParaRPr>
            </a:p>
          </p:txBody>
        </p:sp>
      </p:grpSp>
      <p:sp>
        <p:nvSpPr>
          <p:cNvPr id="18" name="Freeform 17"/>
          <p:cNvSpPr/>
          <p:nvPr/>
        </p:nvSpPr>
        <p:spPr>
          <a:xfrm rot="21423960">
            <a:off x="4719638" y="4124325"/>
            <a:ext cx="2979737" cy="1009650"/>
          </a:xfrm>
          <a:custGeom>
            <a:avLst/>
            <a:gdLst>
              <a:gd name="connsiteX0" fmla="*/ 0 w 2979683"/>
              <a:gd name="connsiteY0" fmla="*/ 1008993 h 1008993"/>
              <a:gd name="connsiteX1" fmla="*/ 945931 w 2979683"/>
              <a:gd name="connsiteY1" fmla="*/ 536027 h 1008993"/>
              <a:gd name="connsiteX2" fmla="*/ 1923393 w 2979683"/>
              <a:gd name="connsiteY2" fmla="*/ 220717 h 1008993"/>
              <a:gd name="connsiteX3" fmla="*/ 2979683 w 2979683"/>
              <a:gd name="connsiteY3" fmla="*/ 0 h 1008993"/>
            </a:gdLst>
            <a:ahLst/>
            <a:cxnLst>
              <a:cxn ang="0">
                <a:pos x="connsiteX0" y="connsiteY0"/>
              </a:cxn>
              <a:cxn ang="0">
                <a:pos x="connsiteX1" y="connsiteY1"/>
              </a:cxn>
              <a:cxn ang="0">
                <a:pos x="connsiteX2" y="connsiteY2"/>
              </a:cxn>
              <a:cxn ang="0">
                <a:pos x="connsiteX3" y="connsiteY3"/>
              </a:cxn>
            </a:cxnLst>
            <a:rect l="l" t="t" r="r" b="b"/>
            <a:pathLst>
              <a:path w="2979683" h="1008993">
                <a:moveTo>
                  <a:pt x="0" y="1008993"/>
                </a:moveTo>
                <a:cubicBezTo>
                  <a:pt x="312683" y="838199"/>
                  <a:pt x="625366" y="667406"/>
                  <a:pt x="945931" y="536027"/>
                </a:cubicBezTo>
                <a:cubicBezTo>
                  <a:pt x="1266496" y="404648"/>
                  <a:pt x="1584434" y="310055"/>
                  <a:pt x="1923393" y="220717"/>
                </a:cubicBezTo>
                <a:cubicBezTo>
                  <a:pt x="2262352" y="131379"/>
                  <a:pt x="2621017" y="65689"/>
                  <a:pt x="2979683" y="0"/>
                </a:cubicBezTo>
              </a:path>
            </a:pathLst>
          </a:custGeom>
          <a:noFill/>
          <a:ln>
            <a:solidFill>
              <a:srgbClr val="604A7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2" name="Oval 51"/>
          <p:cNvSpPr/>
          <p:nvPr/>
        </p:nvSpPr>
        <p:spPr>
          <a:xfrm>
            <a:off x="4767263" y="3048000"/>
            <a:ext cx="266700" cy="263525"/>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a:spLocks noChangeArrowheads="1"/>
          </p:cNvSpPr>
          <p:nvPr/>
        </p:nvSpPr>
        <p:spPr bwMode="auto">
          <a:xfrm rot="-1862114">
            <a:off x="2693988" y="3375025"/>
            <a:ext cx="1138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Increasing</a:t>
            </a:r>
          </a:p>
        </p:txBody>
      </p:sp>
      <p:sp>
        <p:nvSpPr>
          <p:cNvPr id="30" name="TextBox 29"/>
          <p:cNvSpPr txBox="1">
            <a:spLocks noChangeArrowheads="1"/>
          </p:cNvSpPr>
          <p:nvPr/>
        </p:nvSpPr>
        <p:spPr bwMode="auto">
          <a:xfrm rot="-1751966">
            <a:off x="3548063" y="2949575"/>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skills</a:t>
            </a:r>
            <a:r>
              <a:rPr lang="en-US" altLang="en-US" sz="1800">
                <a:solidFill>
                  <a:srgbClr val="000000"/>
                </a:solidFill>
              </a:rPr>
              <a:t>,</a:t>
            </a:r>
          </a:p>
        </p:txBody>
      </p:sp>
      <p:sp>
        <p:nvSpPr>
          <p:cNvPr id="31" name="TextBox 30"/>
          <p:cNvSpPr txBox="1">
            <a:spLocks noChangeArrowheads="1"/>
          </p:cNvSpPr>
          <p:nvPr/>
        </p:nvSpPr>
        <p:spPr bwMode="auto">
          <a:xfrm rot="-1233240">
            <a:off x="4062413" y="2543175"/>
            <a:ext cx="196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competencies, and</a:t>
            </a:r>
          </a:p>
        </p:txBody>
      </p:sp>
      <p:sp>
        <p:nvSpPr>
          <p:cNvPr id="32" name="TextBox 31"/>
          <p:cNvSpPr txBox="1">
            <a:spLocks noChangeArrowheads="1"/>
          </p:cNvSpPr>
          <p:nvPr/>
        </p:nvSpPr>
        <p:spPr bwMode="auto">
          <a:xfrm rot="-799614">
            <a:off x="5645150" y="2165350"/>
            <a:ext cx="112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credentials</a:t>
            </a:r>
          </a:p>
        </p:txBody>
      </p:sp>
      <p:sp>
        <p:nvSpPr>
          <p:cNvPr id="34" name="Oval 33"/>
          <p:cNvSpPr/>
          <p:nvPr/>
        </p:nvSpPr>
        <p:spPr>
          <a:xfrm rot="19705003">
            <a:off x="2232025" y="3992563"/>
            <a:ext cx="844550" cy="422275"/>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ight Arrow 36"/>
          <p:cNvSpPr/>
          <p:nvPr/>
        </p:nvSpPr>
        <p:spPr>
          <a:xfrm rot="1265525">
            <a:off x="2917825" y="4186238"/>
            <a:ext cx="1598613" cy="735012"/>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e.g., license,  industry credential</a:t>
            </a:r>
          </a:p>
        </p:txBody>
      </p:sp>
      <p:sp>
        <p:nvSpPr>
          <p:cNvPr id="8" name="Action Button: Forward or Next 7"/>
          <p:cNvSpPr/>
          <p:nvPr/>
        </p:nvSpPr>
        <p:spPr>
          <a:xfrm rot="20500224">
            <a:off x="6186330" y="3890590"/>
            <a:ext cx="820208" cy="903566"/>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3</a:t>
            </a:r>
            <a:r>
              <a:rPr lang="en-US" sz="1200" baseline="30000" dirty="0">
                <a:solidFill>
                  <a:prstClr val="white"/>
                </a:solidFill>
              </a:rPr>
              <a:t>rd</a:t>
            </a:r>
            <a:r>
              <a:rPr lang="en-US" sz="1200" dirty="0">
                <a:solidFill>
                  <a:prstClr val="white"/>
                </a:solidFill>
              </a:rPr>
              <a:t> Job in Career Path</a:t>
            </a:r>
          </a:p>
        </p:txBody>
      </p:sp>
      <p:sp>
        <p:nvSpPr>
          <p:cNvPr id="39" name="Action Button: Forward or Next 38"/>
          <p:cNvSpPr/>
          <p:nvPr/>
        </p:nvSpPr>
        <p:spPr>
          <a:xfrm rot="20394805">
            <a:off x="5273801" y="4264388"/>
            <a:ext cx="817035" cy="956507"/>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2</a:t>
            </a:r>
            <a:r>
              <a:rPr lang="en-US" sz="1200" baseline="30000" dirty="0">
                <a:solidFill>
                  <a:prstClr val="white"/>
                </a:solidFill>
              </a:rPr>
              <a:t>nd</a:t>
            </a:r>
            <a:r>
              <a:rPr lang="en-US" sz="1200" dirty="0">
                <a:solidFill>
                  <a:prstClr val="white"/>
                </a:solidFill>
              </a:rPr>
              <a:t> Job in Career Path</a:t>
            </a:r>
          </a:p>
        </p:txBody>
      </p:sp>
      <p:sp>
        <p:nvSpPr>
          <p:cNvPr id="40" name="Action Button: Forward or Next 39"/>
          <p:cNvSpPr/>
          <p:nvPr/>
        </p:nvSpPr>
        <p:spPr>
          <a:xfrm rot="20292922">
            <a:off x="4369897" y="4771537"/>
            <a:ext cx="856619" cy="943879"/>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1</a:t>
            </a:r>
            <a:r>
              <a:rPr lang="en-US" sz="1200" baseline="30000" dirty="0">
                <a:solidFill>
                  <a:prstClr val="white"/>
                </a:solidFill>
              </a:rPr>
              <a:t>st</a:t>
            </a:r>
            <a:r>
              <a:rPr lang="en-US" sz="1200" dirty="0">
                <a:solidFill>
                  <a:prstClr val="white"/>
                </a:solidFill>
              </a:rPr>
              <a:t> Job in Career Path</a:t>
            </a:r>
          </a:p>
        </p:txBody>
      </p:sp>
      <p:sp>
        <p:nvSpPr>
          <p:cNvPr id="9" name="TextBox 8"/>
          <p:cNvSpPr txBox="1">
            <a:spLocks noChangeArrowheads="1"/>
          </p:cNvSpPr>
          <p:nvPr/>
        </p:nvSpPr>
        <p:spPr bwMode="auto">
          <a:xfrm rot="-775265">
            <a:off x="6626225" y="1841500"/>
            <a:ext cx="1881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informed by industry/employers</a:t>
            </a:r>
          </a:p>
        </p:txBody>
      </p:sp>
      <p:sp>
        <p:nvSpPr>
          <p:cNvPr id="29" name="Right Arrow 28"/>
          <p:cNvSpPr/>
          <p:nvPr/>
        </p:nvSpPr>
        <p:spPr>
          <a:xfrm rot="1265525">
            <a:off x="3884613" y="3597275"/>
            <a:ext cx="1327150" cy="735013"/>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e.g., certificate, diploma</a:t>
            </a:r>
          </a:p>
        </p:txBody>
      </p:sp>
      <p:sp>
        <p:nvSpPr>
          <p:cNvPr id="33" name="Right Arrow 32"/>
          <p:cNvSpPr/>
          <p:nvPr/>
        </p:nvSpPr>
        <p:spPr>
          <a:xfrm rot="1265525">
            <a:off x="5070475" y="3132138"/>
            <a:ext cx="1230313" cy="735012"/>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e.g., 2-year degree</a:t>
            </a:r>
          </a:p>
        </p:txBody>
      </p:sp>
      <p:sp>
        <p:nvSpPr>
          <p:cNvPr id="35" name="Right Arrow 34"/>
          <p:cNvSpPr/>
          <p:nvPr/>
        </p:nvSpPr>
        <p:spPr>
          <a:xfrm rot="1265525">
            <a:off x="6197600" y="2811463"/>
            <a:ext cx="1230313" cy="735012"/>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e.g., 4-year degree</a:t>
            </a:r>
          </a:p>
        </p:txBody>
      </p:sp>
      <p:sp>
        <p:nvSpPr>
          <p:cNvPr id="45" name="Action Button: Forward or Next 44"/>
          <p:cNvSpPr/>
          <p:nvPr/>
        </p:nvSpPr>
        <p:spPr>
          <a:xfrm rot="20625978">
            <a:off x="7123334" y="3635165"/>
            <a:ext cx="790061" cy="987563"/>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 N</a:t>
            </a:r>
            <a:r>
              <a:rPr lang="en-US" sz="1200" baseline="30000" dirty="0">
                <a:solidFill>
                  <a:prstClr val="white"/>
                </a:solidFill>
              </a:rPr>
              <a:t>th</a:t>
            </a:r>
            <a:r>
              <a:rPr lang="en-US" sz="1200" dirty="0">
                <a:solidFill>
                  <a:prstClr val="white"/>
                </a:solidFill>
              </a:rPr>
              <a:t> Job in Career Path</a:t>
            </a:r>
          </a:p>
        </p:txBody>
      </p:sp>
      <p:sp>
        <p:nvSpPr>
          <p:cNvPr id="41" name="Oval 40"/>
          <p:cNvSpPr/>
          <p:nvPr/>
        </p:nvSpPr>
        <p:spPr>
          <a:xfrm>
            <a:off x="3570288" y="3532188"/>
            <a:ext cx="266700" cy="263525"/>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5924550" y="2733675"/>
            <a:ext cx="266700" cy="265113"/>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TextBox 46"/>
          <p:cNvSpPr txBox="1">
            <a:spLocks noChangeArrowheads="1"/>
          </p:cNvSpPr>
          <p:nvPr/>
        </p:nvSpPr>
        <p:spPr bwMode="auto">
          <a:xfrm>
            <a:off x="663575" y="1143000"/>
            <a:ext cx="2398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400" b="1">
                <a:solidFill>
                  <a:srgbClr val="953735"/>
                </a:solidFill>
              </a:rPr>
              <a:t>2. Multiple entry points </a:t>
            </a:r>
            <a:r>
              <a:rPr lang="en-US" altLang="en-US" sz="1400">
                <a:solidFill>
                  <a:srgbClr val="953735"/>
                </a:solidFill>
              </a:rPr>
              <a:t>– for both well-prepared students and targeted populations</a:t>
            </a:r>
            <a:endParaRPr lang="en-US" altLang="en-US" sz="1200" i="1">
              <a:solidFill>
                <a:srgbClr val="953735"/>
              </a:solidFill>
            </a:endParaRPr>
          </a:p>
        </p:txBody>
      </p:sp>
      <p:sp>
        <p:nvSpPr>
          <p:cNvPr id="54" name="TextBox 53"/>
          <p:cNvSpPr txBox="1">
            <a:spLocks noChangeArrowheads="1"/>
          </p:cNvSpPr>
          <p:nvPr/>
        </p:nvSpPr>
        <p:spPr bwMode="auto">
          <a:xfrm rot="-1926944">
            <a:off x="2235200" y="4049713"/>
            <a:ext cx="906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400">
                <a:solidFill>
                  <a:srgbClr val="FFFFFF"/>
                </a:solidFill>
              </a:rPr>
              <a:t>bridge(s)</a:t>
            </a:r>
          </a:p>
        </p:txBody>
      </p:sp>
      <p:sp>
        <p:nvSpPr>
          <p:cNvPr id="56" name="Freeform 55"/>
          <p:cNvSpPr/>
          <p:nvPr/>
        </p:nvSpPr>
        <p:spPr>
          <a:xfrm flipH="1">
            <a:off x="6011863" y="5354638"/>
            <a:ext cx="2979737" cy="361950"/>
          </a:xfrm>
          <a:custGeom>
            <a:avLst/>
            <a:gdLst>
              <a:gd name="connsiteX0" fmla="*/ 0 w 2979814"/>
              <a:gd name="connsiteY0" fmla="*/ 0 h 977835"/>
              <a:gd name="connsiteX1" fmla="*/ 2979814 w 2979814"/>
              <a:gd name="connsiteY1" fmla="*/ 0 h 977835"/>
              <a:gd name="connsiteX2" fmla="*/ 2979814 w 2979814"/>
              <a:gd name="connsiteY2" fmla="*/ 977835 h 977835"/>
              <a:gd name="connsiteX3" fmla="*/ 0 w 2979814"/>
              <a:gd name="connsiteY3" fmla="*/ 977835 h 977835"/>
              <a:gd name="connsiteX4" fmla="*/ 0 w 2979814"/>
              <a:gd name="connsiteY4" fmla="*/ 0 h 97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814" h="977835">
                <a:moveTo>
                  <a:pt x="2979814" y="1"/>
                </a:moveTo>
                <a:lnTo>
                  <a:pt x="0" y="1"/>
                </a:lnTo>
                <a:lnTo>
                  <a:pt x="0" y="977834"/>
                </a:lnTo>
                <a:lnTo>
                  <a:pt x="2979814" y="977834"/>
                </a:lnTo>
                <a:lnTo>
                  <a:pt x="2979814" y="1"/>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30230" tIns="0" rIns="0" bIns="0" spcCol="1270"/>
          <a:lstStyle/>
          <a:p>
            <a:pPr defTabSz="622300" fontAlgn="auto">
              <a:lnSpc>
                <a:spcPct val="90000"/>
              </a:lnSpc>
              <a:spcAft>
                <a:spcPct val="35000"/>
              </a:spcAft>
              <a:defRPr/>
            </a:pPr>
            <a:r>
              <a:rPr lang="en-US" sz="1400" b="1" dirty="0">
                <a:solidFill>
                  <a:srgbClr val="4F6228"/>
                </a:solidFill>
              </a:rPr>
              <a:t>3. Multiple exit points</a:t>
            </a:r>
          </a:p>
        </p:txBody>
      </p:sp>
      <p:grpSp>
        <p:nvGrpSpPr>
          <p:cNvPr id="4" name="Group 3"/>
          <p:cNvGrpSpPr>
            <a:grpSpLocks/>
          </p:cNvGrpSpPr>
          <p:nvPr/>
        </p:nvGrpSpPr>
        <p:grpSpPr bwMode="auto">
          <a:xfrm>
            <a:off x="582613" y="1176338"/>
            <a:ext cx="6129337" cy="2852737"/>
            <a:chOff x="583250" y="1176367"/>
            <a:chExt cx="6128995" cy="2852740"/>
          </a:xfrm>
        </p:grpSpPr>
        <p:grpSp>
          <p:nvGrpSpPr>
            <p:cNvPr id="80929" name="Group 2"/>
            <p:cNvGrpSpPr>
              <a:grpSpLocks/>
            </p:cNvGrpSpPr>
            <p:nvPr/>
          </p:nvGrpSpPr>
          <p:grpSpPr bwMode="auto">
            <a:xfrm>
              <a:off x="583250" y="1525841"/>
              <a:ext cx="4846375" cy="2503266"/>
              <a:chOff x="583250" y="1525841"/>
              <a:chExt cx="4846375" cy="2503266"/>
            </a:xfrm>
          </p:grpSpPr>
          <p:sp>
            <p:nvSpPr>
              <p:cNvPr id="36" name="Right Arrow 35"/>
              <p:cNvSpPr/>
              <p:nvPr/>
            </p:nvSpPr>
            <p:spPr>
              <a:xfrm rot="1265525">
                <a:off x="1676976" y="2665443"/>
                <a:ext cx="1477881"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rPr>
                  <a:t>e.g., high school or CTE</a:t>
                </a:r>
              </a:p>
            </p:txBody>
          </p:sp>
          <p:sp>
            <p:nvSpPr>
              <p:cNvPr id="43" name="Right Arrow 42"/>
              <p:cNvSpPr/>
              <p:nvPr/>
            </p:nvSpPr>
            <p:spPr>
              <a:xfrm rot="1265525">
                <a:off x="583250" y="3294094"/>
                <a:ext cx="1774726"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rPr>
                  <a:t>e.g., adult education or workforce system</a:t>
                </a:r>
              </a:p>
            </p:txBody>
          </p:sp>
          <p:sp>
            <p:nvSpPr>
              <p:cNvPr id="50" name="Right Arrow 49"/>
              <p:cNvSpPr/>
              <p:nvPr/>
            </p:nvSpPr>
            <p:spPr>
              <a:xfrm rot="1265525">
                <a:off x="2599263" y="2070130"/>
                <a:ext cx="1573124" cy="735014"/>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rPr>
                  <a:t>e.g., military or civilian workplace</a:t>
                </a:r>
              </a:p>
            </p:txBody>
          </p:sp>
          <p:sp>
            <p:nvSpPr>
              <p:cNvPr id="53" name="Right Arrow 52"/>
              <p:cNvSpPr/>
              <p:nvPr/>
            </p:nvSpPr>
            <p:spPr>
              <a:xfrm rot="1265525">
                <a:off x="3708863" y="1525617"/>
                <a:ext cx="1720754"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rPr>
                  <a:t>e.g., postsecondary system</a:t>
                </a:r>
              </a:p>
            </p:txBody>
          </p:sp>
        </p:grpSp>
        <p:sp>
          <p:nvSpPr>
            <p:cNvPr id="60" name="Right Arrow 59"/>
            <p:cNvSpPr/>
            <p:nvPr/>
          </p:nvSpPr>
          <p:spPr>
            <a:xfrm rot="1265525">
              <a:off x="5242302" y="1176367"/>
              <a:ext cx="1469943"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prstClr val="white"/>
                  </a:solidFill>
                </a:rPr>
                <a:t>e.g., apprenticeship</a:t>
              </a:r>
            </a:p>
          </p:txBody>
        </p:sp>
      </p:grpSp>
      <p:sp>
        <p:nvSpPr>
          <p:cNvPr id="2" name="Title 1"/>
          <p:cNvSpPr>
            <a:spLocks noGrp="1"/>
          </p:cNvSpPr>
          <p:nvPr>
            <p:ph type="title"/>
          </p:nvPr>
        </p:nvSpPr>
        <p:spPr>
          <a:xfrm>
            <a:off x="454025" y="98425"/>
            <a:ext cx="8229600" cy="1143000"/>
          </a:xfrm>
        </p:spPr>
        <p:txBody>
          <a:bodyPr>
            <a:normAutofit fontScale="90000"/>
          </a:bodyPr>
          <a:lstStyle/>
          <a:p>
            <a:pPr eaLnBrk="1" hangingPunct="1"/>
            <a:r>
              <a:rPr lang="en-US" altLang="en-US" sz="3200" smtClean="0"/>
              <a:t>Three Essential Features of Career Pathways</a:t>
            </a:r>
            <a:r>
              <a:rPr lang="en-US" altLang="en-US" sz="4000" smtClean="0"/>
              <a:t/>
            </a:r>
            <a:br>
              <a:rPr lang="en-US" altLang="en-US" sz="4000" smtClean="0"/>
            </a:br>
            <a:endParaRPr lang="en-US" altLang="en-US" sz="4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80">
                                          <p:stCondLst>
                                            <p:cond delay="0"/>
                                          </p:stCondLst>
                                        </p:cTn>
                                        <p:tgtEl>
                                          <p:spTgt spid="30"/>
                                        </p:tgtEl>
                                      </p:cBhvr>
                                    </p:animEffect>
                                    <p:anim calcmode="lin" valueType="num">
                                      <p:cBhvr>
                                        <p:cTn id="49"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4" dur="26">
                                          <p:stCondLst>
                                            <p:cond delay="650"/>
                                          </p:stCondLst>
                                        </p:cTn>
                                        <p:tgtEl>
                                          <p:spTgt spid="30"/>
                                        </p:tgtEl>
                                      </p:cBhvr>
                                      <p:to x="100000" y="60000"/>
                                    </p:animScale>
                                    <p:animScale>
                                      <p:cBhvr>
                                        <p:cTn id="55" dur="166" decel="50000">
                                          <p:stCondLst>
                                            <p:cond delay="676"/>
                                          </p:stCondLst>
                                        </p:cTn>
                                        <p:tgtEl>
                                          <p:spTgt spid="30"/>
                                        </p:tgtEl>
                                      </p:cBhvr>
                                      <p:to x="100000" y="100000"/>
                                    </p:animScale>
                                    <p:animScale>
                                      <p:cBhvr>
                                        <p:cTn id="56" dur="26">
                                          <p:stCondLst>
                                            <p:cond delay="1312"/>
                                          </p:stCondLst>
                                        </p:cTn>
                                        <p:tgtEl>
                                          <p:spTgt spid="30"/>
                                        </p:tgtEl>
                                      </p:cBhvr>
                                      <p:to x="100000" y="80000"/>
                                    </p:animScale>
                                    <p:animScale>
                                      <p:cBhvr>
                                        <p:cTn id="57" dur="166" decel="50000">
                                          <p:stCondLst>
                                            <p:cond delay="1338"/>
                                          </p:stCondLst>
                                        </p:cTn>
                                        <p:tgtEl>
                                          <p:spTgt spid="30"/>
                                        </p:tgtEl>
                                      </p:cBhvr>
                                      <p:to x="100000" y="100000"/>
                                    </p:animScale>
                                    <p:animScale>
                                      <p:cBhvr>
                                        <p:cTn id="58" dur="26">
                                          <p:stCondLst>
                                            <p:cond delay="1642"/>
                                          </p:stCondLst>
                                        </p:cTn>
                                        <p:tgtEl>
                                          <p:spTgt spid="30"/>
                                        </p:tgtEl>
                                      </p:cBhvr>
                                      <p:to x="100000" y="90000"/>
                                    </p:animScale>
                                    <p:animScale>
                                      <p:cBhvr>
                                        <p:cTn id="59" dur="166" decel="50000">
                                          <p:stCondLst>
                                            <p:cond delay="1668"/>
                                          </p:stCondLst>
                                        </p:cTn>
                                        <p:tgtEl>
                                          <p:spTgt spid="30"/>
                                        </p:tgtEl>
                                      </p:cBhvr>
                                      <p:to x="100000" y="100000"/>
                                    </p:animScale>
                                    <p:animScale>
                                      <p:cBhvr>
                                        <p:cTn id="60" dur="26">
                                          <p:stCondLst>
                                            <p:cond delay="1808"/>
                                          </p:stCondLst>
                                        </p:cTn>
                                        <p:tgtEl>
                                          <p:spTgt spid="30"/>
                                        </p:tgtEl>
                                      </p:cBhvr>
                                      <p:to x="100000" y="95000"/>
                                    </p:animScale>
                                    <p:animScale>
                                      <p:cBhvr>
                                        <p:cTn id="61" dur="166" decel="50000">
                                          <p:stCondLst>
                                            <p:cond delay="1834"/>
                                          </p:stCondLst>
                                        </p:cTn>
                                        <p:tgtEl>
                                          <p:spTgt spid="30"/>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80">
                                          <p:stCondLst>
                                            <p:cond delay="0"/>
                                          </p:stCondLst>
                                        </p:cTn>
                                        <p:tgtEl>
                                          <p:spTgt spid="31"/>
                                        </p:tgtEl>
                                      </p:cBhvr>
                                    </p:animEffect>
                                    <p:anim calcmode="lin" valueType="num">
                                      <p:cBhvr>
                                        <p:cTn id="6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0" dur="26">
                                          <p:stCondLst>
                                            <p:cond delay="650"/>
                                          </p:stCondLst>
                                        </p:cTn>
                                        <p:tgtEl>
                                          <p:spTgt spid="31"/>
                                        </p:tgtEl>
                                      </p:cBhvr>
                                      <p:to x="100000" y="60000"/>
                                    </p:animScale>
                                    <p:animScale>
                                      <p:cBhvr>
                                        <p:cTn id="71" dur="166" decel="50000">
                                          <p:stCondLst>
                                            <p:cond delay="676"/>
                                          </p:stCondLst>
                                        </p:cTn>
                                        <p:tgtEl>
                                          <p:spTgt spid="31"/>
                                        </p:tgtEl>
                                      </p:cBhvr>
                                      <p:to x="100000" y="100000"/>
                                    </p:animScale>
                                    <p:animScale>
                                      <p:cBhvr>
                                        <p:cTn id="72" dur="26">
                                          <p:stCondLst>
                                            <p:cond delay="1312"/>
                                          </p:stCondLst>
                                        </p:cTn>
                                        <p:tgtEl>
                                          <p:spTgt spid="31"/>
                                        </p:tgtEl>
                                      </p:cBhvr>
                                      <p:to x="100000" y="80000"/>
                                    </p:animScale>
                                    <p:animScale>
                                      <p:cBhvr>
                                        <p:cTn id="73" dur="166" decel="50000">
                                          <p:stCondLst>
                                            <p:cond delay="1338"/>
                                          </p:stCondLst>
                                        </p:cTn>
                                        <p:tgtEl>
                                          <p:spTgt spid="31"/>
                                        </p:tgtEl>
                                      </p:cBhvr>
                                      <p:to x="100000" y="100000"/>
                                    </p:animScale>
                                    <p:animScale>
                                      <p:cBhvr>
                                        <p:cTn id="74" dur="26">
                                          <p:stCondLst>
                                            <p:cond delay="1642"/>
                                          </p:stCondLst>
                                        </p:cTn>
                                        <p:tgtEl>
                                          <p:spTgt spid="31"/>
                                        </p:tgtEl>
                                      </p:cBhvr>
                                      <p:to x="100000" y="90000"/>
                                    </p:animScale>
                                    <p:animScale>
                                      <p:cBhvr>
                                        <p:cTn id="75" dur="166" decel="50000">
                                          <p:stCondLst>
                                            <p:cond delay="1668"/>
                                          </p:stCondLst>
                                        </p:cTn>
                                        <p:tgtEl>
                                          <p:spTgt spid="31"/>
                                        </p:tgtEl>
                                      </p:cBhvr>
                                      <p:to x="100000" y="100000"/>
                                    </p:animScale>
                                    <p:animScale>
                                      <p:cBhvr>
                                        <p:cTn id="76" dur="26">
                                          <p:stCondLst>
                                            <p:cond delay="1808"/>
                                          </p:stCondLst>
                                        </p:cTn>
                                        <p:tgtEl>
                                          <p:spTgt spid="31"/>
                                        </p:tgtEl>
                                      </p:cBhvr>
                                      <p:to x="100000" y="95000"/>
                                    </p:animScale>
                                    <p:animScale>
                                      <p:cBhvr>
                                        <p:cTn id="77" dur="166" decel="50000">
                                          <p:stCondLst>
                                            <p:cond delay="1834"/>
                                          </p:stCondLst>
                                        </p:cTn>
                                        <p:tgtEl>
                                          <p:spTgt spid="31"/>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80">
                                          <p:stCondLst>
                                            <p:cond delay="0"/>
                                          </p:stCondLst>
                                        </p:cTn>
                                        <p:tgtEl>
                                          <p:spTgt spid="32"/>
                                        </p:tgtEl>
                                      </p:cBhvr>
                                    </p:animEffect>
                                    <p:anim calcmode="lin" valueType="num">
                                      <p:cBhvr>
                                        <p:cTn id="81"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86" dur="26">
                                          <p:stCondLst>
                                            <p:cond delay="650"/>
                                          </p:stCondLst>
                                        </p:cTn>
                                        <p:tgtEl>
                                          <p:spTgt spid="32"/>
                                        </p:tgtEl>
                                      </p:cBhvr>
                                      <p:to x="100000" y="60000"/>
                                    </p:animScale>
                                    <p:animScale>
                                      <p:cBhvr>
                                        <p:cTn id="87" dur="166" decel="50000">
                                          <p:stCondLst>
                                            <p:cond delay="676"/>
                                          </p:stCondLst>
                                        </p:cTn>
                                        <p:tgtEl>
                                          <p:spTgt spid="32"/>
                                        </p:tgtEl>
                                      </p:cBhvr>
                                      <p:to x="100000" y="100000"/>
                                    </p:animScale>
                                    <p:animScale>
                                      <p:cBhvr>
                                        <p:cTn id="88" dur="26">
                                          <p:stCondLst>
                                            <p:cond delay="1312"/>
                                          </p:stCondLst>
                                        </p:cTn>
                                        <p:tgtEl>
                                          <p:spTgt spid="32"/>
                                        </p:tgtEl>
                                      </p:cBhvr>
                                      <p:to x="100000" y="80000"/>
                                    </p:animScale>
                                    <p:animScale>
                                      <p:cBhvr>
                                        <p:cTn id="89" dur="166" decel="50000">
                                          <p:stCondLst>
                                            <p:cond delay="1338"/>
                                          </p:stCondLst>
                                        </p:cTn>
                                        <p:tgtEl>
                                          <p:spTgt spid="32"/>
                                        </p:tgtEl>
                                      </p:cBhvr>
                                      <p:to x="100000" y="100000"/>
                                    </p:animScale>
                                    <p:animScale>
                                      <p:cBhvr>
                                        <p:cTn id="90" dur="26">
                                          <p:stCondLst>
                                            <p:cond delay="1642"/>
                                          </p:stCondLst>
                                        </p:cTn>
                                        <p:tgtEl>
                                          <p:spTgt spid="32"/>
                                        </p:tgtEl>
                                      </p:cBhvr>
                                      <p:to x="100000" y="90000"/>
                                    </p:animScale>
                                    <p:animScale>
                                      <p:cBhvr>
                                        <p:cTn id="91" dur="166" decel="50000">
                                          <p:stCondLst>
                                            <p:cond delay="1668"/>
                                          </p:stCondLst>
                                        </p:cTn>
                                        <p:tgtEl>
                                          <p:spTgt spid="32"/>
                                        </p:tgtEl>
                                      </p:cBhvr>
                                      <p:to x="100000" y="100000"/>
                                    </p:animScale>
                                    <p:animScale>
                                      <p:cBhvr>
                                        <p:cTn id="92" dur="26">
                                          <p:stCondLst>
                                            <p:cond delay="1808"/>
                                          </p:stCondLst>
                                        </p:cTn>
                                        <p:tgtEl>
                                          <p:spTgt spid="32"/>
                                        </p:tgtEl>
                                      </p:cBhvr>
                                      <p:to x="100000" y="95000"/>
                                    </p:animScale>
                                    <p:animScale>
                                      <p:cBhvr>
                                        <p:cTn id="93" dur="166" decel="50000">
                                          <p:stCondLst>
                                            <p:cond delay="1834"/>
                                          </p:stCondLst>
                                        </p:cTn>
                                        <p:tgtEl>
                                          <p:spTgt spid="32"/>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down)">
                                      <p:cBhvr>
                                        <p:cTn id="96" dur="580">
                                          <p:stCondLst>
                                            <p:cond delay="0"/>
                                          </p:stCondLst>
                                        </p:cTn>
                                        <p:tgtEl>
                                          <p:spTgt spid="9"/>
                                        </p:tgtEl>
                                      </p:cBhvr>
                                    </p:animEffect>
                                    <p:anim calcmode="lin" valueType="num">
                                      <p:cBhvr>
                                        <p:cTn id="9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2" dur="26">
                                          <p:stCondLst>
                                            <p:cond delay="650"/>
                                          </p:stCondLst>
                                        </p:cTn>
                                        <p:tgtEl>
                                          <p:spTgt spid="9"/>
                                        </p:tgtEl>
                                      </p:cBhvr>
                                      <p:to x="100000" y="60000"/>
                                    </p:animScale>
                                    <p:animScale>
                                      <p:cBhvr>
                                        <p:cTn id="103" dur="166" decel="50000">
                                          <p:stCondLst>
                                            <p:cond delay="676"/>
                                          </p:stCondLst>
                                        </p:cTn>
                                        <p:tgtEl>
                                          <p:spTgt spid="9"/>
                                        </p:tgtEl>
                                      </p:cBhvr>
                                      <p:to x="100000" y="100000"/>
                                    </p:animScale>
                                    <p:animScale>
                                      <p:cBhvr>
                                        <p:cTn id="104" dur="26">
                                          <p:stCondLst>
                                            <p:cond delay="1312"/>
                                          </p:stCondLst>
                                        </p:cTn>
                                        <p:tgtEl>
                                          <p:spTgt spid="9"/>
                                        </p:tgtEl>
                                      </p:cBhvr>
                                      <p:to x="100000" y="80000"/>
                                    </p:animScale>
                                    <p:animScale>
                                      <p:cBhvr>
                                        <p:cTn id="105" dur="166" decel="50000">
                                          <p:stCondLst>
                                            <p:cond delay="1338"/>
                                          </p:stCondLst>
                                        </p:cTn>
                                        <p:tgtEl>
                                          <p:spTgt spid="9"/>
                                        </p:tgtEl>
                                      </p:cBhvr>
                                      <p:to x="100000" y="100000"/>
                                    </p:animScale>
                                    <p:animScale>
                                      <p:cBhvr>
                                        <p:cTn id="106" dur="26">
                                          <p:stCondLst>
                                            <p:cond delay="1642"/>
                                          </p:stCondLst>
                                        </p:cTn>
                                        <p:tgtEl>
                                          <p:spTgt spid="9"/>
                                        </p:tgtEl>
                                      </p:cBhvr>
                                      <p:to x="100000" y="90000"/>
                                    </p:animScale>
                                    <p:animScale>
                                      <p:cBhvr>
                                        <p:cTn id="107" dur="166" decel="50000">
                                          <p:stCondLst>
                                            <p:cond delay="1668"/>
                                          </p:stCondLst>
                                        </p:cTn>
                                        <p:tgtEl>
                                          <p:spTgt spid="9"/>
                                        </p:tgtEl>
                                      </p:cBhvr>
                                      <p:to x="100000" y="100000"/>
                                    </p:animScale>
                                    <p:animScale>
                                      <p:cBhvr>
                                        <p:cTn id="108" dur="26">
                                          <p:stCondLst>
                                            <p:cond delay="1808"/>
                                          </p:stCondLst>
                                        </p:cTn>
                                        <p:tgtEl>
                                          <p:spTgt spid="9"/>
                                        </p:tgtEl>
                                      </p:cBhvr>
                                      <p:to x="100000" y="95000"/>
                                    </p:animScale>
                                    <p:animScale>
                                      <p:cBhvr>
                                        <p:cTn id="109" dur="166" decel="50000">
                                          <p:stCondLst>
                                            <p:cond delay="1834"/>
                                          </p:stCondLst>
                                        </p:cTn>
                                        <p:tgtEl>
                                          <p:spTgt spid="9"/>
                                        </p:tgtEl>
                                      </p:cBhvr>
                                      <p:to x="100000" y="100000"/>
                                    </p:animScale>
                                  </p:childTnLst>
                                </p:cTn>
                              </p:par>
                            </p:childTnLst>
                          </p:cTn>
                        </p:par>
                      </p:childTnLst>
                    </p:cTn>
                  </p:par>
                  <p:par>
                    <p:cTn id="110" fill="hold" nodeType="clickPar">
                      <p:stCondLst>
                        <p:cond delay="indefinite"/>
                      </p:stCondLst>
                      <p:childTnLst>
                        <p:par>
                          <p:cTn id="111" fill="hold" nodeType="withGroup">
                            <p:stCondLst>
                              <p:cond delay="0"/>
                            </p:stCondLst>
                            <p:childTnLst>
                              <p:par>
                                <p:cTn id="112" presetID="6" presetClass="emph" presetSubtype="0" autoRev="1" fill="hold" grpId="1" nodeType="clickEffect">
                                  <p:stCondLst>
                                    <p:cond delay="0"/>
                                  </p:stCondLst>
                                  <p:childTnLst>
                                    <p:animScale>
                                      <p:cBhvr>
                                        <p:cTn id="113" dur="2000" fill="hold"/>
                                        <p:tgtEl>
                                          <p:spTgt spid="9"/>
                                        </p:tgtEl>
                                      </p:cBhvr>
                                      <p:by x="150000" y="150000"/>
                                    </p:animScale>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500"/>
                                        <p:tgtEl>
                                          <p:spTgt spid="4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12" fill="hold" nodeType="click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additive="base">
                                        <p:cTn id="123" dur="1000" fill="hold"/>
                                        <p:tgtEl>
                                          <p:spTgt spid="4"/>
                                        </p:tgtEl>
                                        <p:attrNameLst>
                                          <p:attrName>ppt_x</p:attrName>
                                        </p:attrNameLst>
                                      </p:cBhvr>
                                      <p:tavLst>
                                        <p:tav tm="0">
                                          <p:val>
                                            <p:strVal val="0-#ppt_w/2"/>
                                          </p:val>
                                        </p:tav>
                                        <p:tav tm="100000">
                                          <p:val>
                                            <p:strVal val="#ppt_x"/>
                                          </p:val>
                                        </p:tav>
                                      </p:tavLst>
                                    </p:anim>
                                    <p:anim calcmode="lin" valueType="num">
                                      <p:cBhvr additive="base">
                                        <p:cTn id="1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500"/>
                                        <p:tgtEl>
                                          <p:spTgt spid="5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fade">
                                      <p:cBhvr>
                                        <p:cTn id="134" dur="500"/>
                                        <p:tgtEl>
                                          <p:spTgt spid="5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37"/>
                                        </p:tgtEl>
                                        <p:attrNameLst>
                                          <p:attrName>style.visibility</p:attrName>
                                        </p:attrNameLst>
                                      </p:cBhvr>
                                      <p:to>
                                        <p:strVal val="visible"/>
                                      </p:to>
                                    </p:set>
                                    <p:anim calcmode="lin" valueType="num">
                                      <p:cBhvr>
                                        <p:cTn id="139" dur="500" fill="hold"/>
                                        <p:tgtEl>
                                          <p:spTgt spid="37"/>
                                        </p:tgtEl>
                                        <p:attrNameLst>
                                          <p:attrName>ppt_w</p:attrName>
                                        </p:attrNameLst>
                                      </p:cBhvr>
                                      <p:tavLst>
                                        <p:tav tm="0">
                                          <p:val>
                                            <p:fltVal val="0"/>
                                          </p:val>
                                        </p:tav>
                                        <p:tav tm="100000">
                                          <p:val>
                                            <p:strVal val="#ppt_w"/>
                                          </p:val>
                                        </p:tav>
                                      </p:tavLst>
                                    </p:anim>
                                    <p:anim calcmode="lin" valueType="num">
                                      <p:cBhvr>
                                        <p:cTn id="140" dur="500" fill="hold"/>
                                        <p:tgtEl>
                                          <p:spTgt spid="37"/>
                                        </p:tgtEl>
                                        <p:attrNameLst>
                                          <p:attrName>ppt_h</p:attrName>
                                        </p:attrNameLst>
                                      </p:cBhvr>
                                      <p:tavLst>
                                        <p:tav tm="0">
                                          <p:val>
                                            <p:fltVal val="0"/>
                                          </p:val>
                                        </p:tav>
                                        <p:tav tm="100000">
                                          <p:val>
                                            <p:strVal val="#ppt_h"/>
                                          </p:val>
                                        </p:tav>
                                      </p:tavLst>
                                    </p:anim>
                                    <p:animEffect transition="in" filter="fade">
                                      <p:cBhvr>
                                        <p:cTn id="141" dur="500"/>
                                        <p:tgtEl>
                                          <p:spTgt spid="3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ntr" presetSubtype="16"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anim calcmode="lin" valueType="num">
                                      <p:cBhvr>
                                        <p:cTn id="146" dur="500" fill="hold"/>
                                        <p:tgtEl>
                                          <p:spTgt spid="40"/>
                                        </p:tgtEl>
                                        <p:attrNameLst>
                                          <p:attrName>ppt_w</p:attrName>
                                        </p:attrNameLst>
                                      </p:cBhvr>
                                      <p:tavLst>
                                        <p:tav tm="0">
                                          <p:val>
                                            <p:fltVal val="0"/>
                                          </p:val>
                                        </p:tav>
                                        <p:tav tm="100000">
                                          <p:val>
                                            <p:strVal val="#ppt_w"/>
                                          </p:val>
                                        </p:tav>
                                      </p:tavLst>
                                    </p:anim>
                                    <p:anim calcmode="lin" valueType="num">
                                      <p:cBhvr>
                                        <p:cTn id="147" dur="500" fill="hold"/>
                                        <p:tgtEl>
                                          <p:spTgt spid="40"/>
                                        </p:tgtEl>
                                        <p:attrNameLst>
                                          <p:attrName>ppt_h</p:attrName>
                                        </p:attrNameLst>
                                      </p:cBhvr>
                                      <p:tavLst>
                                        <p:tav tm="0">
                                          <p:val>
                                            <p:fltVal val="0"/>
                                          </p:val>
                                        </p:tav>
                                        <p:tav tm="100000">
                                          <p:val>
                                            <p:strVal val="#ppt_h"/>
                                          </p:val>
                                        </p:tav>
                                      </p:tavLst>
                                    </p:anim>
                                    <p:animEffect transition="in" filter="fade">
                                      <p:cBhvr>
                                        <p:cTn id="148" dur="500"/>
                                        <p:tgtEl>
                                          <p:spTgt spid="40"/>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6" presetClass="emph" presetSubtype="0" fill="hold" nodeType="clickEffect">
                                  <p:stCondLst>
                                    <p:cond delay="0"/>
                                  </p:stCondLst>
                                  <p:childTnLst>
                                    <p:animEffect transition="out" filter="fade">
                                      <p:cBhvr>
                                        <p:cTn id="152" dur="2000" tmFilter="0, 0; .2, .5; .8, .5; 1, 0"/>
                                        <p:tgtEl>
                                          <p:spTgt spid="41"/>
                                        </p:tgtEl>
                                      </p:cBhvr>
                                    </p:animEffect>
                                    <p:animScale>
                                      <p:cBhvr>
                                        <p:cTn id="153" dur="1000" autoRev="1" fill="hold"/>
                                        <p:tgtEl>
                                          <p:spTgt spid="41"/>
                                        </p:tgtEl>
                                      </p:cBhvr>
                                      <p:by x="105000" y="105000"/>
                                    </p:animScale>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29"/>
                                        </p:tgtEl>
                                        <p:attrNameLst>
                                          <p:attrName>style.visibility</p:attrName>
                                        </p:attrNameLst>
                                      </p:cBhvr>
                                      <p:to>
                                        <p:strVal val="visible"/>
                                      </p:to>
                                    </p:set>
                                    <p:anim calcmode="lin" valueType="num">
                                      <p:cBhvr>
                                        <p:cTn id="158" dur="500" fill="hold"/>
                                        <p:tgtEl>
                                          <p:spTgt spid="29"/>
                                        </p:tgtEl>
                                        <p:attrNameLst>
                                          <p:attrName>ppt_w</p:attrName>
                                        </p:attrNameLst>
                                      </p:cBhvr>
                                      <p:tavLst>
                                        <p:tav tm="0">
                                          <p:val>
                                            <p:fltVal val="0"/>
                                          </p:val>
                                        </p:tav>
                                        <p:tav tm="100000">
                                          <p:val>
                                            <p:strVal val="#ppt_w"/>
                                          </p:val>
                                        </p:tav>
                                      </p:tavLst>
                                    </p:anim>
                                    <p:anim calcmode="lin" valueType="num">
                                      <p:cBhvr>
                                        <p:cTn id="159" dur="500" fill="hold"/>
                                        <p:tgtEl>
                                          <p:spTgt spid="29"/>
                                        </p:tgtEl>
                                        <p:attrNameLst>
                                          <p:attrName>ppt_h</p:attrName>
                                        </p:attrNameLst>
                                      </p:cBhvr>
                                      <p:tavLst>
                                        <p:tav tm="0">
                                          <p:val>
                                            <p:fltVal val="0"/>
                                          </p:val>
                                        </p:tav>
                                        <p:tav tm="100000">
                                          <p:val>
                                            <p:strVal val="#ppt_h"/>
                                          </p:val>
                                        </p:tav>
                                      </p:tavLst>
                                    </p:anim>
                                    <p:animEffect transition="in" filter="fade">
                                      <p:cBhvr>
                                        <p:cTn id="160" dur="500"/>
                                        <p:tgtEl>
                                          <p:spTgt spid="29"/>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53" presetClass="entr" presetSubtype="16" fill="hold" nodeType="clickEffect">
                                  <p:stCondLst>
                                    <p:cond delay="0"/>
                                  </p:stCondLst>
                                  <p:childTnLst>
                                    <p:set>
                                      <p:cBhvr>
                                        <p:cTn id="164" dur="1" fill="hold">
                                          <p:stCondLst>
                                            <p:cond delay="0"/>
                                          </p:stCondLst>
                                        </p:cTn>
                                        <p:tgtEl>
                                          <p:spTgt spid="39"/>
                                        </p:tgtEl>
                                        <p:attrNameLst>
                                          <p:attrName>style.visibility</p:attrName>
                                        </p:attrNameLst>
                                      </p:cBhvr>
                                      <p:to>
                                        <p:strVal val="visible"/>
                                      </p:to>
                                    </p:set>
                                    <p:anim calcmode="lin" valueType="num">
                                      <p:cBhvr>
                                        <p:cTn id="165" dur="500" fill="hold"/>
                                        <p:tgtEl>
                                          <p:spTgt spid="39"/>
                                        </p:tgtEl>
                                        <p:attrNameLst>
                                          <p:attrName>ppt_w</p:attrName>
                                        </p:attrNameLst>
                                      </p:cBhvr>
                                      <p:tavLst>
                                        <p:tav tm="0">
                                          <p:val>
                                            <p:fltVal val="0"/>
                                          </p:val>
                                        </p:tav>
                                        <p:tav tm="100000">
                                          <p:val>
                                            <p:strVal val="#ppt_w"/>
                                          </p:val>
                                        </p:tav>
                                      </p:tavLst>
                                    </p:anim>
                                    <p:anim calcmode="lin" valueType="num">
                                      <p:cBhvr>
                                        <p:cTn id="166" dur="500" fill="hold"/>
                                        <p:tgtEl>
                                          <p:spTgt spid="39"/>
                                        </p:tgtEl>
                                        <p:attrNameLst>
                                          <p:attrName>ppt_h</p:attrName>
                                        </p:attrNameLst>
                                      </p:cBhvr>
                                      <p:tavLst>
                                        <p:tav tm="0">
                                          <p:val>
                                            <p:fltVal val="0"/>
                                          </p:val>
                                        </p:tav>
                                        <p:tav tm="100000">
                                          <p:val>
                                            <p:strVal val="#ppt_h"/>
                                          </p:val>
                                        </p:tav>
                                      </p:tavLst>
                                    </p:anim>
                                    <p:animEffect transition="in" filter="fade">
                                      <p:cBhvr>
                                        <p:cTn id="167" dur="500"/>
                                        <p:tgtEl>
                                          <p:spTgt spid="39"/>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6" presetClass="emph" presetSubtype="0" fill="hold" nodeType="clickEffect">
                                  <p:stCondLst>
                                    <p:cond delay="0"/>
                                  </p:stCondLst>
                                  <p:childTnLst>
                                    <p:animEffect transition="out" filter="fade">
                                      <p:cBhvr>
                                        <p:cTn id="171" dur="2000" tmFilter="0, 0; .2, .5; .8, .5; 1, 0"/>
                                        <p:tgtEl>
                                          <p:spTgt spid="52"/>
                                        </p:tgtEl>
                                      </p:cBhvr>
                                    </p:animEffect>
                                    <p:animScale>
                                      <p:cBhvr>
                                        <p:cTn id="172" dur="1000" autoRev="1" fill="hold"/>
                                        <p:tgtEl>
                                          <p:spTgt spid="52"/>
                                        </p:tgtEl>
                                      </p:cBhvr>
                                      <p:by x="105000" y="105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53" presetClass="entr" presetSubtype="16" fill="hold" nodeType="clickEffect">
                                  <p:stCondLst>
                                    <p:cond delay="0"/>
                                  </p:stCondLst>
                                  <p:childTnLst>
                                    <p:set>
                                      <p:cBhvr>
                                        <p:cTn id="183" dur="1" fill="hold">
                                          <p:stCondLst>
                                            <p:cond delay="0"/>
                                          </p:stCondLst>
                                        </p:cTn>
                                        <p:tgtEl>
                                          <p:spTgt spid="8"/>
                                        </p:tgtEl>
                                        <p:attrNameLst>
                                          <p:attrName>style.visibility</p:attrName>
                                        </p:attrNameLst>
                                      </p:cBhvr>
                                      <p:to>
                                        <p:strVal val="visible"/>
                                      </p:to>
                                    </p:set>
                                    <p:anim calcmode="lin" valueType="num">
                                      <p:cBhvr>
                                        <p:cTn id="184" dur="500" fill="hold"/>
                                        <p:tgtEl>
                                          <p:spTgt spid="8"/>
                                        </p:tgtEl>
                                        <p:attrNameLst>
                                          <p:attrName>ppt_w</p:attrName>
                                        </p:attrNameLst>
                                      </p:cBhvr>
                                      <p:tavLst>
                                        <p:tav tm="0">
                                          <p:val>
                                            <p:fltVal val="0"/>
                                          </p:val>
                                        </p:tav>
                                        <p:tav tm="100000">
                                          <p:val>
                                            <p:strVal val="#ppt_w"/>
                                          </p:val>
                                        </p:tav>
                                      </p:tavLst>
                                    </p:anim>
                                    <p:anim calcmode="lin" valueType="num">
                                      <p:cBhvr>
                                        <p:cTn id="185" dur="500" fill="hold"/>
                                        <p:tgtEl>
                                          <p:spTgt spid="8"/>
                                        </p:tgtEl>
                                        <p:attrNameLst>
                                          <p:attrName>ppt_h</p:attrName>
                                        </p:attrNameLst>
                                      </p:cBhvr>
                                      <p:tavLst>
                                        <p:tav tm="0">
                                          <p:val>
                                            <p:fltVal val="0"/>
                                          </p:val>
                                        </p:tav>
                                        <p:tav tm="100000">
                                          <p:val>
                                            <p:strVal val="#ppt_h"/>
                                          </p:val>
                                        </p:tav>
                                      </p:tavLst>
                                    </p:anim>
                                    <p:animEffect transition="in" filter="fade">
                                      <p:cBhvr>
                                        <p:cTn id="186" dur="500"/>
                                        <p:tgtEl>
                                          <p:spTgt spid="8"/>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6" presetClass="emph" presetSubtype="0" fill="hold" nodeType="clickEffect">
                                  <p:stCondLst>
                                    <p:cond delay="0"/>
                                  </p:stCondLst>
                                  <p:childTnLst>
                                    <p:animEffect transition="out" filter="fade">
                                      <p:cBhvr>
                                        <p:cTn id="190" dur="2000" tmFilter="0, 0; .2, .5; .8, .5; 1, 0"/>
                                        <p:tgtEl>
                                          <p:spTgt spid="44"/>
                                        </p:tgtEl>
                                      </p:cBhvr>
                                    </p:animEffect>
                                    <p:animScale>
                                      <p:cBhvr>
                                        <p:cTn id="191" dur="1000" autoRev="1" fill="hold"/>
                                        <p:tgtEl>
                                          <p:spTgt spid="44"/>
                                        </p:tgtEl>
                                      </p:cBhvr>
                                      <p:by x="105000" y="105000"/>
                                    </p:animScale>
                                  </p:childTnLst>
                                </p:cTn>
                              </p:par>
                            </p:childTnLst>
                          </p:cTn>
                        </p:par>
                      </p:childTnLst>
                    </p:cTn>
                  </p:par>
                  <p:par>
                    <p:cTn id="192" fill="hold" nodeType="clickPar">
                      <p:stCondLst>
                        <p:cond delay="indefinite"/>
                      </p:stCondLst>
                      <p:childTnLst>
                        <p:par>
                          <p:cTn id="193" fill="hold" nodeType="withGroup">
                            <p:stCondLst>
                              <p:cond delay="0"/>
                            </p:stCondLst>
                            <p:childTnLst>
                              <p:par>
                                <p:cTn id="194" presetID="53" presetClass="entr" presetSubtype="16" fill="hold" grpId="0" nodeType="clickEffect">
                                  <p:stCondLst>
                                    <p:cond delay="0"/>
                                  </p:stCondLst>
                                  <p:childTnLst>
                                    <p:set>
                                      <p:cBhvr>
                                        <p:cTn id="195" dur="1" fill="hold">
                                          <p:stCondLst>
                                            <p:cond delay="0"/>
                                          </p:stCondLst>
                                        </p:cTn>
                                        <p:tgtEl>
                                          <p:spTgt spid="35"/>
                                        </p:tgtEl>
                                        <p:attrNameLst>
                                          <p:attrName>style.visibility</p:attrName>
                                        </p:attrNameLst>
                                      </p:cBhvr>
                                      <p:to>
                                        <p:strVal val="visible"/>
                                      </p:to>
                                    </p:set>
                                    <p:anim calcmode="lin" valueType="num">
                                      <p:cBhvr>
                                        <p:cTn id="196" dur="500" fill="hold"/>
                                        <p:tgtEl>
                                          <p:spTgt spid="35"/>
                                        </p:tgtEl>
                                        <p:attrNameLst>
                                          <p:attrName>ppt_w</p:attrName>
                                        </p:attrNameLst>
                                      </p:cBhvr>
                                      <p:tavLst>
                                        <p:tav tm="0">
                                          <p:val>
                                            <p:fltVal val="0"/>
                                          </p:val>
                                        </p:tav>
                                        <p:tav tm="100000">
                                          <p:val>
                                            <p:strVal val="#ppt_w"/>
                                          </p:val>
                                        </p:tav>
                                      </p:tavLst>
                                    </p:anim>
                                    <p:anim calcmode="lin" valueType="num">
                                      <p:cBhvr>
                                        <p:cTn id="197" dur="500" fill="hold"/>
                                        <p:tgtEl>
                                          <p:spTgt spid="35"/>
                                        </p:tgtEl>
                                        <p:attrNameLst>
                                          <p:attrName>ppt_h</p:attrName>
                                        </p:attrNameLst>
                                      </p:cBhvr>
                                      <p:tavLst>
                                        <p:tav tm="0">
                                          <p:val>
                                            <p:fltVal val="0"/>
                                          </p:val>
                                        </p:tav>
                                        <p:tav tm="100000">
                                          <p:val>
                                            <p:strVal val="#ppt_h"/>
                                          </p:val>
                                        </p:tav>
                                      </p:tavLst>
                                    </p:anim>
                                    <p:animEffect transition="in" filter="fade">
                                      <p:cBhvr>
                                        <p:cTn id="198" dur="500"/>
                                        <p:tgtEl>
                                          <p:spTgt spid="35"/>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53" presetClass="entr" presetSubtype="16" fill="hold" nodeType="click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p:cTn id="203" dur="500" fill="hold"/>
                                        <p:tgtEl>
                                          <p:spTgt spid="45"/>
                                        </p:tgtEl>
                                        <p:attrNameLst>
                                          <p:attrName>ppt_w</p:attrName>
                                        </p:attrNameLst>
                                      </p:cBhvr>
                                      <p:tavLst>
                                        <p:tav tm="0">
                                          <p:val>
                                            <p:fltVal val="0"/>
                                          </p:val>
                                        </p:tav>
                                        <p:tav tm="100000">
                                          <p:val>
                                            <p:strVal val="#ppt_w"/>
                                          </p:val>
                                        </p:tav>
                                      </p:tavLst>
                                    </p:anim>
                                    <p:anim calcmode="lin" valueType="num">
                                      <p:cBhvr>
                                        <p:cTn id="204" dur="500" fill="hold"/>
                                        <p:tgtEl>
                                          <p:spTgt spid="45"/>
                                        </p:tgtEl>
                                        <p:attrNameLst>
                                          <p:attrName>ppt_h</p:attrName>
                                        </p:attrNameLst>
                                      </p:cBhvr>
                                      <p:tavLst>
                                        <p:tav tm="0">
                                          <p:val>
                                            <p:fltVal val="0"/>
                                          </p:val>
                                        </p:tav>
                                        <p:tav tm="100000">
                                          <p:val>
                                            <p:strVal val="#ppt_h"/>
                                          </p:val>
                                        </p:tav>
                                      </p:tavLst>
                                    </p:anim>
                                    <p:animEffect transition="in" filter="fade">
                                      <p:cBhvr>
                                        <p:cTn id="205" dur="500"/>
                                        <p:tgtEl>
                                          <p:spTgt spid="45"/>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2" presetClass="entr" presetSubtype="4" fill="hold" nodeType="clickEffect">
                                  <p:stCondLst>
                                    <p:cond delay="0"/>
                                  </p:stCondLst>
                                  <p:childTnLst>
                                    <p:set>
                                      <p:cBhvr>
                                        <p:cTn id="209" dur="1" fill="hold">
                                          <p:stCondLst>
                                            <p:cond delay="0"/>
                                          </p:stCondLst>
                                        </p:cTn>
                                        <p:tgtEl>
                                          <p:spTgt spid="18"/>
                                        </p:tgtEl>
                                        <p:attrNameLst>
                                          <p:attrName>style.visibility</p:attrName>
                                        </p:attrNameLst>
                                      </p:cBhvr>
                                      <p:to>
                                        <p:strVal val="visible"/>
                                      </p:to>
                                    </p:set>
                                    <p:animEffect transition="in" filter="wipe(down)">
                                      <p:cBhvr>
                                        <p:cTn id="2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1" grpId="0"/>
      <p:bldP spid="32" grpId="0"/>
      <p:bldP spid="37" grpId="0" animBg="1"/>
      <p:bldP spid="9" grpId="0"/>
      <p:bldP spid="9" grpId="1"/>
      <p:bldP spid="29" grpId="0" animBg="1"/>
      <p:bldP spid="33" grpId="0" animBg="1"/>
      <p:bldP spid="35" grpId="0" animBg="1"/>
      <p:bldP spid="47" grpId="0"/>
      <p:bldP spid="54"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600" dirty="0" smtClean="0">
                <a:ea typeface="+mj-ea"/>
                <a:cs typeface="+mj-cs"/>
              </a:rPr>
              <a:t>Four Essential Functions of </a:t>
            </a:r>
            <a:br>
              <a:rPr lang="en-US" sz="3600" dirty="0" smtClean="0">
                <a:ea typeface="+mj-ea"/>
                <a:cs typeface="+mj-cs"/>
              </a:rPr>
            </a:br>
            <a:r>
              <a:rPr lang="en-US" sz="3600" dirty="0" smtClean="0">
                <a:ea typeface="+mj-ea"/>
                <a:cs typeface="+mj-cs"/>
              </a:rPr>
              <a:t>Career Pathways and Programs</a:t>
            </a:r>
            <a:r>
              <a:rPr lang="en-US" dirty="0" smtClean="0">
                <a:ea typeface="+mj-ea"/>
                <a:cs typeface="+mj-cs"/>
              </a:rPr>
              <a:t/>
            </a:r>
            <a:br>
              <a:rPr lang="en-US" dirty="0" smtClean="0">
                <a:ea typeface="+mj-ea"/>
                <a:cs typeface="+mj-cs"/>
              </a:rPr>
            </a:br>
            <a:endParaRPr lang="en-US" sz="2700" dirty="0">
              <a:ea typeface="+mj-ea"/>
              <a:cs typeface="+mj-cs"/>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p:cNvGrpSpPr>
          <p:nvPr/>
        </p:nvGrpSpPr>
        <p:grpSpPr bwMode="auto">
          <a:xfrm>
            <a:off x="1109663" y="762000"/>
            <a:ext cx="7345362" cy="5656263"/>
            <a:chOff x="1110131" y="762000"/>
            <a:chExt cx="7345680" cy="5656998"/>
          </a:xfrm>
        </p:grpSpPr>
        <p:graphicFrame>
          <p:nvGraphicFramePr>
            <p:cNvPr id="7" name="Diagram 6"/>
            <p:cNvGraphicFramePr/>
            <p:nvPr/>
          </p:nvGraphicFramePr>
          <p:xfrm>
            <a:off x="1110131" y="762000"/>
            <a:ext cx="7345680" cy="5656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2956" name="TextBox 13"/>
            <p:cNvSpPr txBox="1">
              <a:spLocks noChangeArrowheads="1"/>
            </p:cNvSpPr>
            <p:nvPr/>
          </p:nvSpPr>
          <p:spPr bwMode="auto">
            <a:xfrm>
              <a:off x="3548604" y="2341740"/>
              <a:ext cx="26235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800">
                  <a:solidFill>
                    <a:srgbClr val="000000"/>
                  </a:solidFill>
                </a:rPr>
                <a:t>Local/Regional Career Pathway System</a:t>
              </a:r>
            </a:p>
          </p:txBody>
        </p:sp>
      </p:grpSp>
      <p:sp>
        <p:nvSpPr>
          <p:cNvPr id="6" name="Title 5"/>
          <p:cNvSpPr>
            <a:spLocks noGrp="1"/>
          </p:cNvSpPr>
          <p:nvPr>
            <p:ph type="title"/>
          </p:nvPr>
        </p:nvSpPr>
        <p:spPr>
          <a:xfrm>
            <a:off x="457200" y="76200"/>
            <a:ext cx="8229600" cy="563563"/>
          </a:xfrm>
        </p:spPr>
        <p:txBody>
          <a:bodyPr rtlCol="0">
            <a:normAutofit fontScale="90000"/>
          </a:bodyPr>
          <a:lstStyle/>
          <a:p>
            <a:pPr eaLnBrk="1" fontAlgn="auto" hangingPunct="1">
              <a:spcAft>
                <a:spcPts val="0"/>
              </a:spcAft>
              <a:defRPr/>
            </a:pPr>
            <a:r>
              <a:rPr lang="en-US" dirty="0" smtClean="0">
                <a:ea typeface="+mj-ea"/>
                <a:cs typeface="+mj-cs"/>
              </a:rPr>
              <a:t>Career Pathway Systems</a:t>
            </a:r>
            <a:endParaRPr lang="en-US" dirty="0">
              <a:ea typeface="+mj-ea"/>
              <a:cs typeface="+mj-cs"/>
            </a:endParaRPr>
          </a:p>
        </p:txBody>
      </p:sp>
      <p:sp>
        <p:nvSpPr>
          <p:cNvPr id="829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BF5C1AB-719A-436F-9739-537DE2F771A2}" type="slidenum">
              <a:rPr lang="en-US" altLang="en-US" sz="1200">
                <a:solidFill>
                  <a:srgbClr val="898989"/>
                </a:solidFill>
              </a:rPr>
              <a:pPr eaLnBrk="1" hangingPunct="1"/>
              <a:t>15</a:t>
            </a:fld>
            <a:endParaRPr lang="en-US" altLang="en-US" sz="1200">
              <a:solidFill>
                <a:srgbClr val="898989"/>
              </a:solidFill>
            </a:endParaRPr>
          </a:p>
        </p:txBody>
      </p:sp>
      <p:grpSp>
        <p:nvGrpSpPr>
          <p:cNvPr id="8" name="Group 7"/>
          <p:cNvGrpSpPr>
            <a:grpSpLocks/>
          </p:cNvGrpSpPr>
          <p:nvPr/>
        </p:nvGrpSpPr>
        <p:grpSpPr bwMode="auto">
          <a:xfrm>
            <a:off x="3008313" y="3276600"/>
            <a:ext cx="3571875" cy="2828925"/>
            <a:chOff x="2519362" y="2450717"/>
            <a:chExt cx="3571875" cy="2828925"/>
          </a:xfrm>
        </p:grpSpPr>
        <p:pic>
          <p:nvPicPr>
            <p:cNvPr id="8295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362" y="2450717"/>
              <a:ext cx="35718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4" name="TextBox 8"/>
            <p:cNvSpPr txBox="1">
              <a:spLocks noChangeArrowheads="1"/>
            </p:cNvSpPr>
            <p:nvPr/>
          </p:nvSpPr>
          <p:spPr bwMode="auto">
            <a:xfrm>
              <a:off x="3059096" y="2768350"/>
              <a:ext cx="251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400" i="1">
                  <a:solidFill>
                    <a:srgbClr val="000000"/>
                  </a:solidFill>
                </a:rPr>
                <a:t>Career Pathways and Programs</a:t>
              </a:r>
            </a:p>
          </p:txBody>
        </p:sp>
      </p:grpSp>
      <p:sp>
        <p:nvSpPr>
          <p:cNvPr id="3" name="TextBox 2"/>
          <p:cNvSpPr txBox="1">
            <a:spLocks noChangeArrowheads="1"/>
          </p:cNvSpPr>
          <p:nvPr/>
        </p:nvSpPr>
        <p:spPr bwMode="auto">
          <a:xfrm>
            <a:off x="3652838" y="1131888"/>
            <a:ext cx="220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800">
                <a:solidFill>
                  <a:srgbClr val="FFFFFF"/>
                </a:solidFill>
              </a:rPr>
              <a:t>State Career Pathway System</a:t>
            </a:r>
          </a:p>
        </p:txBody>
      </p:sp>
      <p:grpSp>
        <p:nvGrpSpPr>
          <p:cNvPr id="16" name="Group 15"/>
          <p:cNvGrpSpPr>
            <a:grpSpLocks/>
          </p:cNvGrpSpPr>
          <p:nvPr/>
        </p:nvGrpSpPr>
        <p:grpSpPr bwMode="auto">
          <a:xfrm>
            <a:off x="1023938" y="931863"/>
            <a:ext cx="2884487" cy="1860550"/>
            <a:chOff x="838200" y="770929"/>
            <a:chExt cx="2885536" cy="1860559"/>
          </a:xfrm>
        </p:grpSpPr>
        <p:sp>
          <p:nvSpPr>
            <p:cNvPr id="82951" name="TextBox 11"/>
            <p:cNvSpPr txBox="1">
              <a:spLocks noChangeArrowheads="1"/>
            </p:cNvSpPr>
            <p:nvPr/>
          </p:nvSpPr>
          <p:spPr bwMode="auto">
            <a:xfrm>
              <a:off x="838200" y="770929"/>
              <a:ext cx="121615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b="1">
                  <a:solidFill>
                    <a:srgbClr val="000000"/>
                  </a:solidFill>
                </a:rPr>
                <a:t>Federal</a:t>
              </a:r>
              <a:r>
                <a:rPr lang="en-US" altLang="en-US" sz="3600">
                  <a:solidFill>
                    <a:srgbClr val="000000"/>
                  </a:solidFill>
                </a:rPr>
                <a:t> </a:t>
              </a:r>
              <a:r>
                <a:rPr lang="en-US" altLang="en-US" sz="1600" b="1">
                  <a:solidFill>
                    <a:srgbClr val="000000"/>
                  </a:solidFill>
                </a:rPr>
                <a:t>Agencies</a:t>
              </a:r>
            </a:p>
          </p:txBody>
        </p:sp>
        <p:sp>
          <p:nvSpPr>
            <p:cNvPr id="13" name="Oval 12"/>
            <p:cNvSpPr/>
            <p:nvPr/>
          </p:nvSpPr>
          <p:spPr>
            <a:xfrm>
              <a:off x="1209810" y="1093193"/>
              <a:ext cx="2513926" cy="1538295"/>
            </a:xfrm>
            <a:prstGeom prst="ellipse">
              <a:avLst/>
            </a:prstGeom>
            <a:noFill/>
            <a:ln>
              <a:solidFill>
                <a:schemeClr val="tx1">
                  <a:lumMod val="65000"/>
                  <a:lumOff val="35000"/>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US" dirty="0" smtClean="0">
                <a:ea typeface="+mj-ea"/>
              </a:rPr>
              <a:t>Criteria </a:t>
            </a:r>
            <a:r>
              <a:rPr lang="en-US" dirty="0">
                <a:ea typeface="+mj-ea"/>
              </a:rPr>
              <a:t>for </a:t>
            </a:r>
            <a:r>
              <a:rPr lang="en-US" dirty="0" smtClean="0">
                <a:ea typeface="+mj-ea"/>
              </a:rPr>
              <a:t>Quality Career Pathway Systems</a:t>
            </a:r>
            <a:endParaRPr lang="en-US" sz="2700" i="1" dirty="0">
              <a:ea typeface="+mj-ea"/>
            </a:endParaRPr>
          </a:p>
        </p:txBody>
      </p:sp>
      <p:sp>
        <p:nvSpPr>
          <p:cNvPr id="3" name="Content Placeholder 2"/>
          <p:cNvSpPr>
            <a:spLocks noGrp="1"/>
          </p:cNvSpPr>
          <p:nvPr>
            <p:ph idx="1"/>
          </p:nvPr>
        </p:nvSpPr>
        <p:spPr>
          <a:xfrm>
            <a:off x="457200" y="1371600"/>
            <a:ext cx="8229600" cy="5105400"/>
          </a:xfrm>
        </p:spPr>
        <p:txBody>
          <a:bodyPr/>
          <a:lstStyle/>
          <a:p>
            <a:pPr marL="457200" lvl="2" indent="-457200" eaLnBrk="1" hangingPunct="1">
              <a:buFont typeface="Calibri" pitchFamily="34" charset="0"/>
              <a:buAutoNum type="arabicPeriod"/>
            </a:pPr>
            <a:r>
              <a:rPr lang="en-US" altLang="en-US" smtClean="0">
                <a:latin typeface="Arial" pitchFamily="34" charset="0"/>
                <a:cs typeface="Arial" pitchFamily="34" charset="0"/>
              </a:rPr>
              <a:t>Commit to a shared vision and strategy</a:t>
            </a:r>
          </a:p>
          <a:p>
            <a:pPr marL="457200" lvl="2" indent="-457200" eaLnBrk="1" hangingPunct="1">
              <a:buFont typeface="Calibri" pitchFamily="34" charset="0"/>
              <a:buAutoNum type="arabicPeriod"/>
            </a:pPr>
            <a:endParaRPr lang="en-US" altLang="en-US" smtClean="0">
              <a:latin typeface="Arial" pitchFamily="34" charset="0"/>
              <a:cs typeface="Arial" pitchFamily="34" charset="0"/>
            </a:endParaRPr>
          </a:p>
          <a:p>
            <a:pPr marL="457200" lvl="2" indent="-457200" eaLnBrk="1" hangingPunct="1">
              <a:buFont typeface="Calibri" pitchFamily="34" charset="0"/>
              <a:buAutoNum type="arabicPeriod"/>
            </a:pPr>
            <a:r>
              <a:rPr lang="en-US" altLang="en-US" smtClean="0">
                <a:latin typeface="Arial" pitchFamily="34" charset="0"/>
                <a:cs typeface="Arial" pitchFamily="34" charset="0"/>
              </a:rPr>
              <a:t>Engage employers and integrate sector principles</a:t>
            </a:r>
          </a:p>
          <a:p>
            <a:pPr marL="457200" lvl="2" indent="-457200" eaLnBrk="1" hangingPunct="1">
              <a:buFont typeface="Calibri" pitchFamily="34" charset="0"/>
              <a:buAutoNum type="arabicPeriod"/>
            </a:pPr>
            <a:endParaRPr lang="en-US" altLang="en-US" smtClean="0">
              <a:latin typeface="Arial" pitchFamily="34" charset="0"/>
              <a:cs typeface="Arial" pitchFamily="34" charset="0"/>
            </a:endParaRPr>
          </a:p>
          <a:p>
            <a:pPr marL="457200" lvl="2" indent="-457200" eaLnBrk="1" hangingPunct="1">
              <a:buFont typeface="Calibri" pitchFamily="34" charset="0"/>
              <a:buAutoNum type="arabicPeriod"/>
            </a:pPr>
            <a:r>
              <a:rPr lang="en-US" altLang="en-US" smtClean="0">
                <a:latin typeface="Arial" pitchFamily="34" charset="0"/>
                <a:cs typeface="Arial" pitchFamily="34" charset="0"/>
              </a:rPr>
              <a:t>Collaborate to make resources available</a:t>
            </a:r>
          </a:p>
          <a:p>
            <a:pPr marL="457200" lvl="2" indent="-457200" eaLnBrk="1" hangingPunct="1">
              <a:buFont typeface="Calibri" pitchFamily="34" charset="0"/>
              <a:buAutoNum type="arabicPeriod"/>
            </a:pPr>
            <a:endParaRPr lang="en-US" altLang="en-US" smtClean="0">
              <a:latin typeface="Arial" pitchFamily="34" charset="0"/>
              <a:cs typeface="Arial" pitchFamily="34" charset="0"/>
            </a:endParaRPr>
          </a:p>
          <a:p>
            <a:pPr marL="457200" lvl="2" indent="-457200" eaLnBrk="1" hangingPunct="1">
              <a:buFont typeface="Calibri" pitchFamily="34" charset="0"/>
              <a:buAutoNum type="arabicPeriod"/>
            </a:pPr>
            <a:r>
              <a:rPr lang="en-US" altLang="en-US" smtClean="0">
                <a:latin typeface="Arial" pitchFamily="34" charset="0"/>
                <a:cs typeface="Arial" pitchFamily="34" charset="0"/>
              </a:rPr>
              <a:t>Implement supportive policies</a:t>
            </a:r>
          </a:p>
          <a:p>
            <a:pPr marL="457200" lvl="2" indent="-457200" eaLnBrk="1" hangingPunct="1">
              <a:buFont typeface="Calibri" pitchFamily="34" charset="0"/>
              <a:buAutoNum type="arabicPeriod"/>
            </a:pPr>
            <a:endParaRPr lang="en-US" altLang="en-US" smtClean="0">
              <a:latin typeface="Arial" pitchFamily="34" charset="0"/>
              <a:cs typeface="Arial" pitchFamily="34" charset="0"/>
            </a:endParaRPr>
          </a:p>
          <a:p>
            <a:pPr marL="457200" lvl="2" indent="-457200" eaLnBrk="1" hangingPunct="1">
              <a:buFont typeface="Calibri" pitchFamily="34" charset="0"/>
              <a:buAutoNum type="arabicPeriod"/>
            </a:pPr>
            <a:r>
              <a:rPr lang="en-US" altLang="en-US" smtClean="0">
                <a:latin typeface="Arial" pitchFamily="34" charset="0"/>
                <a:cs typeface="Arial" pitchFamily="34" charset="0"/>
              </a:rPr>
              <a:t>Use data and shared measures</a:t>
            </a:r>
          </a:p>
          <a:p>
            <a:pPr marL="457200" lvl="2" indent="-457200" eaLnBrk="1" hangingPunct="1">
              <a:buFont typeface="Calibri" pitchFamily="34" charset="0"/>
              <a:buAutoNum type="arabicPeriod"/>
            </a:pPr>
            <a:endParaRPr lang="en-US" altLang="en-US" smtClean="0">
              <a:latin typeface="Arial" pitchFamily="34" charset="0"/>
              <a:cs typeface="Arial" pitchFamily="34" charset="0"/>
            </a:endParaRPr>
          </a:p>
          <a:p>
            <a:pPr marL="457200" lvl="2" indent="-457200" eaLnBrk="1" hangingPunct="1">
              <a:buFont typeface="Calibri" pitchFamily="34" charset="0"/>
              <a:buAutoNum type="arabicPeriod"/>
            </a:pPr>
            <a:r>
              <a:rPr lang="en-US" altLang="en-US" smtClean="0">
                <a:latin typeface="Arial" pitchFamily="34" charset="0"/>
                <a:cs typeface="Arial" pitchFamily="34" charset="0"/>
              </a:rPr>
              <a:t>Implement and integrate evidenced-based practices and process (specifically for local/regional career pathway systems)</a:t>
            </a:r>
          </a:p>
        </p:txBody>
      </p:sp>
      <p:sp>
        <p:nvSpPr>
          <p:cNvPr id="839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8F7A434-0069-4E41-A46B-3B1F4D161B61}" type="slidenum">
              <a:rPr lang="en-US" altLang="en-US" sz="1200">
                <a:solidFill>
                  <a:srgbClr val="FFFFFF"/>
                </a:solidFill>
                <a:latin typeface="Proxima Nova Bold" charset="0"/>
              </a:rPr>
              <a:pPr eaLnBrk="1" hangingPunct="1"/>
              <a:t>16</a:t>
            </a:fld>
            <a:endParaRPr lang="en-US" altLang="en-US" sz="1200">
              <a:solidFill>
                <a:srgbClr val="FFFFFF"/>
              </a:solidFill>
              <a:latin typeface="Proxima Nova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altLang="en-US" smtClean="0">
                <a:latin typeface="Proxima Nova Regular" charset="0"/>
                <a:cs typeface="Arial" pitchFamily="34" charset="0"/>
              </a:rPr>
              <a:t>Alliance career pathway metrics will:</a:t>
            </a:r>
            <a:endParaRPr lang="en-US" altLang="en-US" smtClean="0">
              <a:latin typeface="Proxima Nova Regular" charset="0"/>
            </a:endParaRPr>
          </a:p>
        </p:txBody>
      </p:sp>
      <p:sp>
        <p:nvSpPr>
          <p:cNvPr id="3" name="Content Placeholder 2"/>
          <p:cNvSpPr>
            <a:spLocks noGrp="1"/>
          </p:cNvSpPr>
          <p:nvPr>
            <p:ph idx="1"/>
          </p:nvPr>
        </p:nvSpPr>
        <p:spPr/>
        <p:txBody>
          <a:bodyPr>
            <a:normAutofit/>
          </a:bodyPr>
          <a:lstStyle/>
          <a:p>
            <a:pPr marL="457200" indent="-457200" eaLnBrk="1" hangingPunct="1">
              <a:lnSpc>
                <a:spcPct val="90000"/>
              </a:lnSpc>
              <a:buFont typeface="Wingdings" pitchFamily="2" charset="2"/>
              <a:buChar char="§"/>
            </a:pPr>
            <a:r>
              <a:rPr lang="en-US" altLang="en-US" sz="1900" smtClean="0">
                <a:latin typeface="Arial" pitchFamily="34" charset="0"/>
                <a:cs typeface="Arial" pitchFamily="34" charset="0"/>
              </a:rPr>
              <a:t>Measure key results for </a:t>
            </a:r>
            <a:r>
              <a:rPr lang="en-US" altLang="en-US" sz="1900" i="1" smtClean="0">
                <a:latin typeface="Arial" pitchFamily="34" charset="0"/>
                <a:cs typeface="Arial" pitchFamily="34" charset="0"/>
              </a:rPr>
              <a:t>pathways</a:t>
            </a:r>
          </a:p>
          <a:p>
            <a:pPr marL="457200" indent="-457200" eaLnBrk="1" hangingPunct="1">
              <a:lnSpc>
                <a:spcPct val="90000"/>
              </a:lnSpc>
              <a:buFont typeface="Arial" pitchFamily="34" charset="0"/>
              <a:buNone/>
            </a:pPr>
            <a:endParaRPr lang="en-US" altLang="en-US" sz="1900" smtClean="0">
              <a:latin typeface="Arial" pitchFamily="34" charset="0"/>
              <a:cs typeface="Arial" pitchFamily="34" charset="0"/>
            </a:endParaRPr>
          </a:p>
          <a:p>
            <a:pPr marL="457200" indent="-457200" eaLnBrk="1" hangingPunct="1">
              <a:lnSpc>
                <a:spcPct val="90000"/>
              </a:lnSpc>
              <a:buFont typeface="Wingdings" pitchFamily="2" charset="2"/>
              <a:buChar char="§"/>
            </a:pPr>
            <a:r>
              <a:rPr lang="en-US" altLang="en-US" sz="1900" smtClean="0">
                <a:latin typeface="Arial" pitchFamily="34" charset="0"/>
                <a:cs typeface="Arial" pitchFamily="34" charset="0"/>
              </a:rPr>
              <a:t>Capture educational and employment development milestones</a:t>
            </a:r>
          </a:p>
          <a:p>
            <a:pPr marL="457200" indent="-457200" eaLnBrk="1" hangingPunct="1">
              <a:lnSpc>
                <a:spcPct val="90000"/>
              </a:lnSpc>
              <a:buFont typeface="Wingdings" pitchFamily="2" charset="2"/>
              <a:buChar char="§"/>
            </a:pPr>
            <a:endParaRPr lang="en-US" altLang="en-US" sz="1900" smtClean="0">
              <a:latin typeface="Arial" pitchFamily="34" charset="0"/>
              <a:cs typeface="Arial" pitchFamily="34" charset="0"/>
            </a:endParaRPr>
          </a:p>
          <a:p>
            <a:pPr marL="457200" indent="-457200" eaLnBrk="1" hangingPunct="1">
              <a:lnSpc>
                <a:spcPct val="90000"/>
              </a:lnSpc>
              <a:buFont typeface="Wingdings" pitchFamily="2" charset="2"/>
              <a:buChar char="§"/>
            </a:pPr>
            <a:r>
              <a:rPr lang="en-US" altLang="en-US" sz="1900" smtClean="0">
                <a:latin typeface="Arial" pitchFamily="34" charset="0"/>
                <a:cs typeface="Arial" pitchFamily="34" charset="0"/>
              </a:rPr>
              <a:t>Promote progression of participants</a:t>
            </a:r>
          </a:p>
          <a:p>
            <a:pPr marL="457200" indent="-457200" eaLnBrk="1" hangingPunct="1">
              <a:lnSpc>
                <a:spcPct val="90000"/>
              </a:lnSpc>
              <a:buFont typeface="Wingdings" pitchFamily="2" charset="2"/>
              <a:buChar char="§"/>
            </a:pPr>
            <a:endParaRPr lang="en-US" altLang="en-US" sz="1900" smtClean="0">
              <a:latin typeface="Arial" pitchFamily="34" charset="0"/>
              <a:cs typeface="Arial" pitchFamily="34" charset="0"/>
            </a:endParaRPr>
          </a:p>
          <a:p>
            <a:pPr marL="457200" indent="-457200" eaLnBrk="1" hangingPunct="1">
              <a:lnSpc>
                <a:spcPct val="90000"/>
              </a:lnSpc>
              <a:buFont typeface="Wingdings" pitchFamily="2" charset="2"/>
              <a:buChar char="§"/>
            </a:pPr>
            <a:r>
              <a:rPr lang="en-US" altLang="en-US" sz="1900" smtClean="0">
                <a:latin typeface="Arial" pitchFamily="34" charset="0"/>
                <a:cs typeface="Arial" pitchFamily="34" charset="0"/>
              </a:rPr>
              <a:t>Support continuous improvement</a:t>
            </a:r>
          </a:p>
          <a:p>
            <a:pPr marL="457200" indent="-457200" eaLnBrk="1" hangingPunct="1">
              <a:lnSpc>
                <a:spcPct val="90000"/>
              </a:lnSpc>
              <a:buFont typeface="Wingdings" pitchFamily="2" charset="2"/>
              <a:buChar char="§"/>
            </a:pPr>
            <a:endParaRPr lang="en-US" altLang="en-US" sz="1900" smtClean="0">
              <a:latin typeface="Arial" pitchFamily="34" charset="0"/>
              <a:cs typeface="Arial" pitchFamily="34" charset="0"/>
            </a:endParaRPr>
          </a:p>
          <a:p>
            <a:pPr marL="457200" indent="-457200" eaLnBrk="1" hangingPunct="1">
              <a:lnSpc>
                <a:spcPct val="90000"/>
              </a:lnSpc>
              <a:buFont typeface="Wingdings" pitchFamily="2" charset="2"/>
              <a:buChar char="§"/>
            </a:pPr>
            <a:r>
              <a:rPr lang="en-US" altLang="en-US" sz="1900" smtClean="0">
                <a:latin typeface="Arial" pitchFamily="34" charset="0"/>
                <a:cs typeface="Arial" pitchFamily="34" charset="0"/>
              </a:rPr>
              <a:t>Provide a basis for shared performance accountability </a:t>
            </a:r>
          </a:p>
          <a:p>
            <a:pPr marL="457200" indent="-457200" eaLnBrk="1" hangingPunct="1">
              <a:lnSpc>
                <a:spcPct val="90000"/>
              </a:lnSpc>
              <a:buFont typeface="Wingdings" pitchFamily="2" charset="2"/>
              <a:buChar char="§"/>
            </a:pPr>
            <a:endParaRPr lang="en-US" altLang="en-US" sz="1900" smtClean="0">
              <a:latin typeface="Arial" pitchFamily="34" charset="0"/>
              <a:cs typeface="Arial" pitchFamily="34" charset="0"/>
            </a:endParaRPr>
          </a:p>
          <a:p>
            <a:pPr marL="457200" indent="-457200" eaLnBrk="1" hangingPunct="1">
              <a:lnSpc>
                <a:spcPct val="90000"/>
              </a:lnSpc>
              <a:buFont typeface="Wingdings" pitchFamily="2" charset="2"/>
              <a:buChar char="§"/>
            </a:pPr>
            <a:r>
              <a:rPr lang="en-US" altLang="en-US" sz="1900" smtClean="0">
                <a:latin typeface="Arial" pitchFamily="34" charset="0"/>
                <a:cs typeface="Arial" pitchFamily="34" charset="0"/>
              </a:rPr>
              <a:t>Provide a “common language” across partners for regional workforce development </a:t>
            </a:r>
          </a:p>
          <a:p>
            <a:pPr marL="457200" indent="-457200" eaLnBrk="1" hangingPunct="1">
              <a:lnSpc>
                <a:spcPct val="90000"/>
              </a:lnSpc>
              <a:buFont typeface="Arial" pitchFamily="34" charset="0"/>
              <a:buChar char="•"/>
            </a:pPr>
            <a:endParaRPr lang="en-US" altLang="en-US" sz="20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p:cNvSpPr>
          <p:nvPr>
            <p:ph type="title"/>
          </p:nvPr>
        </p:nvSpPr>
        <p:spPr/>
        <p:txBody>
          <a:bodyPr/>
          <a:lstStyle/>
          <a:p>
            <a:pPr eaLnBrk="1" hangingPunct="1"/>
            <a:r>
              <a:rPr lang="en-US" altLang="en-US" smtClean="0">
                <a:latin typeface="Proxima Nova Semibold" charset="0"/>
              </a:rPr>
              <a:t>Overview of career pathway metrics</a:t>
            </a:r>
          </a:p>
        </p:txBody>
      </p:sp>
      <p:sp>
        <p:nvSpPr>
          <p:cNvPr id="86018" name="Content Placeholder 4"/>
          <p:cNvSpPr>
            <a:spLocks noGrp="1"/>
          </p:cNvSpPr>
          <p:nvPr>
            <p:ph idx="1"/>
          </p:nvPr>
        </p:nvSpPr>
        <p:spPr/>
        <p:txBody>
          <a:bodyPr/>
          <a:lstStyle/>
          <a:p>
            <a:pPr eaLnBrk="1" hangingPunct="1">
              <a:buFont typeface="Arial" pitchFamily="34" charset="0"/>
              <a:buChar char="•"/>
            </a:pPr>
            <a:r>
              <a:rPr lang="en-US" altLang="en-US" smtClean="0">
                <a:latin typeface="Arial" pitchFamily="34" charset="0"/>
                <a:cs typeface="Arial" pitchFamily="34" charset="0"/>
              </a:rPr>
              <a:t>Interim outcomes</a:t>
            </a:r>
          </a:p>
          <a:p>
            <a:pPr eaLnBrk="1" hangingPunct="1">
              <a:buFont typeface="Arial" pitchFamily="34" charset="0"/>
              <a:buChar char="•"/>
            </a:pPr>
            <a:endParaRPr lang="en-US" altLang="en-US" smtClean="0">
              <a:latin typeface="Arial" pitchFamily="34" charset="0"/>
              <a:cs typeface="Arial" pitchFamily="34" charset="0"/>
            </a:endParaRPr>
          </a:p>
          <a:p>
            <a:pPr eaLnBrk="1" hangingPunct="1">
              <a:buFont typeface="Arial" pitchFamily="34" charset="0"/>
              <a:buChar char="•"/>
            </a:pPr>
            <a:r>
              <a:rPr lang="en-US" altLang="en-US" smtClean="0">
                <a:latin typeface="Arial" pitchFamily="34" charset="0"/>
                <a:cs typeface="Arial" pitchFamily="34" charset="0"/>
              </a:rPr>
              <a:t>Pathway education and training outcomes</a:t>
            </a:r>
          </a:p>
          <a:p>
            <a:pPr eaLnBrk="1" hangingPunct="1">
              <a:buFont typeface="Arial" pitchFamily="34" charset="0"/>
              <a:buChar char="•"/>
            </a:pPr>
            <a:endParaRPr lang="en-US" altLang="en-US" smtClean="0">
              <a:latin typeface="Arial" pitchFamily="34" charset="0"/>
              <a:cs typeface="Arial" pitchFamily="34" charset="0"/>
            </a:endParaRPr>
          </a:p>
          <a:p>
            <a:pPr eaLnBrk="1" hangingPunct="1">
              <a:buFont typeface="Arial" pitchFamily="34" charset="0"/>
              <a:buChar char="•"/>
            </a:pPr>
            <a:r>
              <a:rPr lang="en-US" altLang="en-US" smtClean="0">
                <a:latin typeface="Arial" pitchFamily="34" charset="0"/>
                <a:cs typeface="Arial" pitchFamily="34" charset="0"/>
              </a:rPr>
              <a:t>Labor market outcomes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2400" y="4191000"/>
            <a:ext cx="6400800" cy="1752600"/>
          </a:xfrm>
        </p:spPr>
        <p:txBody>
          <a:bodyPr rtlCol="0">
            <a:normAutofit fontScale="85000" lnSpcReduction="20000"/>
          </a:bodyPr>
          <a:lstStyle/>
          <a:p>
            <a:pPr eaLnBrk="1" fontAlgn="auto" hangingPunct="1">
              <a:spcAft>
                <a:spcPts val="0"/>
              </a:spcAft>
              <a:defRPr/>
            </a:pPr>
            <a:r>
              <a:rPr lang="en-US" b="1" dirty="0" smtClean="0">
                <a:ea typeface="+mn-ea"/>
                <a:cs typeface="+mn-cs"/>
              </a:rPr>
              <a:t>Rosa Itzel Lopez</a:t>
            </a:r>
          </a:p>
          <a:p>
            <a:pPr eaLnBrk="1" fontAlgn="auto" hangingPunct="1">
              <a:spcAft>
                <a:spcPts val="0"/>
              </a:spcAft>
              <a:defRPr/>
            </a:pPr>
            <a:r>
              <a:rPr lang="en-US" b="1" dirty="0" smtClean="0">
                <a:ea typeface="+mn-ea"/>
                <a:cs typeface="+mn-cs"/>
              </a:rPr>
              <a:t>LCC Career Pathways Coordinator </a:t>
            </a:r>
          </a:p>
          <a:p>
            <a:pPr eaLnBrk="1" fontAlgn="auto" hangingPunct="1">
              <a:spcAft>
                <a:spcPts val="0"/>
              </a:spcAft>
              <a:defRPr/>
            </a:pPr>
            <a:r>
              <a:rPr lang="en-US" b="1" dirty="0" smtClean="0">
                <a:ea typeface="+mn-ea"/>
                <a:cs typeface="+mn-cs"/>
              </a:rPr>
              <a:t>Lane Community College</a:t>
            </a:r>
          </a:p>
          <a:p>
            <a:pPr eaLnBrk="1" fontAlgn="auto" hangingPunct="1">
              <a:spcAft>
                <a:spcPts val="0"/>
              </a:spcAft>
              <a:defRPr/>
            </a:pPr>
            <a:r>
              <a:rPr lang="en-US" b="1" dirty="0" smtClean="0">
                <a:ea typeface="+mn-ea"/>
                <a:cs typeface="+mn-cs"/>
              </a:rPr>
              <a:t>Eugene, Oregon</a:t>
            </a:r>
          </a:p>
          <a:p>
            <a:pPr eaLnBrk="1" fontAlgn="auto" hangingPunct="1">
              <a:spcAft>
                <a:spcPts val="0"/>
              </a:spcAft>
              <a:defRPr/>
            </a:pPr>
            <a:endParaRPr lang="en-US" dirty="0">
              <a:ea typeface="+mn-ea"/>
              <a:cs typeface="+mn-cs"/>
            </a:endParaRPr>
          </a:p>
        </p:txBody>
      </p:sp>
      <p:pic>
        <p:nvPicPr>
          <p:cNvPr id="870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390650"/>
            <a:ext cx="183356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46188"/>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Subtitle 2"/>
          <p:cNvSpPr txBox="1">
            <a:spLocks/>
          </p:cNvSpPr>
          <p:nvPr/>
        </p:nvSpPr>
        <p:spPr bwMode="auto">
          <a:xfrm>
            <a:off x="1250950" y="24384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en-US" altLang="en-US" sz="3200">
              <a:solidFill>
                <a:srgbClr val="FFFFFF"/>
              </a:solidFill>
            </a:endParaRPr>
          </a:p>
        </p:txBody>
      </p:sp>
      <p:sp>
        <p:nvSpPr>
          <p:cNvPr id="87045" name="Subtitle 2"/>
          <p:cNvSpPr txBox="1">
            <a:spLocks/>
          </p:cNvSpPr>
          <p:nvPr/>
        </p:nvSpPr>
        <p:spPr bwMode="auto">
          <a:xfrm>
            <a:off x="1422400" y="2514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r>
              <a:rPr lang="en-US" altLang="en-US" sz="3200" b="1">
                <a:solidFill>
                  <a:srgbClr val="173457"/>
                </a:solidFill>
              </a:rPr>
              <a:t>Local Regional </a:t>
            </a:r>
          </a:p>
          <a:p>
            <a:pPr algn="ctr" eaLnBrk="1" hangingPunct="1">
              <a:spcBef>
                <a:spcPct val="20000"/>
              </a:spcBef>
              <a:buFont typeface="Arial" pitchFamily="34" charset="0"/>
              <a:buNone/>
            </a:pPr>
            <a:r>
              <a:rPr lang="en-US" altLang="en-US" sz="3200" b="1">
                <a:solidFill>
                  <a:srgbClr val="173457"/>
                </a:solidFill>
              </a:rPr>
              <a:t>Career Pathways Systems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rtlCol="0">
            <a:normAutofit fontScale="90000"/>
          </a:bodyPr>
          <a:lstStyle/>
          <a:p>
            <a:pPr eaLnBrk="1" fontAlgn="auto" hangingPunct="1">
              <a:spcAft>
                <a:spcPts val="0"/>
              </a:spcAft>
              <a:defRPr/>
            </a:pPr>
            <a:r>
              <a:rPr lang="en-US" sz="4000" dirty="0" smtClean="0">
                <a:solidFill>
                  <a:schemeClr val="bg1"/>
                </a:solidFill>
                <a:latin typeface="Quicksand Book" charset="0"/>
                <a:ea typeface="+mj-ea"/>
              </a:rPr>
              <a:t>Transformative Change Initiative (TCI)</a:t>
            </a:r>
            <a:endParaRPr lang="en-US" sz="4000" dirty="0">
              <a:solidFill>
                <a:schemeClr val="bg1"/>
              </a:solidFill>
              <a:latin typeface="Quicksand Book" charset="0"/>
              <a:ea typeface="+mj-ea"/>
            </a:endParaRPr>
          </a:p>
        </p:txBody>
      </p:sp>
      <p:sp>
        <p:nvSpPr>
          <p:cNvPr id="27651" name="Content Placeholder 5"/>
          <p:cNvSpPr>
            <a:spLocks noGrp="1"/>
          </p:cNvSpPr>
          <p:nvPr>
            <p:ph sz="half" idx="2"/>
          </p:nvPr>
        </p:nvSpPr>
        <p:spPr>
          <a:xfrm>
            <a:off x="304800" y="1447800"/>
            <a:ext cx="8534400" cy="5029200"/>
          </a:xfrm>
        </p:spPr>
        <p:txBody>
          <a:bodyPr rtlCol="0">
            <a:normAutofit fontScale="92500"/>
          </a:bodyPr>
          <a:lstStyle/>
          <a:p>
            <a:pPr eaLnBrk="1" fontAlgn="auto" hangingPunct="1">
              <a:lnSpc>
                <a:spcPct val="110000"/>
              </a:lnSpc>
              <a:spcBef>
                <a:spcPts val="0"/>
              </a:spcBef>
              <a:spcAft>
                <a:spcPts val="1200"/>
              </a:spcAft>
              <a:buFont typeface="Arial"/>
              <a:buChar char="•"/>
              <a:defRPr/>
            </a:pPr>
            <a:r>
              <a:rPr lang="en-US" sz="2400" dirty="0">
                <a:solidFill>
                  <a:schemeClr val="bg1"/>
                </a:solidFill>
                <a:latin typeface="Arial"/>
                <a:ea typeface="+mn-ea"/>
                <a:cs typeface="Arial"/>
              </a:rPr>
              <a:t>D</a:t>
            </a:r>
            <a:r>
              <a:rPr lang="en-US" sz="2400" dirty="0" smtClean="0">
                <a:solidFill>
                  <a:schemeClr val="bg1"/>
                </a:solidFill>
                <a:latin typeface="Arial"/>
                <a:ea typeface="+mn-ea"/>
                <a:cs typeface="Arial"/>
              </a:rPr>
              <a:t>edicated </a:t>
            </a:r>
            <a:r>
              <a:rPr lang="en-US" sz="2400" dirty="0">
                <a:solidFill>
                  <a:schemeClr val="bg1"/>
                </a:solidFill>
                <a:latin typeface="Arial"/>
                <a:ea typeface="+mn-ea"/>
                <a:cs typeface="Arial"/>
              </a:rPr>
              <a:t>to assisting community colleges </a:t>
            </a:r>
            <a:r>
              <a:rPr lang="en-US" sz="2400" dirty="0" smtClean="0">
                <a:solidFill>
                  <a:schemeClr val="bg1"/>
                </a:solidFill>
                <a:latin typeface="Arial"/>
                <a:ea typeface="+mn-ea"/>
                <a:cs typeface="Arial"/>
              </a:rPr>
              <a:t>in scaling up </a:t>
            </a:r>
            <a:r>
              <a:rPr lang="en-US" sz="2400" dirty="0">
                <a:solidFill>
                  <a:schemeClr val="bg1"/>
                </a:solidFill>
                <a:latin typeface="Arial"/>
                <a:ea typeface="+mn-ea"/>
                <a:cs typeface="Arial"/>
              </a:rPr>
              <a:t>innovation in the form of guided pathways, programs of study, and evidence-based strategies to improve student outcomes and </a:t>
            </a:r>
            <a:r>
              <a:rPr lang="en-US" sz="2400" dirty="0" smtClean="0">
                <a:solidFill>
                  <a:schemeClr val="bg1"/>
                </a:solidFill>
                <a:latin typeface="Arial"/>
                <a:ea typeface="+mn-ea"/>
                <a:cs typeface="Arial"/>
              </a:rPr>
              <a:t>programs, institutional, </a:t>
            </a:r>
            <a:r>
              <a:rPr lang="en-US" sz="2400" dirty="0">
                <a:solidFill>
                  <a:schemeClr val="bg1"/>
                </a:solidFill>
                <a:latin typeface="Arial"/>
                <a:ea typeface="+mn-ea"/>
                <a:cs typeface="Arial"/>
              </a:rPr>
              <a:t>and system performance </a:t>
            </a:r>
            <a:endParaRPr lang="en-US" sz="2400" dirty="0" smtClean="0">
              <a:solidFill>
                <a:schemeClr val="bg1"/>
              </a:solidFill>
              <a:latin typeface="Arial"/>
              <a:ea typeface="+mn-ea"/>
              <a:cs typeface="Arial"/>
            </a:endParaRPr>
          </a:p>
          <a:p>
            <a:pPr eaLnBrk="1" fontAlgn="auto" hangingPunct="1">
              <a:lnSpc>
                <a:spcPct val="110000"/>
              </a:lnSpc>
              <a:spcBef>
                <a:spcPts val="0"/>
              </a:spcBef>
              <a:spcAft>
                <a:spcPts val="1200"/>
              </a:spcAft>
              <a:buFont typeface="Arial"/>
              <a:buChar char="•"/>
              <a:defRPr/>
            </a:pPr>
            <a:r>
              <a:rPr lang="en-US" sz="2400" dirty="0" smtClean="0">
                <a:solidFill>
                  <a:schemeClr val="bg1"/>
                </a:solidFill>
                <a:latin typeface="Arial"/>
                <a:ea typeface="+mn-ea"/>
                <a:cs typeface="Arial"/>
              </a:rPr>
              <a:t>Utilizing the window of opportunity of the Trade Adjustment Assistance Community College and Career Training (TAACCCT) program, TCI has been cultivating a growing and powerful community of TAACCCT grantees dedicated to scaling impact </a:t>
            </a:r>
          </a:p>
          <a:p>
            <a:pPr eaLnBrk="1" fontAlgn="auto" hangingPunct="1">
              <a:lnSpc>
                <a:spcPct val="110000"/>
              </a:lnSpc>
              <a:spcBef>
                <a:spcPts val="0"/>
              </a:spcBef>
              <a:spcAft>
                <a:spcPts val="1200"/>
              </a:spcAft>
              <a:buFont typeface="Arial"/>
              <a:buChar char="•"/>
              <a:defRPr/>
            </a:pPr>
            <a:r>
              <a:rPr lang="en-US" sz="2400" dirty="0" smtClean="0">
                <a:solidFill>
                  <a:schemeClr val="bg1"/>
                </a:solidFill>
                <a:latin typeface="Arial"/>
                <a:ea typeface="+mn-ea"/>
                <a:cs typeface="Arial"/>
              </a:rPr>
              <a:t>TCI is managed in partnership with The Office of Community College Research and Leadership at University of Illinois and The Collaboratory, funded by the Bill &amp; Melinda Gates, Lumina for Education, and Joyce Foundations</a:t>
            </a:r>
            <a:endParaRPr lang="en-US" sz="2800" dirty="0">
              <a:solidFill>
                <a:schemeClr val="bg1"/>
              </a:solidFill>
              <a:ea typeface="+mn-ea"/>
            </a:endParaRPr>
          </a:p>
          <a:p>
            <a:pPr marL="0" indent="0" eaLnBrk="1" fontAlgn="auto" hangingPunct="1">
              <a:buFont typeface="Arial" charset="0"/>
              <a:buNone/>
              <a:defRPr/>
            </a:pPr>
            <a:endParaRPr lang="en-US" sz="2800" b="1" dirty="0">
              <a:solidFill>
                <a:schemeClr val="bg1"/>
              </a:solidFill>
              <a:ea typeface="+mn-ea"/>
            </a:endParaRPr>
          </a:p>
          <a:p>
            <a:pPr marL="0" indent="0" eaLnBrk="1" fontAlgn="auto" hangingPunct="1">
              <a:buFont typeface="Arial" charset="0"/>
              <a:buNone/>
              <a:defRPr/>
            </a:pPr>
            <a:endParaRPr lang="en-US" sz="2800" dirty="0">
              <a:solidFill>
                <a:schemeClr val="bg1"/>
              </a:solidFill>
              <a:ea typeface="+mn-ea"/>
            </a:endParaRPr>
          </a:p>
          <a:p>
            <a:pPr marL="0" indent="0" algn="ctr" eaLnBrk="1" fontAlgn="auto" hangingPunct="1">
              <a:spcAft>
                <a:spcPts val="1200"/>
              </a:spcAft>
              <a:buFont typeface="Arial" charset="0"/>
              <a:buNone/>
              <a:defRPr/>
            </a:pPr>
            <a:endParaRPr lang="en-US" sz="4000" dirty="0">
              <a:solidFill>
                <a:srgbClr val="FFFFFF"/>
              </a:solidFill>
              <a:latin typeface="Quicksand Book" charset="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algn="ctr" eaLnBrk="1" hangingPunct="1"/>
            <a:r>
              <a:rPr lang="en-US" altLang="en-US" sz="3100" b="1" smtClean="0">
                <a:latin typeface="Proxima Nova Semibold" charset="0"/>
              </a:rPr>
              <a:t>Local Regional Career Pathways Systems</a:t>
            </a:r>
            <a:br>
              <a:rPr lang="en-US" altLang="en-US" sz="3100" b="1" smtClean="0">
                <a:latin typeface="Proxima Nova Semibold" charset="0"/>
              </a:rPr>
            </a:br>
            <a:r>
              <a:rPr lang="en-US" altLang="en-US" sz="2400" b="1" smtClean="0">
                <a:latin typeface="Proxima Nova Semibold" charset="0"/>
              </a:rPr>
              <a:t>an LCC example</a:t>
            </a:r>
            <a:endParaRPr lang="en-US" altLang="en-US" sz="3100" b="1" smtClean="0">
              <a:latin typeface="Proxima Nova Semibold" charset="0"/>
            </a:endParaRPr>
          </a:p>
        </p:txBody>
      </p:sp>
      <p:sp>
        <p:nvSpPr>
          <p:cNvPr id="3" name="Content Placeholder 2"/>
          <p:cNvSpPr>
            <a:spLocks noGrp="1"/>
          </p:cNvSpPr>
          <p:nvPr>
            <p:ph idx="1"/>
          </p:nvPr>
        </p:nvSpPr>
        <p:spPr>
          <a:xfrm>
            <a:off x="533400" y="1600200"/>
            <a:ext cx="8229600" cy="4525963"/>
          </a:xfrm>
        </p:spPr>
        <p:txBody>
          <a:bodyPr rtlCol="0">
            <a:normAutofit/>
          </a:bodyPr>
          <a:lstStyle/>
          <a:p>
            <a:pPr eaLnBrk="1" fontAlgn="auto" hangingPunct="1">
              <a:defRPr/>
            </a:pPr>
            <a:r>
              <a:rPr lang="en-US" dirty="0" smtClean="0">
                <a:ea typeface="+mn-ea"/>
              </a:rPr>
              <a:t>Lane Community College (LCC) is one of 17 independently governed community colleges in Oregon. </a:t>
            </a:r>
          </a:p>
          <a:p>
            <a:pPr eaLnBrk="1" fontAlgn="auto" hangingPunct="1">
              <a:defRPr/>
            </a:pPr>
            <a:r>
              <a:rPr lang="en-US" dirty="0" smtClean="0">
                <a:ea typeface="+mn-ea"/>
              </a:rPr>
              <a:t>LCC has 27 Career Pathway Certificates (14 entry level &amp; 13 advanced) and over 40 roadmaps.</a:t>
            </a:r>
          </a:p>
          <a:p>
            <a:pPr eaLnBrk="1" fontAlgn="auto" hangingPunct="1">
              <a:defRPr/>
            </a:pPr>
            <a:r>
              <a:rPr lang="en-US" dirty="0">
                <a:ea typeface="+mn-ea"/>
              </a:rPr>
              <a:t>All </a:t>
            </a:r>
            <a:r>
              <a:rPr lang="en-US" dirty="0" smtClean="0">
                <a:ea typeface="+mn-ea"/>
              </a:rPr>
              <a:t>17 community colleges in Oregon are </a:t>
            </a:r>
            <a:r>
              <a:rPr lang="en-US" dirty="0">
                <a:ea typeface="+mn-ea"/>
              </a:rPr>
              <a:t>part of Pathways </a:t>
            </a:r>
            <a:r>
              <a:rPr lang="en-US" dirty="0" smtClean="0">
                <a:ea typeface="+mn-ea"/>
              </a:rPr>
              <a:t>Alliance established in 2004 and lead </a:t>
            </a:r>
            <a:r>
              <a:rPr lang="en-US" dirty="0">
                <a:ea typeface="+mn-ea"/>
              </a:rPr>
              <a:t>by </a:t>
            </a:r>
            <a:r>
              <a:rPr lang="en-US" dirty="0" smtClean="0">
                <a:ea typeface="+mn-ea"/>
              </a:rPr>
              <a:t>Statewide Coordinator.</a:t>
            </a:r>
            <a:endParaRPr lang="en-US" dirty="0">
              <a:ea typeface="+mn-ea"/>
            </a:endParaRPr>
          </a:p>
          <a:p>
            <a:pPr eaLnBrk="1" fontAlgn="auto" hangingPunct="1">
              <a:defRPr/>
            </a:pPr>
            <a:r>
              <a:rPr lang="en-US" dirty="0" smtClean="0">
                <a:ea typeface="+mn-ea"/>
              </a:rPr>
              <a:t>Oregon has over 300 short term certificates with 7,600 certificate completers between 2008 &amp; 2013, and over 350 roadmaps.</a:t>
            </a:r>
          </a:p>
          <a:p>
            <a:pPr marL="0" indent="0" eaLnBrk="1" fontAlgn="auto" hangingPunct="1">
              <a:buFont typeface="Arial"/>
              <a:buNone/>
              <a:defRPr/>
            </a:pPr>
            <a:endParaRPr lang="en-US" dirty="0" smtClean="0">
              <a:ea typeface="+mn-ea"/>
            </a:endParaRPr>
          </a:p>
          <a:p>
            <a:pPr marL="0" indent="0" eaLnBrk="1" fontAlgn="auto" hangingPunct="1">
              <a:buFont typeface="Arial"/>
              <a:buNone/>
              <a:defRPr/>
            </a:pPr>
            <a:endParaRPr lang="en-US" dirty="0" smtClean="0">
              <a:ea typeface="+mn-ea"/>
            </a:endParaRPr>
          </a:p>
          <a:p>
            <a:pPr eaLnBrk="1" fontAlgn="auto" hangingPunct="1">
              <a:defRPr/>
            </a:pPr>
            <a:endParaRPr lang="en-US" dirty="0">
              <a:ea typeface="+mn-ea"/>
            </a:endParaRPr>
          </a:p>
        </p:txBody>
      </p:sp>
      <p:pic>
        <p:nvPicPr>
          <p:cNvPr id="880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410200"/>
            <a:ext cx="36941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572125"/>
            <a:ext cx="133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algn="ctr" eaLnBrk="1" hangingPunct="1"/>
            <a:r>
              <a:rPr lang="en-US" altLang="en-US" b="1" smtClean="0">
                <a:latin typeface="Proxima Nova Semibold" charset="0"/>
              </a:rPr>
              <a:t>Building a Model Program</a:t>
            </a:r>
            <a:br>
              <a:rPr lang="en-US" altLang="en-US" b="1" smtClean="0">
                <a:latin typeface="Proxima Nova Semibold" charset="0"/>
              </a:rPr>
            </a:br>
            <a:r>
              <a:rPr lang="en-US" altLang="en-US" sz="2400" smtClean="0">
                <a:latin typeface="Proxima Nova Semibold" charset="0"/>
              </a:rPr>
              <a:t>Early Childhood Education (ECE) example</a:t>
            </a:r>
          </a:p>
        </p:txBody>
      </p:sp>
      <p:sp>
        <p:nvSpPr>
          <p:cNvPr id="89090" name="Content Placeholder 2"/>
          <p:cNvSpPr>
            <a:spLocks noGrp="1"/>
          </p:cNvSpPr>
          <p:nvPr>
            <p:ph idx="1"/>
          </p:nvPr>
        </p:nvSpPr>
        <p:spPr/>
        <p:txBody>
          <a:bodyPr/>
          <a:lstStyle/>
          <a:p>
            <a:pPr marL="0" indent="0" eaLnBrk="1" hangingPunct="1">
              <a:buFont typeface="Arial" pitchFamily="34" charset="0"/>
              <a:buNone/>
            </a:pPr>
            <a:r>
              <a:rPr lang="en-US" altLang="en-US" smtClean="0">
                <a:latin typeface="Times New Roman" pitchFamily="18" charset="0"/>
              </a:rPr>
              <a:t>The Players:</a:t>
            </a:r>
          </a:p>
        </p:txBody>
      </p:sp>
      <p:sp>
        <p:nvSpPr>
          <p:cNvPr id="5" name="Oval 4"/>
          <p:cNvSpPr>
            <a:spLocks noChangeArrowheads="1"/>
          </p:cNvSpPr>
          <p:nvPr/>
        </p:nvSpPr>
        <p:spPr bwMode="auto">
          <a:xfrm>
            <a:off x="1447800" y="1905000"/>
            <a:ext cx="1905000" cy="167640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Statewide professional registry</a:t>
            </a:r>
          </a:p>
        </p:txBody>
      </p:sp>
      <p:sp>
        <p:nvSpPr>
          <p:cNvPr id="8" name="Oval 7"/>
          <p:cNvSpPr>
            <a:spLocks noChangeArrowheads="1"/>
          </p:cNvSpPr>
          <p:nvPr/>
        </p:nvSpPr>
        <p:spPr bwMode="auto">
          <a:xfrm>
            <a:off x="304800" y="3505200"/>
            <a:ext cx="1790700" cy="167640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Current child care providers</a:t>
            </a:r>
          </a:p>
          <a:p>
            <a:pPr algn="ctr" fontAlgn="auto">
              <a:spcBef>
                <a:spcPts val="0"/>
              </a:spcBef>
              <a:spcAft>
                <a:spcPts val="0"/>
              </a:spcAft>
              <a:defRPr/>
            </a:pPr>
            <a:endParaRPr lang="en-US" dirty="0">
              <a:solidFill>
                <a:schemeClr val="lt1"/>
              </a:solidFill>
              <a:latin typeface="+mn-lt"/>
              <a:ea typeface="+mn-ea"/>
            </a:endParaRPr>
          </a:p>
        </p:txBody>
      </p:sp>
      <p:sp>
        <p:nvSpPr>
          <p:cNvPr id="9" name="Oval 8"/>
          <p:cNvSpPr>
            <a:spLocks noChangeArrowheads="1"/>
          </p:cNvSpPr>
          <p:nvPr/>
        </p:nvSpPr>
        <p:spPr bwMode="auto">
          <a:xfrm>
            <a:off x="3609975" y="1676400"/>
            <a:ext cx="1905000" cy="1609725"/>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ECE faculty/ department</a:t>
            </a:r>
          </a:p>
        </p:txBody>
      </p:sp>
      <p:sp>
        <p:nvSpPr>
          <p:cNvPr id="10" name="Oval 9"/>
          <p:cNvSpPr>
            <a:spLocks noChangeArrowheads="1"/>
          </p:cNvSpPr>
          <p:nvPr/>
        </p:nvSpPr>
        <p:spPr bwMode="auto">
          <a:xfrm>
            <a:off x="6410325" y="1676400"/>
            <a:ext cx="1676400" cy="160020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Local employers</a:t>
            </a:r>
          </a:p>
        </p:txBody>
      </p:sp>
      <p:sp>
        <p:nvSpPr>
          <p:cNvPr id="11" name="Oval 10"/>
          <p:cNvSpPr>
            <a:spLocks noChangeArrowheads="1"/>
          </p:cNvSpPr>
          <p:nvPr/>
        </p:nvSpPr>
        <p:spPr bwMode="auto">
          <a:xfrm>
            <a:off x="6629400" y="4157663"/>
            <a:ext cx="1905000" cy="161925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ABE faculty/  department</a:t>
            </a:r>
          </a:p>
        </p:txBody>
      </p:sp>
      <p:sp>
        <p:nvSpPr>
          <p:cNvPr id="12" name="Oval 11"/>
          <p:cNvSpPr>
            <a:spLocks noChangeArrowheads="1"/>
          </p:cNvSpPr>
          <p:nvPr/>
        </p:nvSpPr>
        <p:spPr bwMode="auto">
          <a:xfrm>
            <a:off x="3000375" y="3657600"/>
            <a:ext cx="1685925" cy="152400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Non-traditional students</a:t>
            </a:r>
          </a:p>
        </p:txBody>
      </p:sp>
      <p:sp>
        <p:nvSpPr>
          <p:cNvPr id="13" name="Oval 12"/>
          <p:cNvSpPr>
            <a:spLocks noChangeArrowheads="1"/>
          </p:cNvSpPr>
          <p:nvPr/>
        </p:nvSpPr>
        <p:spPr bwMode="auto">
          <a:xfrm>
            <a:off x="4676775" y="4857750"/>
            <a:ext cx="1733550" cy="154305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Local workforce system</a:t>
            </a:r>
          </a:p>
        </p:txBody>
      </p:sp>
      <p:sp>
        <p:nvSpPr>
          <p:cNvPr id="14" name="Oval 13"/>
          <p:cNvSpPr>
            <a:spLocks noChangeArrowheads="1"/>
          </p:cNvSpPr>
          <p:nvPr/>
        </p:nvSpPr>
        <p:spPr bwMode="auto">
          <a:xfrm>
            <a:off x="5057775" y="3124200"/>
            <a:ext cx="1800225" cy="1600200"/>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Local resource and referral </a:t>
            </a:r>
          </a:p>
        </p:txBody>
      </p:sp>
      <p:sp>
        <p:nvSpPr>
          <p:cNvPr id="4" name="Oval 3"/>
          <p:cNvSpPr>
            <a:spLocks noChangeArrowheads="1"/>
          </p:cNvSpPr>
          <p:nvPr/>
        </p:nvSpPr>
        <p:spPr bwMode="auto">
          <a:xfrm>
            <a:off x="1905000" y="4857750"/>
            <a:ext cx="1333500" cy="1357313"/>
          </a:xfrm>
          <a:prstGeom prst="ellipse">
            <a:avLst/>
          </a:prstGeom>
          <a:gradFill rotWithShape="1">
            <a:gsLst>
              <a:gs pos="0">
                <a:srgbClr val="C8C5E5"/>
              </a:gs>
              <a:gs pos="100000">
                <a:srgbClr val="8C88AC"/>
              </a:gs>
            </a:gsLst>
            <a:lin ang="5400000"/>
          </a:gradFill>
          <a:ln w="9525">
            <a:solidFill>
              <a:srgbClr val="8B88A5"/>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Local  school districts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274638"/>
            <a:ext cx="7315200" cy="1020762"/>
          </a:xfrm>
        </p:spPr>
        <p:txBody>
          <a:bodyPr/>
          <a:lstStyle/>
          <a:p>
            <a:pPr algn="ctr" eaLnBrk="1" hangingPunct="1"/>
            <a:r>
              <a:rPr lang="en-US" altLang="en-US" b="1" smtClean="0">
                <a:latin typeface="Proxima Nova Semibold" charset="0"/>
              </a:rPr>
              <a:t>Critical Questions</a:t>
            </a:r>
          </a:p>
        </p:txBody>
      </p:sp>
      <p:sp>
        <p:nvSpPr>
          <p:cNvPr id="3" name="Content Placeholder 2"/>
          <p:cNvSpPr>
            <a:spLocks noGrp="1"/>
          </p:cNvSpPr>
          <p:nvPr>
            <p:ph idx="1"/>
          </p:nvPr>
        </p:nvSpPr>
        <p:spPr/>
        <p:txBody>
          <a:bodyPr>
            <a:normAutofit/>
          </a:bodyPr>
          <a:lstStyle/>
          <a:p>
            <a:pPr marL="0" indent="0" eaLnBrk="1" hangingPunct="1">
              <a:lnSpc>
                <a:spcPct val="90000"/>
              </a:lnSpc>
              <a:buFont typeface="Arial" pitchFamily="34" charset="0"/>
              <a:buNone/>
            </a:pPr>
            <a:r>
              <a:rPr lang="en-US" altLang="en-US" sz="2800" smtClean="0">
                <a:latin typeface="Times New Roman" pitchFamily="18" charset="0"/>
              </a:rPr>
              <a:t>How do we……..</a:t>
            </a:r>
          </a:p>
          <a:p>
            <a:pPr marL="0" indent="0" eaLnBrk="1" hangingPunct="1">
              <a:lnSpc>
                <a:spcPct val="90000"/>
              </a:lnSpc>
              <a:buFont typeface="Arial" pitchFamily="34" charset="0"/>
              <a:buChar char="•"/>
            </a:pPr>
            <a:r>
              <a:rPr lang="en-US" altLang="en-US" smtClean="0">
                <a:latin typeface="Times New Roman" pitchFamily="18" charset="0"/>
              </a:rPr>
              <a:t>…. create opportunities for professionals in the field?</a:t>
            </a:r>
          </a:p>
          <a:p>
            <a:pPr marL="0" indent="0" eaLnBrk="1" hangingPunct="1">
              <a:lnSpc>
                <a:spcPct val="90000"/>
              </a:lnSpc>
              <a:buFont typeface="Arial" pitchFamily="34" charset="0"/>
              <a:buChar char="•"/>
            </a:pPr>
            <a:r>
              <a:rPr lang="en-US" altLang="en-US" smtClean="0">
                <a:latin typeface="Times New Roman" pitchFamily="18" charset="0"/>
              </a:rPr>
              <a:t>…. align with current professional standards in Oregon registry?</a:t>
            </a:r>
          </a:p>
          <a:p>
            <a:pPr marL="0" indent="0" eaLnBrk="1" hangingPunct="1">
              <a:lnSpc>
                <a:spcPct val="90000"/>
              </a:lnSpc>
              <a:buFont typeface="Arial" pitchFamily="34" charset="0"/>
              <a:buChar char="•"/>
            </a:pPr>
            <a:r>
              <a:rPr lang="en-US" altLang="en-US" smtClean="0">
                <a:latin typeface="Times New Roman" pitchFamily="18" charset="0"/>
              </a:rPr>
              <a:t>…. help meet employer demand for multilingual /cultural providers? </a:t>
            </a:r>
          </a:p>
          <a:p>
            <a:pPr marL="0" indent="0" eaLnBrk="1" hangingPunct="1">
              <a:lnSpc>
                <a:spcPct val="90000"/>
              </a:lnSpc>
              <a:buFont typeface="Arial" pitchFamily="34" charset="0"/>
              <a:buChar char="•"/>
            </a:pPr>
            <a:r>
              <a:rPr lang="en-US" altLang="en-US" smtClean="0">
                <a:latin typeface="Times New Roman" pitchFamily="18" charset="0"/>
              </a:rPr>
              <a:t>…. serve large population of low skilled adults in this field? </a:t>
            </a:r>
          </a:p>
          <a:p>
            <a:pPr marL="0" indent="0" eaLnBrk="1" hangingPunct="1">
              <a:lnSpc>
                <a:spcPct val="90000"/>
              </a:lnSpc>
              <a:buFont typeface="Arial" pitchFamily="34" charset="0"/>
              <a:buChar char="•"/>
            </a:pPr>
            <a:r>
              <a:rPr lang="en-US" altLang="en-US" smtClean="0">
                <a:latin typeface="Times New Roman" pitchFamily="18" charset="0"/>
              </a:rPr>
              <a:t>…. ensure academic integrity?</a:t>
            </a:r>
          </a:p>
          <a:p>
            <a:pPr marL="0" indent="0" eaLnBrk="1" hangingPunct="1">
              <a:lnSpc>
                <a:spcPct val="90000"/>
              </a:lnSpc>
              <a:buFont typeface="Arial" pitchFamily="34" charset="0"/>
              <a:buChar char="•"/>
            </a:pPr>
            <a:r>
              <a:rPr lang="en-US" altLang="en-US" smtClean="0">
                <a:latin typeface="Times New Roman" pitchFamily="18" charset="0"/>
              </a:rPr>
              <a:t>…. meet ABE and ECE standards?</a:t>
            </a:r>
          </a:p>
          <a:p>
            <a:pPr marL="0" indent="0" eaLnBrk="1" hangingPunct="1">
              <a:lnSpc>
                <a:spcPct val="90000"/>
              </a:lnSpc>
              <a:buFont typeface="Arial" pitchFamily="34" charset="0"/>
              <a:buChar char="•"/>
            </a:pPr>
            <a:r>
              <a:rPr lang="en-US" altLang="en-US" smtClean="0">
                <a:latin typeface="Times New Roman" pitchFamily="18" charset="0"/>
              </a:rPr>
              <a:t>…. improve alignment with high school students?</a:t>
            </a:r>
          </a:p>
          <a:p>
            <a:pPr marL="0" indent="0" eaLnBrk="1" hangingPunct="1">
              <a:lnSpc>
                <a:spcPct val="90000"/>
              </a:lnSpc>
              <a:buFont typeface="Arial" pitchFamily="34" charset="0"/>
              <a:buChar char="•"/>
            </a:pPr>
            <a:r>
              <a:rPr lang="en-US" altLang="en-US" smtClean="0">
                <a:latin typeface="Times New Roman" pitchFamily="18" charset="0"/>
              </a:rPr>
              <a:t>…. best utilize internal and external services/programs?</a:t>
            </a:r>
          </a:p>
          <a:p>
            <a:pPr marL="0" indent="0" eaLnBrk="1" hangingPunct="1">
              <a:lnSpc>
                <a:spcPct val="90000"/>
              </a:lnSpc>
              <a:buFont typeface="Arial" pitchFamily="34" charset="0"/>
              <a:buChar char="•"/>
            </a:pPr>
            <a:r>
              <a:rPr lang="en-US" altLang="en-US" smtClean="0">
                <a:latin typeface="Times New Roman" pitchFamily="18" charset="0"/>
              </a:rPr>
              <a:t>…. build on work already being done?</a:t>
            </a:r>
          </a:p>
          <a:p>
            <a:pPr marL="0" indent="0" eaLnBrk="1" hangingPunct="1">
              <a:lnSpc>
                <a:spcPct val="90000"/>
              </a:lnSpc>
              <a:buFont typeface="Arial" pitchFamily="34" charset="0"/>
              <a:buChar char="•"/>
            </a:pPr>
            <a:endParaRPr lang="en-US" altLang="en-US" smtClean="0">
              <a:latin typeface="Times New Roman" pitchFamily="18" charset="0"/>
            </a:endParaRPr>
          </a:p>
          <a:p>
            <a:pPr marL="0" indent="0" eaLnBrk="1" hangingPunct="1">
              <a:lnSpc>
                <a:spcPct val="90000"/>
              </a:lnSpc>
              <a:buFont typeface="Arial" pitchFamily="34" charset="0"/>
              <a:buChar char="•"/>
            </a:pPr>
            <a:endParaRPr lang="en-US" altLang="en-US" smtClean="0">
              <a:latin typeface="Times New Roman" pitchFamily="18" charset="0"/>
            </a:endParaRPr>
          </a:p>
        </p:txBody>
      </p:sp>
      <p:pic>
        <p:nvPicPr>
          <p:cNvPr id="90115" name="Picture 2" descr="C:\Users\LopezR\AppData\Local\Microsoft\Windows\Temporary Internet Files\Content.IE5\3B8L4XUB\MP9004421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1066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algn="ctr" eaLnBrk="1" hangingPunct="1"/>
            <a:r>
              <a:rPr lang="en-US" altLang="en-US" smtClean="0">
                <a:latin typeface="Proxima Nova Semibold" charset="0"/>
              </a:rPr>
              <a:t>Our Pathway &amp; Implementation</a:t>
            </a:r>
          </a:p>
        </p:txBody>
      </p:sp>
      <p:sp>
        <p:nvSpPr>
          <p:cNvPr id="3" name="Content Placeholder 2"/>
          <p:cNvSpPr>
            <a:spLocks noGrp="1"/>
          </p:cNvSpPr>
          <p:nvPr>
            <p:ph idx="1"/>
          </p:nvPr>
        </p:nvSpPr>
        <p:spPr>
          <a:xfrm>
            <a:off x="457200" y="1371600"/>
            <a:ext cx="8229600" cy="4525963"/>
          </a:xfrm>
        </p:spPr>
        <p:txBody>
          <a:bodyPr>
            <a:normAutofit/>
          </a:bodyPr>
          <a:lstStyle/>
          <a:p>
            <a:pPr marL="0" indent="0" eaLnBrk="1" hangingPunct="1">
              <a:lnSpc>
                <a:spcPct val="80000"/>
              </a:lnSpc>
              <a:buFont typeface="Arial" pitchFamily="34" charset="0"/>
              <a:buNone/>
            </a:pPr>
            <a:r>
              <a:rPr lang="en-US" altLang="en-US" sz="2300" b="1" smtClean="0">
                <a:latin typeface="Times New Roman" pitchFamily="18" charset="0"/>
              </a:rPr>
              <a:t>First: We built a stackable system of certificates</a:t>
            </a:r>
          </a:p>
          <a:p>
            <a:pPr marL="0" indent="0" eaLnBrk="1" hangingPunct="1">
              <a:lnSpc>
                <a:spcPct val="80000"/>
              </a:lnSpc>
              <a:buFont typeface="Arial" pitchFamily="34" charset="0"/>
              <a:buNone/>
            </a:pPr>
            <a:r>
              <a:rPr lang="en-US" altLang="en-US" sz="1700" smtClean="0">
                <a:latin typeface="Times New Roman" pitchFamily="18" charset="0"/>
              </a:rPr>
              <a:t>Utilized agreed upon Credit for Prior Learning for courses in entry level certificates</a:t>
            </a:r>
          </a:p>
          <a:p>
            <a:pPr marL="0" indent="0" eaLnBrk="1" hangingPunct="1">
              <a:lnSpc>
                <a:spcPct val="80000"/>
              </a:lnSpc>
              <a:buFont typeface="Arial" pitchFamily="34" charset="0"/>
              <a:buNone/>
            </a:pPr>
            <a:r>
              <a:rPr lang="en-US" altLang="en-US" sz="1700" smtClean="0">
                <a:latin typeface="Times New Roman" pitchFamily="18" charset="0"/>
              </a:rPr>
              <a:t>Aligned with professional registry and industry needs for all certificates</a:t>
            </a:r>
          </a:p>
          <a:p>
            <a:pPr marL="0" indent="0" eaLnBrk="1" hangingPunct="1">
              <a:lnSpc>
                <a:spcPct val="80000"/>
              </a:lnSpc>
              <a:buFont typeface="Arial" pitchFamily="34" charset="0"/>
              <a:buNone/>
            </a:pPr>
            <a:r>
              <a:rPr lang="en-US" altLang="en-US" sz="1700" smtClean="0">
                <a:latin typeface="Times New Roman" pitchFamily="18" charset="0"/>
              </a:rPr>
              <a:t>Considered academic and basic skill sequencing among courses in AAS program </a:t>
            </a:r>
          </a:p>
          <a:p>
            <a:pPr marL="0" indent="0" eaLnBrk="1" hangingPunct="1">
              <a:lnSpc>
                <a:spcPct val="80000"/>
              </a:lnSpc>
              <a:buFont typeface="Arial" pitchFamily="34" charset="0"/>
              <a:buNone/>
            </a:pPr>
            <a:endParaRPr lang="en-US" altLang="en-US" sz="1700" smtClean="0">
              <a:latin typeface="Times New Roman" pitchFamily="18" charset="0"/>
            </a:endParaRPr>
          </a:p>
          <a:p>
            <a:pPr marL="0" indent="0" eaLnBrk="1" hangingPunct="1">
              <a:lnSpc>
                <a:spcPct val="80000"/>
              </a:lnSpc>
              <a:buFont typeface="Arial" pitchFamily="34" charset="0"/>
              <a:buNone/>
            </a:pPr>
            <a:r>
              <a:rPr lang="en-US" altLang="en-US" b="1" smtClean="0">
                <a:latin typeface="Times New Roman" pitchFamily="18" charset="0"/>
              </a:rPr>
              <a:t>Next: We created an accessible implementation plan for success</a:t>
            </a:r>
            <a:endParaRPr lang="en-US" altLang="en-US" smtClean="0">
              <a:latin typeface="Times New Roman" pitchFamily="18" charset="0"/>
            </a:endParaRPr>
          </a:p>
          <a:p>
            <a:pPr marL="0" indent="0" eaLnBrk="1" hangingPunct="1">
              <a:lnSpc>
                <a:spcPct val="80000"/>
              </a:lnSpc>
              <a:buFont typeface="Arial" pitchFamily="34" charset="0"/>
              <a:buNone/>
            </a:pPr>
            <a:r>
              <a:rPr lang="en-US" altLang="en-US" sz="1700" smtClean="0">
                <a:latin typeface="Times New Roman" pitchFamily="18" charset="0"/>
              </a:rPr>
              <a:t>Created an ESL/Credit co-enrollment “learning community” targeting appropriate courses</a:t>
            </a:r>
          </a:p>
          <a:p>
            <a:pPr marL="0" indent="0" eaLnBrk="1" hangingPunct="1">
              <a:lnSpc>
                <a:spcPct val="80000"/>
              </a:lnSpc>
              <a:buFont typeface="Arial" pitchFamily="34" charset="0"/>
              <a:buNone/>
            </a:pPr>
            <a:r>
              <a:rPr lang="en-US" altLang="en-US" sz="1700" smtClean="0">
                <a:latin typeface="Times New Roman" pitchFamily="18" charset="0"/>
              </a:rPr>
              <a:t>Contextualized the ESL class by use of ECE textbooks for teaching ESL skills</a:t>
            </a:r>
          </a:p>
          <a:p>
            <a:pPr marL="0" indent="0" eaLnBrk="1" hangingPunct="1">
              <a:lnSpc>
                <a:spcPct val="80000"/>
              </a:lnSpc>
              <a:buFont typeface="Arial" pitchFamily="34" charset="0"/>
              <a:buNone/>
            </a:pPr>
            <a:r>
              <a:rPr lang="en-US" altLang="en-US" sz="1700" smtClean="0">
                <a:latin typeface="Times New Roman" pitchFamily="18" charset="0"/>
              </a:rPr>
              <a:t>Targeted certificate courses for accessible options for professionals (evening, online)</a:t>
            </a:r>
          </a:p>
          <a:p>
            <a:pPr marL="0" indent="0" eaLnBrk="1" hangingPunct="1">
              <a:lnSpc>
                <a:spcPct val="80000"/>
              </a:lnSpc>
              <a:buFont typeface="Arial" pitchFamily="34" charset="0"/>
              <a:buNone/>
            </a:pPr>
            <a:r>
              <a:rPr lang="en-US" altLang="en-US" sz="1700" smtClean="0">
                <a:latin typeface="Times New Roman" pitchFamily="18" charset="0"/>
              </a:rPr>
              <a:t>Targeted entry level certificates for high school dual enrollment options</a:t>
            </a:r>
          </a:p>
          <a:p>
            <a:pPr marL="0" indent="0" eaLnBrk="1" hangingPunct="1">
              <a:lnSpc>
                <a:spcPct val="80000"/>
              </a:lnSpc>
              <a:buFont typeface="Arial" pitchFamily="34" charset="0"/>
              <a:buNone/>
            </a:pPr>
            <a:r>
              <a:rPr lang="en-US" altLang="en-US" sz="1700" smtClean="0">
                <a:latin typeface="Times New Roman" pitchFamily="18" charset="0"/>
              </a:rPr>
              <a:t>Partnered with other services and funding options.</a:t>
            </a:r>
          </a:p>
          <a:p>
            <a:pPr marL="0" indent="0" eaLnBrk="1" hangingPunct="1">
              <a:lnSpc>
                <a:spcPct val="80000"/>
              </a:lnSpc>
              <a:buFont typeface="Arial" pitchFamily="34" charset="0"/>
              <a:buNone/>
            </a:pPr>
            <a:r>
              <a:rPr lang="en-US" altLang="en-US" sz="1700" smtClean="0">
                <a:latin typeface="Times New Roman" pitchFamily="18" charset="0"/>
              </a:rPr>
              <a:t>Utilized TAACCCT funds to provide intrusive advising, navigation, and career coaching</a:t>
            </a:r>
          </a:p>
          <a:p>
            <a:pPr marL="0" indent="0" eaLnBrk="1" hangingPunct="1">
              <a:lnSpc>
                <a:spcPct val="80000"/>
              </a:lnSpc>
              <a:buFont typeface="Arial" pitchFamily="34" charset="0"/>
              <a:buNone/>
            </a:pPr>
            <a:r>
              <a:rPr lang="en-US" altLang="en-US" sz="1700" smtClean="0">
                <a:latin typeface="Times New Roman" pitchFamily="18" charset="0"/>
              </a:rPr>
              <a:t> </a:t>
            </a:r>
          </a:p>
          <a:p>
            <a:pPr marL="0" indent="0" eaLnBrk="1" hangingPunct="1">
              <a:lnSpc>
                <a:spcPct val="80000"/>
              </a:lnSpc>
              <a:buFont typeface="Arial" pitchFamily="34" charset="0"/>
              <a:buNone/>
            </a:pPr>
            <a:r>
              <a:rPr lang="en-US" altLang="en-US" sz="1700" smtClean="0">
                <a:latin typeface="Times New Roman" pitchFamily="18" charset="0"/>
              </a:rPr>
              <a:t>*Ongoing improvements: </a:t>
            </a:r>
            <a:r>
              <a:rPr lang="en-US" altLang="en-US" sz="1700" smtClean="0">
                <a:latin typeface="Times New Roman" pitchFamily="18" charset="0"/>
                <a:hlinkClick r:id="rId2"/>
              </a:rPr>
              <a:t>LCC’s ECE Roadmap</a:t>
            </a:r>
            <a:endParaRPr lang="en-US" altLang="en-US" sz="1700" smtClean="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228600"/>
            <a:ext cx="8229600" cy="868363"/>
          </a:xfrm>
        </p:spPr>
        <p:txBody>
          <a:bodyPr/>
          <a:lstStyle/>
          <a:p>
            <a:pPr algn="ctr" eaLnBrk="1" hangingPunct="1"/>
            <a:r>
              <a:rPr lang="en-US" altLang="en-US" b="1" smtClean="0">
                <a:latin typeface="Proxima Nova Semibold" charset="0"/>
              </a:rPr>
              <a:t>Criteria and Indicators </a:t>
            </a:r>
          </a:p>
        </p:txBody>
      </p:sp>
      <p:sp>
        <p:nvSpPr>
          <p:cNvPr id="3" name="Content Placeholder 2"/>
          <p:cNvSpPr>
            <a:spLocks noGrp="1"/>
          </p:cNvSpPr>
          <p:nvPr>
            <p:ph idx="1"/>
          </p:nvPr>
        </p:nvSpPr>
        <p:spPr>
          <a:xfrm>
            <a:off x="457200" y="1371600"/>
            <a:ext cx="8229600" cy="4876800"/>
          </a:xfrm>
        </p:spPr>
        <p:txBody>
          <a:bodyPr rtlCol="0">
            <a:normAutofit fontScale="32500" lnSpcReduction="20000"/>
          </a:bodyPr>
          <a:lstStyle/>
          <a:p>
            <a:pPr marL="0" indent="0" eaLnBrk="1" fontAlgn="auto" hangingPunct="1">
              <a:buFont typeface="Arial"/>
              <a:buNone/>
              <a:defRPr/>
            </a:pPr>
            <a:endParaRPr lang="en-US" sz="1800" b="1" dirty="0" smtClean="0">
              <a:ea typeface="+mn-ea"/>
            </a:endParaRPr>
          </a:p>
          <a:p>
            <a:pPr marL="0" indent="0" eaLnBrk="1" fontAlgn="auto" hangingPunct="1">
              <a:buFont typeface="Arial"/>
              <a:buNone/>
              <a:defRPr/>
            </a:pPr>
            <a:r>
              <a:rPr lang="en-US" sz="5500" b="1" dirty="0" smtClean="0">
                <a:ea typeface="+mn-ea"/>
              </a:rPr>
              <a:t>Criteria 6: Implement and Integrate Evidence Based Practices and Processes</a:t>
            </a:r>
          </a:p>
          <a:p>
            <a:pPr marL="0" indent="0" eaLnBrk="1" fontAlgn="auto" hangingPunct="1">
              <a:buFont typeface="Arial"/>
              <a:buNone/>
              <a:defRPr/>
            </a:pPr>
            <a:r>
              <a:rPr lang="en-US" sz="5500" dirty="0" smtClean="0">
                <a:ea typeface="+mn-ea"/>
              </a:rPr>
              <a:t>6.1: </a:t>
            </a:r>
          </a:p>
          <a:p>
            <a:pPr marL="0" indent="0" eaLnBrk="1" fontAlgn="auto" hangingPunct="1">
              <a:buFont typeface="Arial"/>
              <a:buNone/>
              <a:defRPr/>
            </a:pPr>
            <a:r>
              <a:rPr lang="en-US" sz="5500" dirty="0" smtClean="0">
                <a:ea typeface="+mn-ea"/>
              </a:rPr>
              <a:t>well connected and transparent education, training, credential and support offerings</a:t>
            </a:r>
          </a:p>
          <a:p>
            <a:pPr marL="0" indent="0" eaLnBrk="1" fontAlgn="auto" hangingPunct="1">
              <a:buFont typeface="Arial"/>
              <a:buNone/>
              <a:defRPr/>
            </a:pPr>
            <a:r>
              <a:rPr lang="en-US" sz="5500" dirty="0" smtClean="0">
                <a:ea typeface="+mn-ea"/>
              </a:rPr>
              <a:t>6.2, 6.3: </a:t>
            </a:r>
          </a:p>
          <a:p>
            <a:pPr marL="0" indent="0" eaLnBrk="1" fontAlgn="auto" hangingPunct="1">
              <a:buFont typeface="Arial"/>
              <a:buNone/>
              <a:defRPr/>
            </a:pPr>
            <a:r>
              <a:rPr lang="en-US" sz="5500" dirty="0" smtClean="0">
                <a:ea typeface="+mn-ea"/>
              </a:rPr>
              <a:t>multiple entry points and multiple exit points</a:t>
            </a:r>
          </a:p>
          <a:p>
            <a:pPr marL="0" indent="0" eaLnBrk="1" fontAlgn="auto" hangingPunct="1">
              <a:buFont typeface="Arial"/>
              <a:buNone/>
              <a:defRPr/>
            </a:pPr>
            <a:r>
              <a:rPr lang="en-US" sz="5500" dirty="0" smtClean="0">
                <a:ea typeface="+mn-ea"/>
              </a:rPr>
              <a:t>6.4: </a:t>
            </a:r>
          </a:p>
          <a:p>
            <a:pPr marL="0" indent="0" eaLnBrk="1" fontAlgn="auto" hangingPunct="1">
              <a:buFont typeface="Arial"/>
              <a:buNone/>
              <a:defRPr/>
            </a:pPr>
            <a:r>
              <a:rPr lang="en-US" sz="5500" dirty="0" smtClean="0">
                <a:ea typeface="+mn-ea"/>
              </a:rPr>
              <a:t>participant focused education and training</a:t>
            </a:r>
          </a:p>
          <a:p>
            <a:pPr marL="0" indent="0" eaLnBrk="1" fontAlgn="auto" hangingPunct="1">
              <a:buFont typeface="Arial"/>
              <a:buNone/>
              <a:defRPr/>
            </a:pPr>
            <a:r>
              <a:rPr lang="en-US" sz="5500" dirty="0" smtClean="0">
                <a:ea typeface="+mn-ea"/>
              </a:rPr>
              <a:t>6.7,6.8,6.10:</a:t>
            </a:r>
          </a:p>
          <a:p>
            <a:pPr marL="0" indent="0" eaLnBrk="1" fontAlgn="auto" hangingPunct="1">
              <a:buFont typeface="Arial"/>
              <a:buNone/>
              <a:defRPr/>
            </a:pPr>
            <a:r>
              <a:rPr lang="en-US" sz="5500" dirty="0" smtClean="0">
                <a:ea typeface="+mn-ea"/>
              </a:rPr>
              <a:t> academic advising, career navigation, and employment services</a:t>
            </a:r>
          </a:p>
          <a:p>
            <a:pPr marL="0" indent="0" eaLnBrk="1" fontAlgn="auto" hangingPunct="1">
              <a:buFont typeface="Arial"/>
              <a:buNone/>
              <a:defRPr/>
            </a:pPr>
            <a:r>
              <a:rPr lang="en-US" sz="5500" dirty="0" smtClean="0">
                <a:ea typeface="+mn-ea"/>
              </a:rPr>
              <a:t>6.11: </a:t>
            </a:r>
          </a:p>
          <a:p>
            <a:pPr marL="0" indent="0" eaLnBrk="1" fontAlgn="auto" hangingPunct="1">
              <a:buFont typeface="Arial"/>
              <a:buNone/>
              <a:defRPr/>
            </a:pPr>
            <a:r>
              <a:rPr lang="en-US" sz="5500" dirty="0" smtClean="0">
                <a:ea typeface="+mn-ea"/>
              </a:rPr>
              <a:t>work experiences</a:t>
            </a:r>
          </a:p>
          <a:p>
            <a:pPr marL="0" indent="0" eaLnBrk="1" fontAlgn="auto" hangingPunct="1">
              <a:buFont typeface="Arial"/>
              <a:buNone/>
              <a:defRPr/>
            </a:pPr>
            <a:endParaRPr lang="en-US" sz="5500" dirty="0" smtClean="0">
              <a:ea typeface="+mn-ea"/>
            </a:endParaRPr>
          </a:p>
          <a:p>
            <a:pPr marL="0" indent="0" eaLnBrk="1" fontAlgn="auto" hangingPunct="1">
              <a:buFont typeface="Arial"/>
              <a:buNone/>
              <a:defRPr/>
            </a:pPr>
            <a:r>
              <a:rPr lang="en-US" sz="5500" dirty="0">
                <a:ea typeface="+mn-ea"/>
              </a:rPr>
              <a:t>*All </a:t>
            </a:r>
            <a:r>
              <a:rPr lang="en-US" sz="5500" dirty="0" smtClean="0">
                <a:ea typeface="+mn-ea"/>
              </a:rPr>
              <a:t>6 criteria are </a:t>
            </a:r>
            <a:r>
              <a:rPr lang="en-US" sz="5500" dirty="0">
                <a:ea typeface="+mn-ea"/>
              </a:rPr>
              <a:t>present and interconnected in this Career Pathway </a:t>
            </a:r>
            <a:r>
              <a:rPr lang="en-US" sz="5500" dirty="0" smtClean="0">
                <a:ea typeface="+mn-ea"/>
              </a:rPr>
              <a:t>and everything is always in ongoing improvement</a:t>
            </a:r>
            <a:r>
              <a:rPr lang="en-US" sz="3800" dirty="0" smtClean="0">
                <a:ea typeface="+mn-ea"/>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p:txBody>
          <a:bodyPr/>
          <a:lstStyle/>
          <a:p>
            <a:r>
              <a:rPr lang="en-US" altLang="en-US" smtClean="0"/>
              <a:t>Judy Mortrude</a:t>
            </a:r>
          </a:p>
          <a:p>
            <a:r>
              <a:rPr lang="en-US" altLang="en-US" smtClean="0"/>
              <a:t>Minnesota Department of Employment and Economic Development</a:t>
            </a:r>
          </a:p>
          <a:p>
            <a:r>
              <a:rPr lang="en-US" altLang="en-US" smtClean="0">
                <a:hlinkClick r:id="rId2"/>
              </a:rPr>
              <a:t>Judy.mortrude@state.mn.us</a:t>
            </a:r>
            <a:endParaRPr lang="en-US" altLang="en-US" smtClean="0"/>
          </a:p>
          <a:p>
            <a:endParaRPr lang="en-US" altLang="en-US" smtClean="0"/>
          </a:p>
        </p:txBody>
      </p:sp>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594971A-91D8-4FDC-9FBF-BC3E6346B283}" type="slidenum">
              <a:rPr lang="en-US" altLang="en-US" sz="1400">
                <a:solidFill>
                  <a:srgbClr val="777877"/>
                </a:solidFill>
                <a:latin typeface="Lucida Sans Unicode" pitchFamily="34" charset="0"/>
              </a:rPr>
              <a:pPr eaLnBrk="1" hangingPunct="1"/>
              <a:t>25</a:t>
            </a:fld>
            <a:endParaRPr lang="en-US" altLang="en-US" sz="1400">
              <a:solidFill>
                <a:srgbClr val="777877"/>
              </a:solidFill>
              <a:latin typeface="Lucida Sans Unicod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dirty="0">
                <a:latin typeface="Arial" pitchFamily="34" charset="0"/>
                <a:ea typeface="+mj-ea"/>
                <a:cs typeface="Arial" pitchFamily="34" charset="0"/>
              </a:rPr>
              <a:t>TAACCCT W</a:t>
            </a:r>
            <a:r>
              <a:rPr lang="en-US" sz="4000" dirty="0" smtClean="0">
                <a:latin typeface="Arial" pitchFamily="34" charset="0"/>
                <a:ea typeface="+mj-ea"/>
                <a:cs typeface="Arial" pitchFamily="34" charset="0"/>
              </a:rPr>
              <a:t>ork can be Transformative</a:t>
            </a:r>
            <a:r>
              <a:rPr lang="en-US" dirty="0">
                <a:latin typeface="Arial" pitchFamily="34" charset="0"/>
                <a:ea typeface="+mj-ea"/>
                <a:cs typeface="Arial" pitchFamily="34" charset="0"/>
              </a:rPr>
              <a:t/>
            </a:r>
            <a:br>
              <a:rPr lang="en-US" dirty="0">
                <a:latin typeface="Arial" pitchFamily="34" charset="0"/>
                <a:ea typeface="+mj-ea"/>
                <a:cs typeface="Arial" pitchFamily="34" charset="0"/>
              </a:rPr>
            </a:br>
            <a:endParaRPr lang="en-US" dirty="0">
              <a:ea typeface="+mj-ea"/>
            </a:endParaRPr>
          </a:p>
        </p:txBody>
      </p:sp>
      <p:sp>
        <p:nvSpPr>
          <p:cNvPr id="3" name="Content Placeholder 2"/>
          <p:cNvSpPr>
            <a:spLocks noGrp="1"/>
          </p:cNvSpPr>
          <p:nvPr>
            <p:ph idx="1"/>
          </p:nvPr>
        </p:nvSpPr>
        <p:spPr>
          <a:xfrm>
            <a:off x="457200" y="1600200"/>
            <a:ext cx="3886200" cy="4525963"/>
          </a:xfrm>
        </p:spPr>
        <p:txBody>
          <a:bodyPr>
            <a:normAutofit/>
          </a:bodyPr>
          <a:lstStyle/>
          <a:p>
            <a:pPr marL="0" indent="0" eaLnBrk="1" hangingPunct="1">
              <a:buFont typeface="Arial" pitchFamily="34" charset="0"/>
              <a:buNone/>
            </a:pPr>
            <a:r>
              <a:rPr lang="en-US" altLang="en-US" sz="2000" smtClean="0">
                <a:latin typeface="Arial" pitchFamily="34" charset="0"/>
                <a:cs typeface="Arial" pitchFamily="34" charset="0"/>
              </a:rPr>
              <a:t>Beyond programming to system building – but where to start?</a:t>
            </a:r>
          </a:p>
          <a:p>
            <a:pPr marL="0" indent="0" eaLnBrk="1" hangingPunct="1">
              <a:buFont typeface="Arial" pitchFamily="34" charset="0"/>
              <a:buChar char="•"/>
            </a:pPr>
            <a:r>
              <a:rPr lang="en-US" altLang="en-US" sz="2000" smtClean="0">
                <a:latin typeface="Arial" pitchFamily="34" charset="0"/>
                <a:cs typeface="Arial" pitchFamily="34" charset="0"/>
              </a:rPr>
              <a:t>2.2 System partners integrate key principles of sector strategies into the career pathway system</a:t>
            </a:r>
          </a:p>
          <a:p>
            <a:pPr marL="0" indent="0" eaLnBrk="1" hangingPunct="1">
              <a:buFont typeface="Arial" pitchFamily="34" charset="0"/>
              <a:buChar char="•"/>
            </a:pPr>
            <a:endParaRPr lang="en-US" altLang="en-US" sz="2000" smtClean="0">
              <a:latin typeface="Arial" pitchFamily="34" charset="0"/>
              <a:cs typeface="Arial" pitchFamily="34" charset="0"/>
            </a:endParaRPr>
          </a:p>
        </p:txBody>
      </p:sp>
      <p:pic>
        <p:nvPicPr>
          <p:cNvPr id="94211" name="Picture 2" descr="C:\Users\jmortrud\Desktop\1301NGASSSReport_Page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600200"/>
            <a:ext cx="4343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5"/>
          <p:cNvSpPr txBox="1">
            <a:spLocks noChangeArrowheads="1"/>
          </p:cNvSpPr>
          <p:nvPr/>
        </p:nvSpPr>
        <p:spPr bwMode="auto">
          <a:xfrm>
            <a:off x="1752600" y="6172200"/>
            <a:ext cx="3200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a:t>State Sector Strategies Coming of Age. NGA 2013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1143000"/>
          </a:xfrm>
        </p:spPr>
        <p:txBody>
          <a:bodyPr rtlCol="0">
            <a:normAutofit fontScale="90000"/>
          </a:bodyPr>
          <a:lstStyle/>
          <a:p>
            <a:pPr eaLnBrk="1" fontAlgn="auto" hangingPunct="1">
              <a:spcAft>
                <a:spcPts val="0"/>
              </a:spcAft>
              <a:defRPr/>
            </a:pPr>
            <a:r>
              <a:rPr lang="en-US" dirty="0" smtClean="0">
                <a:ea typeface="+mj-ea"/>
              </a:rPr>
              <a:t>Shared Metrics </a:t>
            </a:r>
            <a:endParaRPr lang="en-US" dirty="0">
              <a:ea typeface="+mj-ea"/>
            </a:endParaRPr>
          </a:p>
        </p:txBody>
      </p:sp>
      <p:sp>
        <p:nvSpPr>
          <p:cNvPr id="3" name="Content Placeholder 2"/>
          <p:cNvSpPr>
            <a:spLocks noGrp="1"/>
          </p:cNvSpPr>
          <p:nvPr>
            <p:ph idx="1"/>
          </p:nvPr>
        </p:nvSpPr>
        <p:spPr>
          <a:xfrm>
            <a:off x="457200" y="1600200"/>
            <a:ext cx="3048000" cy="4525963"/>
          </a:xfrm>
        </p:spPr>
        <p:txBody>
          <a:bodyPr>
            <a:normAutofit/>
          </a:bodyPr>
          <a:lstStyle/>
          <a:p>
            <a:pPr eaLnBrk="1" hangingPunct="1">
              <a:buFont typeface="Arial" pitchFamily="34" charset="0"/>
              <a:buChar char="•"/>
            </a:pPr>
            <a:r>
              <a:rPr lang="en-US" altLang="en-US" smtClean="0">
                <a:latin typeface="Times New Roman" pitchFamily="18" charset="0"/>
              </a:rPr>
              <a:t>5.1:  System partners develop the capacity and provide data, resources, and assistance to support the use of longitudinal data both at the state and the local/regional levels…</a:t>
            </a:r>
          </a:p>
          <a:p>
            <a:pPr eaLnBrk="1" hangingPunct="1">
              <a:buFont typeface="Arial" pitchFamily="34" charset="0"/>
              <a:buNone/>
            </a:pPr>
            <a:endParaRPr lang="en-US" altLang="en-US" smtClean="0">
              <a:latin typeface="Times New Roman" pitchFamily="18" charset="0"/>
            </a:endParaRPr>
          </a:p>
        </p:txBody>
      </p:sp>
      <p:pic>
        <p:nvPicPr>
          <p:cNvPr id="96259" name="Picture 2" descr="S:\Groups\FastTrac\Models and Videos\GWDC Report Images\Integrating Data on Adult Lear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
            <a:ext cx="4849813"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1401762"/>
          </a:xfrm>
        </p:spPr>
        <p:txBody>
          <a:bodyPr rtlCol="0">
            <a:normAutofit fontScale="90000"/>
          </a:bodyPr>
          <a:lstStyle/>
          <a:p>
            <a:pPr algn="ctr" eaLnBrk="1" fontAlgn="auto" hangingPunct="1">
              <a:spcAft>
                <a:spcPts val="0"/>
              </a:spcAft>
              <a:defRPr/>
            </a:pPr>
            <a:r>
              <a:rPr lang="en-US" dirty="0" smtClean="0">
                <a:ea typeface="+mj-ea"/>
              </a:rPr>
              <a:t>Work Toward a Shared Vision</a:t>
            </a:r>
            <a:endParaRPr lang="en-US" dirty="0">
              <a:ea typeface="+mj-ea"/>
            </a:endParaRPr>
          </a:p>
        </p:txBody>
      </p:sp>
      <p:pic>
        <p:nvPicPr>
          <p:cNvPr id="98306" name="Picture 2" descr="C:\Users\jmortrud\Desktop\1301NGASSSReport_Page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609600"/>
            <a:ext cx="5105400"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4"/>
          <p:cNvSpPr txBox="1">
            <a:spLocks noChangeArrowheads="1"/>
          </p:cNvSpPr>
          <p:nvPr/>
        </p:nvSpPr>
        <p:spPr bwMode="auto">
          <a:xfrm>
            <a:off x="1752600" y="6172200"/>
            <a:ext cx="3200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100"/>
              <a:t>State Sector Strategies Coming of Age. NGA 2013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8"/>
          <p:cNvSpPr txBox="1">
            <a:spLocks noChangeArrowheads="1"/>
          </p:cNvSpPr>
          <p:nvPr/>
        </p:nvSpPr>
        <p:spPr bwMode="auto">
          <a:xfrm>
            <a:off x="215900" y="307975"/>
            <a:ext cx="367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2800" b="1">
                <a:solidFill>
                  <a:srgbClr val="FFFFFF"/>
                </a:solidFill>
                <a:latin typeface="Arial Narrow" pitchFamily="34" charset="0"/>
              </a:rPr>
              <a:t>TOOLS, TIPS &amp; TACTICS</a:t>
            </a:r>
          </a:p>
        </p:txBody>
      </p:sp>
      <p:sp>
        <p:nvSpPr>
          <p:cNvPr id="99330" name="Slide Number Placeholder 10"/>
          <p:cNvSpPr>
            <a:spLocks noGrp="1"/>
          </p:cNvSpPr>
          <p:nvPr>
            <p:ph type="sldNum" sz="quarter" idx="10"/>
          </p:nvPr>
        </p:nvSpPr>
        <p:spPr bwMode="auto">
          <a:xfrm>
            <a:off x="8359775" y="6480175"/>
            <a:ext cx="450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A0D62D1-3098-45DA-BA33-6080451BB2CD}" type="slidenum">
              <a:rPr lang="en-US" altLang="en-US" sz="1200">
                <a:solidFill>
                  <a:schemeClr val="bg1"/>
                </a:solidFill>
                <a:latin typeface="Proxima Nova Bold" charset="0"/>
              </a:rPr>
              <a:pPr eaLnBrk="1" hangingPunct="1"/>
              <a:t>29</a:t>
            </a:fld>
            <a:endParaRPr lang="en-US" altLang="en-US" sz="1200">
              <a:solidFill>
                <a:schemeClr val="bg1"/>
              </a:solidFill>
              <a:latin typeface="Proxima Nova Bold" charset="0"/>
            </a:endParaRPr>
          </a:p>
        </p:txBody>
      </p:sp>
      <p:sp>
        <p:nvSpPr>
          <p:cNvPr id="13" name="Rectangle 12"/>
          <p:cNvSpPr/>
          <p:nvPr/>
        </p:nvSpPr>
        <p:spPr>
          <a:xfrm>
            <a:off x="407988" y="1184275"/>
            <a:ext cx="8402637" cy="4241800"/>
          </a:xfrm>
          <a:prstGeom prst="rect">
            <a:avLst/>
          </a:prstGeom>
        </p:spPr>
        <p:txBody>
          <a:bodyPr>
            <a:spAutoFit/>
          </a:bodyPr>
          <a:lstStyle/>
          <a:p>
            <a:pPr marL="457200" indent="-457200" fontAlgn="auto">
              <a:spcBef>
                <a:spcPts val="0"/>
              </a:spcBef>
              <a:spcAft>
                <a:spcPts val="0"/>
              </a:spcAft>
              <a:defRPr/>
            </a:pPr>
            <a:r>
              <a:rPr lang="en-US" sz="2800" b="1" dirty="0">
                <a:latin typeface="Arial" panose="020B0604020202020204" pitchFamily="34" charset="0"/>
                <a:ea typeface="+mn-ea"/>
                <a:cs typeface="Arial" panose="020B0604020202020204" pitchFamily="34" charset="0"/>
              </a:rPr>
              <a:t>THANK YOU!</a:t>
            </a:r>
          </a:p>
          <a:p>
            <a:pPr marL="457200" indent="-457200" fontAlgn="auto">
              <a:spcBef>
                <a:spcPts val="0"/>
              </a:spcBef>
              <a:spcAft>
                <a:spcPts val="0"/>
              </a:spcAft>
              <a:defRPr/>
            </a:pPr>
            <a:endParaRPr lang="en-US" sz="2800" b="1" dirty="0">
              <a:latin typeface="Arial" panose="020B0604020202020204" pitchFamily="34" charset="0"/>
              <a:ea typeface="+mn-ea"/>
              <a:cs typeface="Arial" panose="020B0604020202020204" pitchFamily="34" charset="0"/>
            </a:endParaRPr>
          </a:p>
          <a:p>
            <a:pPr marL="457200" indent="-457200" fontAlgn="auto">
              <a:spcBef>
                <a:spcPts val="0"/>
              </a:spcBef>
              <a:spcAft>
                <a:spcPts val="0"/>
              </a:spcAft>
              <a:defRPr/>
            </a:pPr>
            <a:r>
              <a:rPr lang="en-US" sz="2000" b="1" dirty="0">
                <a:latin typeface="Arial" panose="020B0604020202020204" pitchFamily="34" charset="0"/>
                <a:ea typeface="+mn-ea"/>
                <a:cs typeface="Arial" panose="020B0604020202020204" pitchFamily="34" charset="0"/>
                <a:hlinkClick r:id="rId2"/>
              </a:rPr>
              <a:t>www.clasp.org/careerpathways</a:t>
            </a:r>
            <a:endParaRPr lang="en-US" sz="2000" b="1" dirty="0">
              <a:latin typeface="Arial" panose="020B0604020202020204" pitchFamily="34" charset="0"/>
              <a:ea typeface="+mn-ea"/>
              <a:cs typeface="Arial" panose="020B0604020202020204" pitchFamily="34" charset="0"/>
            </a:endParaRPr>
          </a:p>
          <a:p>
            <a:pPr marL="457200" indent="-457200" fontAlgn="auto">
              <a:spcBef>
                <a:spcPts val="0"/>
              </a:spcBef>
              <a:spcAft>
                <a:spcPts val="0"/>
              </a:spcAft>
              <a:defRPr/>
            </a:pPr>
            <a:endParaRPr lang="en-US" sz="2000" b="1" dirty="0">
              <a:latin typeface="Arial" panose="020B0604020202020204" pitchFamily="34" charset="0"/>
              <a:ea typeface="+mn-ea"/>
              <a:cs typeface="Arial" panose="020B0604020202020204" pitchFamily="34" charset="0"/>
            </a:endParaRPr>
          </a:p>
          <a:p>
            <a:pPr marL="457200" indent="-457200" fontAlgn="auto">
              <a:spcBef>
                <a:spcPts val="0"/>
              </a:spcBef>
              <a:spcAft>
                <a:spcPts val="0"/>
              </a:spcAft>
              <a:defRPr/>
            </a:pPr>
            <a:endParaRPr lang="en-US" sz="2000" b="1" dirty="0">
              <a:latin typeface="Arial" panose="020B0604020202020204" pitchFamily="34" charset="0"/>
              <a:ea typeface="+mn-ea"/>
              <a:cs typeface="Arial" panose="020B0604020202020204" pitchFamily="34" charset="0"/>
            </a:endParaRPr>
          </a:p>
          <a:p>
            <a:pPr marL="457200" indent="-457200" fontAlgn="auto">
              <a:spcBef>
                <a:spcPts val="0"/>
              </a:spcBef>
              <a:spcAft>
                <a:spcPts val="0"/>
              </a:spcAft>
              <a:defRPr/>
            </a:pPr>
            <a:r>
              <a:rPr lang="en-US" sz="2000" b="1" dirty="0">
                <a:latin typeface="Arial" panose="020B0604020202020204" pitchFamily="34" charset="0"/>
                <a:ea typeface="+mn-ea"/>
                <a:cs typeface="Arial" panose="020B0604020202020204" pitchFamily="34" charset="0"/>
              </a:rPr>
              <a:t>Vickie Choitz, Director</a:t>
            </a:r>
          </a:p>
          <a:p>
            <a:pPr marL="457200" indent="-457200" fontAlgn="auto">
              <a:spcBef>
                <a:spcPts val="0"/>
              </a:spcBef>
              <a:spcAft>
                <a:spcPts val="0"/>
              </a:spcAft>
              <a:defRPr/>
            </a:pPr>
            <a:r>
              <a:rPr lang="en-US" sz="2000" b="1" dirty="0">
                <a:latin typeface="Arial" panose="020B0604020202020204" pitchFamily="34" charset="0"/>
                <a:ea typeface="+mn-ea"/>
                <a:cs typeface="Arial" panose="020B0604020202020204" pitchFamily="34" charset="0"/>
              </a:rPr>
              <a:t>Alliance for Quality Career Pathways</a:t>
            </a:r>
          </a:p>
          <a:p>
            <a:pPr marL="457200" indent="-457200" fontAlgn="auto">
              <a:spcBef>
                <a:spcPts val="0"/>
              </a:spcBef>
              <a:spcAft>
                <a:spcPts val="0"/>
              </a:spcAft>
              <a:defRPr/>
            </a:pPr>
            <a:r>
              <a:rPr lang="en-US" sz="2000" b="1" dirty="0">
                <a:latin typeface="Arial" panose="020B0604020202020204" pitchFamily="34" charset="0"/>
                <a:ea typeface="+mn-ea"/>
                <a:cs typeface="Arial" panose="020B0604020202020204" pitchFamily="34" charset="0"/>
              </a:rPr>
              <a:t>CLASP</a:t>
            </a:r>
          </a:p>
          <a:p>
            <a:pPr marL="457200" indent="-457200" fontAlgn="auto">
              <a:spcBef>
                <a:spcPts val="0"/>
              </a:spcBef>
              <a:spcAft>
                <a:spcPts val="0"/>
              </a:spcAft>
              <a:defRPr/>
            </a:pPr>
            <a:r>
              <a:rPr lang="en-US" sz="2000" b="1" dirty="0">
                <a:latin typeface="Arial" panose="020B0604020202020204" pitchFamily="34" charset="0"/>
                <a:ea typeface="+mn-ea"/>
                <a:cs typeface="Arial" panose="020B0604020202020204" pitchFamily="34" charset="0"/>
                <a:hlinkClick r:id="rId3"/>
              </a:rPr>
              <a:t>vchoitz@clasp.org</a:t>
            </a:r>
            <a:endParaRPr lang="en-US" sz="2000" b="1" dirty="0">
              <a:latin typeface="Arial" panose="020B0604020202020204" pitchFamily="34" charset="0"/>
              <a:ea typeface="+mn-ea"/>
              <a:cs typeface="Arial" panose="020B0604020202020204" pitchFamily="34" charset="0"/>
            </a:endParaRPr>
          </a:p>
          <a:p>
            <a:pPr marL="457200" indent="-457200" fontAlgn="auto">
              <a:spcBef>
                <a:spcPts val="0"/>
              </a:spcBef>
              <a:spcAft>
                <a:spcPts val="0"/>
              </a:spcAft>
              <a:defRPr/>
            </a:pPr>
            <a:r>
              <a:rPr lang="en-US" sz="2000" b="1" dirty="0">
                <a:latin typeface="Arial" panose="020B0604020202020204" pitchFamily="34" charset="0"/>
                <a:ea typeface="+mn-ea"/>
                <a:cs typeface="Arial" panose="020B0604020202020204" pitchFamily="34" charset="0"/>
              </a:rPr>
              <a:t>202-906-8048</a:t>
            </a:r>
          </a:p>
          <a:p>
            <a:pPr marL="457200" indent="-457200" fontAlgn="auto">
              <a:spcBef>
                <a:spcPts val="0"/>
              </a:spcBef>
              <a:spcAft>
                <a:spcPts val="0"/>
              </a:spcAft>
              <a:defRPr/>
            </a:pPr>
            <a:endParaRPr lang="en-US" sz="2000" b="1" dirty="0">
              <a:latin typeface="Arial" panose="020B0604020202020204" pitchFamily="34" charset="0"/>
              <a:ea typeface="+mn-ea"/>
              <a:cs typeface="Arial" panose="020B0604020202020204" pitchFamily="34" charset="0"/>
            </a:endParaRPr>
          </a:p>
          <a:p>
            <a:pPr marL="256032" indent="-256032" fontAlgn="auto">
              <a:spcBef>
                <a:spcPct val="20000"/>
              </a:spcBef>
              <a:spcAft>
                <a:spcPts val="0"/>
              </a:spcAft>
              <a:tabLst>
                <a:tab pos="112713" algn="l"/>
              </a:tabLst>
              <a:defRPr/>
            </a:pPr>
            <a:endParaRPr lang="en-US" sz="2800" dirty="0">
              <a:solidFill>
                <a:srgbClr val="213F73"/>
              </a:solidFill>
              <a:latin typeface="Arial"/>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rtlCol="0">
            <a:normAutofit fontScale="90000"/>
          </a:bodyPr>
          <a:lstStyle/>
          <a:p>
            <a:pPr eaLnBrk="1" fontAlgn="auto" hangingPunct="1">
              <a:spcAft>
                <a:spcPts val="0"/>
              </a:spcAft>
              <a:defRPr/>
            </a:pPr>
            <a:r>
              <a:rPr lang="en-US" sz="4000" dirty="0" smtClean="0">
                <a:solidFill>
                  <a:schemeClr val="bg1"/>
                </a:solidFill>
                <a:latin typeface="Quicksand Book" charset="0"/>
                <a:ea typeface="+mj-ea"/>
              </a:rPr>
              <a:t>Transformative Change Initiative (TCI)</a:t>
            </a:r>
            <a:endParaRPr lang="en-US" sz="4000" dirty="0">
              <a:solidFill>
                <a:schemeClr val="bg1"/>
              </a:solidFill>
              <a:latin typeface="Quicksand Book" charset="0"/>
              <a:ea typeface="+mj-ea"/>
            </a:endParaRPr>
          </a:p>
        </p:txBody>
      </p:sp>
      <p:sp>
        <p:nvSpPr>
          <p:cNvPr id="27651" name="Content Placeholder 5"/>
          <p:cNvSpPr>
            <a:spLocks noGrp="1"/>
          </p:cNvSpPr>
          <p:nvPr>
            <p:ph sz="half" idx="2"/>
          </p:nvPr>
        </p:nvSpPr>
        <p:spPr>
          <a:xfrm>
            <a:off x="304800" y="1447800"/>
            <a:ext cx="8534400" cy="5029200"/>
          </a:xfrm>
        </p:spPr>
        <p:txBody>
          <a:bodyPr>
            <a:normAutofit/>
          </a:bodyPr>
          <a:lstStyle/>
          <a:p>
            <a:pPr eaLnBrk="1" hangingPunct="1">
              <a:lnSpc>
                <a:spcPct val="120000"/>
              </a:lnSpc>
              <a:spcBef>
                <a:spcPct val="0"/>
              </a:spcBef>
            </a:pPr>
            <a:r>
              <a:rPr lang="en-US" altLang="en-US" sz="1900" smtClean="0">
                <a:solidFill>
                  <a:schemeClr val="bg1"/>
                </a:solidFill>
                <a:latin typeface="Arial" pitchFamily="34" charset="0"/>
                <a:cs typeface="Arial" pitchFamily="34" charset="0"/>
              </a:rPr>
              <a:t>The TCI Community engages in participatory learning experiences to </a:t>
            </a:r>
            <a:r>
              <a:rPr lang="en-US" altLang="en-US" sz="1900" smtClean="0">
                <a:solidFill>
                  <a:srgbClr val="FFFFFF"/>
                </a:solidFill>
                <a:latin typeface="Arial" pitchFamily="34" charset="0"/>
                <a:cs typeface="Arial" pitchFamily="34" charset="0"/>
              </a:rPr>
              <a:t>explore scaling innovations, gain critical insights and exchange ideas with peers, and hear from national experts on transformative change strategies, as we will hear today from CLASP.</a:t>
            </a:r>
          </a:p>
          <a:p>
            <a:pPr eaLnBrk="1" hangingPunct="1">
              <a:lnSpc>
                <a:spcPct val="120000"/>
              </a:lnSpc>
              <a:spcBef>
                <a:spcPct val="0"/>
              </a:spcBef>
            </a:pPr>
            <a:endParaRPr lang="en-US" altLang="en-US" sz="1900" smtClean="0">
              <a:solidFill>
                <a:srgbClr val="FFFFFF"/>
              </a:solidFill>
              <a:latin typeface="Arial" pitchFamily="34" charset="0"/>
              <a:cs typeface="Arial" pitchFamily="34" charset="0"/>
            </a:endParaRPr>
          </a:p>
          <a:p>
            <a:pPr eaLnBrk="1" hangingPunct="1">
              <a:lnSpc>
                <a:spcPct val="120000"/>
              </a:lnSpc>
              <a:spcBef>
                <a:spcPct val="0"/>
              </a:spcBef>
            </a:pPr>
            <a:r>
              <a:rPr lang="en-US" altLang="en-US" sz="1900" smtClean="0">
                <a:solidFill>
                  <a:srgbClr val="FFFFFF"/>
                </a:solidFill>
                <a:latin typeface="Arial" pitchFamily="34" charset="0"/>
                <a:cs typeface="Arial" pitchFamily="34" charset="0"/>
              </a:rPr>
              <a:t>TCI holds a series of learning events, that includes hosting a Learning Lab each year, webinars, and conference calls with thought leaders, and hosts a virtual platform to share ideas and promising practices. </a:t>
            </a:r>
          </a:p>
          <a:p>
            <a:pPr eaLnBrk="1" hangingPunct="1">
              <a:lnSpc>
                <a:spcPct val="120000"/>
              </a:lnSpc>
              <a:spcBef>
                <a:spcPct val="0"/>
              </a:spcBef>
              <a:buFont typeface="Arial" pitchFamily="34" charset="0"/>
              <a:buNone/>
            </a:pPr>
            <a:endParaRPr lang="en-US" altLang="en-US" sz="1900" smtClean="0">
              <a:solidFill>
                <a:srgbClr val="FFFFFF"/>
              </a:solidFill>
              <a:latin typeface="Arial" pitchFamily="34" charset="0"/>
              <a:cs typeface="Arial" pitchFamily="34" charset="0"/>
            </a:endParaRPr>
          </a:p>
          <a:p>
            <a:pPr eaLnBrk="1" hangingPunct="1">
              <a:lnSpc>
                <a:spcPct val="120000"/>
              </a:lnSpc>
              <a:spcBef>
                <a:spcPct val="0"/>
              </a:spcBef>
            </a:pPr>
            <a:r>
              <a:rPr lang="en-US" altLang="en-US" sz="1900" smtClean="0">
                <a:solidFill>
                  <a:srgbClr val="FFFFFF"/>
                </a:solidFill>
                <a:latin typeface="Arial" pitchFamily="34" charset="0"/>
                <a:cs typeface="Arial" pitchFamily="34" charset="0"/>
              </a:rPr>
              <a:t>OCCRL is also currently engaging in applied research with the TAACCCT community on the guiding principles of scaling change, implementing a community of practice for TAACCCT evaluators, and documenting successful scaling strategies and practices of TAACCCT consortia.</a:t>
            </a:r>
          </a:p>
          <a:p>
            <a:pPr eaLnBrk="1" hangingPunct="1">
              <a:lnSpc>
                <a:spcPct val="120000"/>
              </a:lnSpc>
              <a:spcBef>
                <a:spcPct val="0"/>
              </a:spcBef>
            </a:pPr>
            <a:endParaRPr lang="en-US" altLang="en-US" sz="7400" smtClean="0">
              <a:solidFill>
                <a:srgbClr val="FFFFFF"/>
              </a:solidFill>
              <a:latin typeface="Arial" pitchFamily="34" charset="0"/>
              <a:cs typeface="Arial" pitchFamily="34" charset="0"/>
            </a:endParaRPr>
          </a:p>
          <a:p>
            <a:pPr eaLnBrk="1" hangingPunct="1">
              <a:lnSpc>
                <a:spcPct val="120000"/>
              </a:lnSpc>
              <a:spcBef>
                <a:spcPct val="0"/>
              </a:spcBef>
            </a:pPr>
            <a:endParaRPr lang="en-US" altLang="en-US" sz="7400" smtClean="0">
              <a:solidFill>
                <a:srgbClr val="FFFFFF"/>
              </a:solidFill>
              <a:latin typeface="Arial" pitchFamily="34" charset="0"/>
              <a:cs typeface="Arial" pitchFamily="34" charset="0"/>
            </a:endParaRPr>
          </a:p>
          <a:p>
            <a:pPr eaLnBrk="1" hangingPunct="1"/>
            <a:endParaRPr lang="en-US" altLang="en-US" sz="7400" smtClean="0">
              <a:solidFill>
                <a:schemeClr val="bg1"/>
              </a:solidFill>
              <a:latin typeface="Arial" pitchFamily="34" charset="0"/>
              <a:cs typeface="Arial" pitchFamily="34" charset="0"/>
            </a:endParaRPr>
          </a:p>
          <a:p>
            <a:pPr eaLnBrk="1" hangingPunct="1">
              <a:buFont typeface="Arial" pitchFamily="34" charset="0"/>
              <a:buNone/>
            </a:pPr>
            <a:endParaRPr lang="en-US" altLang="en-US" sz="7400" smtClean="0">
              <a:solidFill>
                <a:schemeClr val="bg1"/>
              </a:solidFill>
              <a:latin typeface="Arial" pitchFamily="34" charset="0"/>
              <a:cs typeface="Arial" pitchFamily="34" charset="0"/>
            </a:endParaRPr>
          </a:p>
          <a:p>
            <a:pPr algn="ctr" eaLnBrk="1" hangingPunct="1">
              <a:spcAft>
                <a:spcPts val="1200"/>
              </a:spcAft>
              <a:buFont typeface="Arial" pitchFamily="34" charset="0"/>
              <a:buNone/>
            </a:pPr>
            <a:endParaRPr lang="en-US" altLang="en-US" sz="3700" smtClean="0">
              <a:solidFill>
                <a:schemeClr val="bg1"/>
              </a:solidFill>
              <a:latin typeface="Arial" pitchFamily="34" charset="0"/>
              <a:cs typeface="Arial" pitchFamily="34" charset="0"/>
            </a:endParaRPr>
          </a:p>
          <a:p>
            <a:pPr algn="ctr" eaLnBrk="1" hangingPunct="1">
              <a:spcAft>
                <a:spcPts val="1200"/>
              </a:spcAft>
              <a:buFont typeface="Arial" pitchFamily="34" charset="0"/>
              <a:buNone/>
            </a:pPr>
            <a:endParaRPr lang="en-US" altLang="en-US" sz="370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rtlCol="0">
            <a:normAutofit/>
          </a:bodyPr>
          <a:lstStyle/>
          <a:p>
            <a:pPr algn="ctr" eaLnBrk="1" fontAlgn="auto" hangingPunct="1">
              <a:spcAft>
                <a:spcPts val="0"/>
              </a:spcAft>
              <a:defRPr/>
            </a:pPr>
            <a:r>
              <a:rPr lang="en-US" sz="4000" dirty="0" smtClean="0">
                <a:solidFill>
                  <a:schemeClr val="bg1"/>
                </a:solidFill>
                <a:latin typeface="Quicksand Book" charset="0"/>
                <a:ea typeface="+mj-ea"/>
              </a:rPr>
              <a:t>TCI Information</a:t>
            </a:r>
            <a:endParaRPr lang="en-US" sz="4000" dirty="0">
              <a:solidFill>
                <a:schemeClr val="bg1"/>
              </a:solidFill>
              <a:latin typeface="Quicksand Book" charset="0"/>
              <a:ea typeface="+mj-ea"/>
            </a:endParaRPr>
          </a:p>
        </p:txBody>
      </p:sp>
      <p:sp>
        <p:nvSpPr>
          <p:cNvPr id="27651" name="Content Placeholder 5"/>
          <p:cNvSpPr>
            <a:spLocks noGrp="1"/>
          </p:cNvSpPr>
          <p:nvPr>
            <p:ph sz="half" idx="2"/>
          </p:nvPr>
        </p:nvSpPr>
        <p:spPr>
          <a:xfrm>
            <a:off x="304800" y="1219200"/>
            <a:ext cx="8534400" cy="5257800"/>
          </a:xfrm>
        </p:spPr>
        <p:txBody>
          <a:bodyPr rtlCol="0">
            <a:normAutofit/>
          </a:bodyPr>
          <a:lstStyle/>
          <a:p>
            <a:pPr marL="0" indent="0" eaLnBrk="1" fontAlgn="auto" hangingPunct="1">
              <a:buFont typeface="Arial" charset="0"/>
              <a:buNone/>
              <a:defRPr/>
            </a:pPr>
            <a:endParaRPr lang="en-US" sz="2800" b="1" dirty="0">
              <a:solidFill>
                <a:schemeClr val="bg1"/>
              </a:solidFill>
              <a:ea typeface="+mn-ea"/>
            </a:endParaRPr>
          </a:p>
          <a:p>
            <a:pPr eaLnBrk="1" fontAlgn="auto" hangingPunct="1">
              <a:spcBef>
                <a:spcPts val="0"/>
              </a:spcBef>
              <a:spcAft>
                <a:spcPts val="2200"/>
              </a:spcAft>
              <a:buFont typeface="Arial"/>
              <a:buChar char="•"/>
              <a:defRPr/>
            </a:pPr>
            <a:r>
              <a:rPr lang="en-US" sz="2800" b="1" dirty="0" smtClean="0">
                <a:solidFill>
                  <a:srgbClr val="FFFFFF"/>
                </a:solidFill>
                <a:latin typeface="Arial"/>
                <a:ea typeface="+mn-ea"/>
                <a:cs typeface="Arial"/>
              </a:rPr>
              <a:t>Further </a:t>
            </a:r>
            <a:r>
              <a:rPr lang="en-US" sz="2800" b="1" dirty="0">
                <a:solidFill>
                  <a:srgbClr val="FFFFFF"/>
                </a:solidFill>
                <a:latin typeface="Arial"/>
                <a:ea typeface="+mn-ea"/>
                <a:cs typeface="Arial"/>
              </a:rPr>
              <a:t>information can be found at: </a:t>
            </a:r>
            <a:r>
              <a:rPr lang="en-US" sz="2800" b="1" dirty="0">
                <a:solidFill>
                  <a:schemeClr val="bg1"/>
                </a:solidFill>
                <a:latin typeface="Arial"/>
                <a:ea typeface="+mn-ea"/>
                <a:cs typeface="Arial"/>
              </a:rPr>
              <a:t>http://occrl.illinois.edu/projects/transformative_change/ </a:t>
            </a:r>
          </a:p>
          <a:p>
            <a:pPr eaLnBrk="1" fontAlgn="auto" hangingPunct="1">
              <a:buFont typeface="Arial"/>
              <a:buChar char="•"/>
              <a:defRPr/>
            </a:pPr>
            <a:r>
              <a:rPr lang="en-US" sz="2800" b="1" dirty="0" smtClean="0">
                <a:solidFill>
                  <a:schemeClr val="bg1"/>
                </a:solidFill>
                <a:latin typeface="Arial"/>
                <a:ea typeface="+mn-ea"/>
                <a:cs typeface="Arial"/>
              </a:rPr>
              <a:t>Contact information: </a:t>
            </a:r>
          </a:p>
          <a:p>
            <a:pPr marL="0" indent="0" eaLnBrk="1" fontAlgn="auto" hangingPunct="1">
              <a:buNone/>
              <a:defRPr/>
            </a:pPr>
            <a:r>
              <a:rPr lang="en-US" sz="2800" b="1" dirty="0" smtClean="0">
                <a:solidFill>
                  <a:schemeClr val="bg1"/>
                </a:solidFill>
                <a:latin typeface="Arial"/>
                <a:ea typeface="+mn-ea"/>
                <a:cs typeface="Arial"/>
                <a:hlinkClick r:id="rId3"/>
              </a:rPr>
              <a:t>mfeldbaum@thecollaboratoryllc.com</a:t>
            </a:r>
            <a:r>
              <a:rPr lang="en-US" sz="2800" b="1" dirty="0" smtClean="0">
                <a:solidFill>
                  <a:schemeClr val="bg1"/>
                </a:solidFill>
                <a:latin typeface="Arial"/>
                <a:ea typeface="+mn-ea"/>
                <a:cs typeface="Arial"/>
              </a:rPr>
              <a:t>, 301-580-9166</a:t>
            </a:r>
            <a:endParaRPr lang="en-US" sz="2800" b="1" dirty="0">
              <a:solidFill>
                <a:schemeClr val="bg1"/>
              </a:solidFill>
              <a:latin typeface="Arial"/>
              <a:ea typeface="+mn-ea"/>
              <a:cs typeface="Arial"/>
            </a:endParaRPr>
          </a:p>
          <a:p>
            <a:pPr marL="0" indent="0" eaLnBrk="1" fontAlgn="auto" hangingPunct="1">
              <a:buFont typeface="Arial" charset="0"/>
              <a:buNone/>
              <a:defRPr/>
            </a:pPr>
            <a:endParaRPr lang="en-US" sz="2800" dirty="0">
              <a:solidFill>
                <a:schemeClr val="bg1"/>
              </a:solidFill>
              <a:ea typeface="+mn-ea"/>
            </a:endParaRPr>
          </a:p>
          <a:p>
            <a:pPr marL="0" indent="0" algn="ctr" eaLnBrk="1" fontAlgn="auto" hangingPunct="1">
              <a:spcAft>
                <a:spcPts val="1200"/>
              </a:spcAft>
              <a:buFont typeface="Arial" charset="0"/>
              <a:buNone/>
              <a:defRPr/>
            </a:pPr>
            <a:endParaRPr lang="en-US" sz="4000" dirty="0">
              <a:solidFill>
                <a:srgbClr val="FFFFFF"/>
              </a:solidFill>
              <a:latin typeface="Quicksand Book" charset="0"/>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1" name="Content Placeholder 5"/>
          <p:cNvSpPr>
            <a:spLocks noGrp="1"/>
          </p:cNvSpPr>
          <p:nvPr>
            <p:ph sz="half" idx="2"/>
          </p:nvPr>
        </p:nvSpPr>
        <p:spPr>
          <a:xfrm>
            <a:off x="304800" y="1219200"/>
            <a:ext cx="8534400" cy="5257800"/>
          </a:xfrm>
        </p:spPr>
        <p:txBody>
          <a:bodyPr rtlCol="0">
            <a:normAutofit/>
          </a:bodyPr>
          <a:lstStyle/>
          <a:p>
            <a:pPr marL="0" indent="0" eaLnBrk="1" fontAlgn="auto" hangingPunct="1">
              <a:buFont typeface="Arial" charset="0"/>
              <a:buNone/>
              <a:defRPr/>
            </a:pPr>
            <a:endParaRPr lang="en-US" sz="2800" b="1" dirty="0">
              <a:solidFill>
                <a:schemeClr val="bg1"/>
              </a:solidFill>
              <a:ea typeface="+mn-ea"/>
            </a:endParaRPr>
          </a:p>
          <a:p>
            <a:pPr marL="0" indent="0" eaLnBrk="1" fontAlgn="auto" hangingPunct="1">
              <a:buFont typeface="Arial" charset="0"/>
              <a:buNone/>
              <a:defRPr/>
            </a:pPr>
            <a:endParaRPr lang="en-US" sz="2800" dirty="0" smtClean="0">
              <a:solidFill>
                <a:schemeClr val="bg1"/>
              </a:solidFill>
              <a:ea typeface="+mn-ea"/>
            </a:endParaRPr>
          </a:p>
          <a:p>
            <a:pPr marL="0" indent="0" eaLnBrk="1" fontAlgn="auto" hangingPunct="1">
              <a:buFont typeface="Arial" charset="0"/>
              <a:buNone/>
              <a:defRPr/>
            </a:pPr>
            <a:endParaRPr lang="en-US" sz="2800" dirty="0">
              <a:solidFill>
                <a:schemeClr val="bg1"/>
              </a:solidFill>
              <a:ea typeface="+mn-ea"/>
            </a:endParaRPr>
          </a:p>
          <a:p>
            <a:pPr marL="0" indent="0" algn="ctr" eaLnBrk="1" fontAlgn="auto" hangingPunct="1">
              <a:buFont typeface="Arial" charset="0"/>
              <a:buNone/>
              <a:defRPr/>
            </a:pPr>
            <a:r>
              <a:rPr lang="en-US" sz="6000" b="1" dirty="0" smtClean="0">
                <a:solidFill>
                  <a:schemeClr val="bg1"/>
                </a:solidFill>
                <a:latin typeface="Arial"/>
                <a:ea typeface="+mn-ea"/>
                <a:cs typeface="Arial"/>
              </a:rPr>
              <a:t>THANK YOU!</a:t>
            </a:r>
            <a:endParaRPr lang="en-US" sz="6000" b="1" dirty="0">
              <a:solidFill>
                <a:schemeClr val="bg1"/>
              </a:solidFill>
              <a:latin typeface="Arial"/>
              <a:ea typeface="+mn-ea"/>
              <a:cs typeface="Arial"/>
            </a:endParaRPr>
          </a:p>
          <a:p>
            <a:pPr marL="0" indent="0" algn="ctr" eaLnBrk="1" fontAlgn="auto" hangingPunct="1">
              <a:spcAft>
                <a:spcPts val="1200"/>
              </a:spcAft>
              <a:buFont typeface="Arial" charset="0"/>
              <a:buNone/>
              <a:defRPr/>
            </a:pPr>
            <a:endParaRPr lang="en-US" sz="4000" dirty="0">
              <a:solidFill>
                <a:srgbClr val="FFFFFF"/>
              </a:solidFill>
              <a:latin typeface="Quicksand Book" charset="0"/>
              <a:ea typeface="+mn-ea"/>
            </a:endParaRPr>
          </a:p>
        </p:txBody>
      </p:sp>
    </p:spTree>
    <p:extLst>
      <p:ext uri="{BB962C8B-B14F-4D97-AF65-F5344CB8AC3E}">
        <p14:creationId xmlns:p14="http://schemas.microsoft.com/office/powerpoint/2010/main" val="4142477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15000"/>
            <a:ext cx="2536825" cy="1000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8610" name="Title 1"/>
          <p:cNvSpPr>
            <a:spLocks noGrp="1"/>
          </p:cNvSpPr>
          <p:nvPr>
            <p:ph type="ctrTitle"/>
          </p:nvPr>
        </p:nvSpPr>
        <p:spPr>
          <a:xfrm>
            <a:off x="798513" y="2130425"/>
            <a:ext cx="7659687" cy="1470025"/>
          </a:xfrm>
        </p:spPr>
        <p:txBody>
          <a:bodyPr/>
          <a:lstStyle/>
          <a:p>
            <a:pPr eaLnBrk="1" hangingPunct="1"/>
            <a:r>
              <a:rPr lang="en-US" altLang="en-US" smtClean="0">
                <a:latin typeface="Proxima Nova Bold" charset="0"/>
              </a:rPr>
              <a:t>The Alliance for Quality Career Pathways</a:t>
            </a:r>
          </a:p>
        </p:txBody>
      </p:sp>
      <p:sp>
        <p:nvSpPr>
          <p:cNvPr id="68611" name="Subtitle 2"/>
          <p:cNvSpPr>
            <a:spLocks noGrp="1"/>
          </p:cNvSpPr>
          <p:nvPr>
            <p:ph type="subTitle" idx="1"/>
          </p:nvPr>
        </p:nvSpPr>
        <p:spPr>
          <a:xfrm>
            <a:off x="798513" y="3886200"/>
            <a:ext cx="7659687" cy="1081088"/>
          </a:xfrm>
        </p:spPr>
        <p:txBody>
          <a:bodyPr/>
          <a:lstStyle/>
          <a:p>
            <a:pPr eaLnBrk="1" hangingPunct="1"/>
            <a:r>
              <a:rPr lang="en-US" altLang="en-US" dirty="0" smtClean="0">
                <a:latin typeface="Proxima Nova Regular It" charset="0"/>
              </a:rPr>
              <a:t>Vickie Choitz</a:t>
            </a:r>
          </a:p>
        </p:txBody>
      </p:sp>
      <p:sp>
        <p:nvSpPr>
          <p:cNvPr id="4" name="Text Placeholder 3"/>
          <p:cNvSpPr>
            <a:spLocks noGrp="1"/>
          </p:cNvSpPr>
          <p:nvPr>
            <p:ph type="body" sz="quarter" idx="10"/>
          </p:nvPr>
        </p:nvSpPr>
        <p:spPr>
          <a:xfrm>
            <a:off x="762000" y="5045075"/>
            <a:ext cx="7659688" cy="1339850"/>
          </a:xfrm>
        </p:spPr>
        <p:txBody>
          <a:bodyPr rtlCol="0">
            <a:normAutofit lnSpcReduction="10000"/>
          </a:bodyPr>
          <a:lstStyle/>
          <a:p>
            <a:pPr algn="r" eaLnBrk="1" fontAlgn="auto" hangingPunct="1">
              <a:defRPr/>
            </a:pPr>
            <a:r>
              <a:rPr lang="en-US" dirty="0">
                <a:ea typeface="+mn-ea"/>
              </a:rPr>
              <a:t>Transformative Change Initiative (TCI) </a:t>
            </a:r>
            <a:endParaRPr lang="en-US" dirty="0" smtClean="0">
              <a:ea typeface="+mn-ea"/>
            </a:endParaRPr>
          </a:p>
          <a:p>
            <a:pPr algn="r" eaLnBrk="1" fontAlgn="auto" hangingPunct="1">
              <a:defRPr/>
            </a:pPr>
            <a:r>
              <a:rPr lang="en-US" dirty="0" smtClean="0">
                <a:ea typeface="+mn-ea"/>
              </a:rPr>
              <a:t>Summer </a:t>
            </a:r>
            <a:r>
              <a:rPr lang="en-US" dirty="0">
                <a:ea typeface="+mn-ea"/>
              </a:rPr>
              <a:t>Webinar </a:t>
            </a:r>
            <a:r>
              <a:rPr lang="en-US" dirty="0" smtClean="0">
                <a:ea typeface="+mn-ea"/>
              </a:rPr>
              <a:t>Series</a:t>
            </a:r>
          </a:p>
          <a:p>
            <a:pPr algn="r" eaLnBrk="1" fontAlgn="auto" hangingPunct="1">
              <a:defRPr/>
            </a:pPr>
            <a:r>
              <a:rPr lang="en-US" dirty="0" smtClean="0">
                <a:ea typeface="+mn-ea"/>
              </a:rPr>
              <a:t> September 12, 2014</a:t>
            </a:r>
            <a:endParaRPr lang="en-US" dirty="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eaLnBrk="1" fontAlgn="auto" hangingPunct="1">
              <a:spcAft>
                <a:spcPts val="0"/>
              </a:spcAft>
              <a:defRPr/>
            </a:pPr>
            <a:r>
              <a:rPr lang="en-US" dirty="0">
                <a:ea typeface="+mj-ea"/>
              </a:rPr>
              <a:t>CLASP: Policy Solutions that Work for </a:t>
            </a:r>
            <a:br>
              <a:rPr lang="en-US" dirty="0">
                <a:ea typeface="+mj-ea"/>
              </a:rPr>
            </a:br>
            <a:r>
              <a:rPr lang="en-US" dirty="0">
                <a:ea typeface="+mj-ea"/>
              </a:rPr>
              <a:t>Low-Income People</a:t>
            </a:r>
          </a:p>
        </p:txBody>
      </p:sp>
      <p:sp>
        <p:nvSpPr>
          <p:cNvPr id="3" name="Content Placeholder 2"/>
          <p:cNvSpPr>
            <a:spLocks noGrp="1"/>
          </p:cNvSpPr>
          <p:nvPr>
            <p:ph idx="1"/>
          </p:nvPr>
        </p:nvSpPr>
        <p:spPr/>
        <p:txBody>
          <a:bodyPr rtlCol="0">
            <a:normAutofit fontScale="92500"/>
          </a:bodyPr>
          <a:lstStyle/>
          <a:p>
            <a:pPr eaLnBrk="1" fontAlgn="auto" hangingPunct="1">
              <a:defRPr/>
            </a:pPr>
            <a:r>
              <a:rPr lang="en-US" dirty="0">
                <a:latin typeface="Arial" panose="020B0604020202020204" pitchFamily="34" charset="0"/>
                <a:ea typeface="+mn-ea"/>
                <a:cs typeface="Arial" panose="020B0604020202020204" pitchFamily="34" charset="0"/>
              </a:rPr>
              <a:t>CLASP develops and advocates for policies that improve the lives of low-income people.</a:t>
            </a:r>
          </a:p>
          <a:p>
            <a:pPr eaLnBrk="1" fontAlgn="auto" hangingPunct="1">
              <a:defRPr/>
            </a:pPr>
            <a:endParaRPr lang="en-US" dirty="0">
              <a:latin typeface="Arial" panose="020B0604020202020204" pitchFamily="34" charset="0"/>
              <a:ea typeface="+mn-ea"/>
              <a:cs typeface="Arial" panose="020B0604020202020204" pitchFamily="34" charset="0"/>
            </a:endParaRPr>
          </a:p>
          <a:p>
            <a:pPr eaLnBrk="1" fontAlgn="auto" hangingPunct="1">
              <a:defRPr/>
            </a:pPr>
            <a:r>
              <a:rPr lang="en-US" dirty="0">
                <a:latin typeface="Arial" panose="020B0604020202020204" pitchFamily="34" charset="0"/>
                <a:ea typeface="+mn-ea"/>
                <a:cs typeface="Arial" panose="020B0604020202020204" pitchFamily="34" charset="0"/>
              </a:rPr>
              <a:t>Our Center for Postsecondary and Economic Success, launched in 2010, advocates for policies, investments, and political will that help increase the number of low-income adults and out-of-school youth who earn postsecondary credentials. </a:t>
            </a:r>
          </a:p>
          <a:p>
            <a:pPr eaLnBrk="1" fontAlgn="auto" hangingPunct="1">
              <a:defRPr/>
            </a:pPr>
            <a:endParaRPr lang="en-US" dirty="0">
              <a:latin typeface="Arial" panose="020B0604020202020204" pitchFamily="34" charset="0"/>
              <a:ea typeface="+mn-ea"/>
              <a:cs typeface="Arial" panose="020B0604020202020204" pitchFamily="34" charset="0"/>
            </a:endParaRPr>
          </a:p>
          <a:p>
            <a:pPr eaLnBrk="1" fontAlgn="auto" hangingPunct="1">
              <a:defRPr/>
            </a:pPr>
            <a:r>
              <a:rPr lang="en-US" dirty="0">
                <a:latin typeface="Arial" panose="020B0604020202020204" pitchFamily="34" charset="0"/>
                <a:ea typeface="+mn-ea"/>
                <a:cs typeface="Arial" panose="020B0604020202020204" pitchFamily="34" charset="0"/>
              </a:rPr>
              <a:t>CLASP managed the Shifting Gears initiative and provided technical assistance to the six partner states. Shifting Gears supported state-level inter-agency teams to build pathways to postsecondary credentials for low-skilled adults in the Midwest.</a:t>
            </a:r>
          </a:p>
          <a:p>
            <a:pPr eaLnBrk="1" fontAlgn="auto" hangingPunct="1">
              <a:defRPr/>
            </a:pPr>
            <a:endParaRPr lang="en-US" dirty="0">
              <a:ea typeface="+mn-ea"/>
            </a:endParaRPr>
          </a:p>
        </p:txBody>
      </p:sp>
      <p:sp>
        <p:nvSpPr>
          <p:cNvPr id="696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9DA575-6489-4788-AD51-33C2AED9A78A}" type="slidenum">
              <a:rPr lang="en-US" altLang="en-US" sz="1200">
                <a:solidFill>
                  <a:srgbClr val="FFFFFF"/>
                </a:solidFill>
                <a:latin typeface="Proxima Nova Bold" charset="0"/>
              </a:rPr>
              <a:pPr eaLnBrk="1" hangingPunct="1"/>
              <a:t>5</a:t>
            </a:fld>
            <a:endParaRPr lang="en-US" altLang="en-US" sz="1200">
              <a:solidFill>
                <a:srgbClr val="FFFFFF"/>
              </a:solidFill>
              <a:latin typeface="Proxima Nova Bold"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Why Career Pathways and System Change to Support Them?</a:t>
            </a:r>
            <a:endParaRPr lang="en-US" dirty="0">
              <a:ea typeface="+mj-ea"/>
            </a:endParaRPr>
          </a:p>
        </p:txBody>
      </p:sp>
      <p:sp>
        <p:nvSpPr>
          <p:cNvPr id="70658" name="Content Placeholder 2"/>
          <p:cNvSpPr>
            <a:spLocks noGrp="1"/>
          </p:cNvSpPr>
          <p:nvPr>
            <p:ph idx="1"/>
          </p:nvPr>
        </p:nvSpPr>
        <p:spPr>
          <a:xfrm>
            <a:off x="304800" y="2209800"/>
            <a:ext cx="8229600" cy="3673475"/>
          </a:xfrm>
        </p:spPr>
        <p:txBody>
          <a:bodyPr/>
          <a:lstStyle/>
          <a:p>
            <a:pPr eaLnBrk="1" hangingPunct="1">
              <a:buFont typeface="Arial" pitchFamily="34" charset="0"/>
              <a:buChar char="•"/>
            </a:pPr>
            <a:r>
              <a:rPr lang="en-US" altLang="en-US" smtClean="0">
                <a:latin typeface="Arial" pitchFamily="34" charset="0"/>
                <a:cs typeface="Arial" pitchFamily="34" charset="0"/>
              </a:rPr>
              <a:t>Increasing demand for credentialed workforce</a:t>
            </a:r>
          </a:p>
          <a:p>
            <a:pPr eaLnBrk="1" hangingPunct="1">
              <a:buFont typeface="Arial" pitchFamily="34" charset="0"/>
              <a:buChar char="•"/>
            </a:pPr>
            <a:r>
              <a:rPr lang="en-US" altLang="en-US" smtClean="0">
                <a:latin typeface="Arial" pitchFamily="34" charset="0"/>
                <a:cs typeface="Arial" pitchFamily="34" charset="0"/>
              </a:rPr>
              <a:t>The new “market” of credential earners is different from traditional students and has different needs</a:t>
            </a:r>
          </a:p>
          <a:p>
            <a:pPr eaLnBrk="1" hangingPunct="1">
              <a:buFont typeface="Arial" pitchFamily="34" charset="0"/>
              <a:buChar char="•"/>
            </a:pPr>
            <a:r>
              <a:rPr lang="en-US" altLang="en-US" smtClean="0">
                <a:latin typeface="Arial" pitchFamily="34" charset="0"/>
                <a:cs typeface="Arial" pitchFamily="34" charset="0"/>
              </a:rPr>
              <a:t>Today’s education and workforce systems designed for different times and different learners</a:t>
            </a:r>
          </a:p>
          <a:p>
            <a:pPr eaLnBrk="1" hangingPunct="1">
              <a:buFont typeface="Arial" pitchFamily="34" charset="0"/>
              <a:buChar char="•"/>
            </a:pPr>
            <a:r>
              <a:rPr lang="en-US" altLang="en-US" smtClean="0">
                <a:latin typeface="Arial" pitchFamily="34" charset="0"/>
                <a:cs typeface="Arial" pitchFamily="34" charset="0"/>
              </a:rPr>
              <a:t>Need an updated approach in order to – </a:t>
            </a:r>
          </a:p>
          <a:p>
            <a:pPr lvl="1" eaLnBrk="1" hangingPunct="1"/>
            <a:r>
              <a:rPr lang="en-US" altLang="en-US" smtClean="0">
                <a:latin typeface="Arial" pitchFamily="34" charset="0"/>
                <a:cs typeface="Arial" pitchFamily="34" charset="0"/>
              </a:rPr>
              <a:t>Meet employer demand for more educated and skilled workforce</a:t>
            </a:r>
          </a:p>
          <a:p>
            <a:pPr lvl="1" eaLnBrk="1" hangingPunct="1"/>
            <a:r>
              <a:rPr lang="en-US" altLang="en-US" smtClean="0">
                <a:latin typeface="Arial" pitchFamily="34" charset="0"/>
                <a:cs typeface="Arial" pitchFamily="34" charset="0"/>
              </a:rPr>
              <a:t>Smooth the path to economic security and prosperity for workers</a:t>
            </a:r>
          </a:p>
          <a:p>
            <a:pPr lvl="1" eaLnBrk="1" hangingPunct="1"/>
            <a:r>
              <a:rPr lang="en-US" altLang="en-US" smtClean="0">
                <a:latin typeface="Arial" pitchFamily="34" charset="0"/>
                <a:cs typeface="Arial" pitchFamily="34" charset="0"/>
              </a:rPr>
              <a:t>Sustain thriving communities</a:t>
            </a:r>
          </a:p>
        </p:txBody>
      </p:sp>
      <p:sp>
        <p:nvSpPr>
          <p:cNvPr id="706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3EE9C6C-9B3D-4757-A042-F88C16F404BC}" type="slidenum">
              <a:rPr lang="en-US" altLang="en-US" sz="1200">
                <a:solidFill>
                  <a:schemeClr val="bg1"/>
                </a:solidFill>
                <a:latin typeface="Proxima Nova Bold" charset="0"/>
              </a:rPr>
              <a:pPr eaLnBrk="1" hangingPunct="1"/>
              <a:t>6</a:t>
            </a:fld>
            <a:endParaRPr lang="en-US" altLang="en-US" sz="1200">
              <a:solidFill>
                <a:schemeClr val="bg1"/>
              </a:solidFill>
              <a:latin typeface="Proxima Nova Bold" charset="0"/>
            </a:endParaRPr>
          </a:p>
        </p:txBody>
      </p:sp>
      <p:pic>
        <p:nvPicPr>
          <p:cNvPr id="70660" name="Picture 4" descr="buggy and model 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6576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rtlCol="0">
            <a:normAutofit fontScale="90000"/>
          </a:bodyPr>
          <a:lstStyle/>
          <a:p>
            <a:pPr algn="ctr" eaLnBrk="1" fontAlgn="auto" hangingPunct="1">
              <a:spcAft>
                <a:spcPts val="0"/>
              </a:spcAft>
              <a:defRPr/>
            </a:pPr>
            <a:r>
              <a:rPr lang="en-US" dirty="0">
                <a:ea typeface="+mj-ea"/>
              </a:rPr>
              <a:t>Recent Federal Support for </a:t>
            </a:r>
            <a:r>
              <a:rPr lang="en-US" dirty="0" smtClean="0">
                <a:ea typeface="+mj-ea"/>
              </a:rPr>
              <a:t>Career </a:t>
            </a:r>
            <a:r>
              <a:rPr lang="en-US" dirty="0">
                <a:ea typeface="+mj-ea"/>
              </a:rPr>
              <a:t>Pathways</a:t>
            </a:r>
          </a:p>
        </p:txBody>
      </p:sp>
      <p:sp>
        <p:nvSpPr>
          <p:cNvPr id="3" name="Content Placeholder 2"/>
          <p:cNvSpPr>
            <a:spLocks noGrp="1"/>
          </p:cNvSpPr>
          <p:nvPr>
            <p:ph idx="1"/>
          </p:nvPr>
        </p:nvSpPr>
        <p:spPr>
          <a:xfrm>
            <a:off x="457200" y="1371600"/>
            <a:ext cx="8229600" cy="4906963"/>
          </a:xfrm>
        </p:spPr>
        <p:txBody>
          <a:bodyPr>
            <a:normAutofit/>
          </a:bodyPr>
          <a:lstStyle/>
          <a:p>
            <a:pPr eaLnBrk="1" hangingPunct="1">
              <a:lnSpc>
                <a:spcPct val="80000"/>
              </a:lnSpc>
              <a:buFont typeface="Arial" pitchFamily="34" charset="0"/>
              <a:buChar char="•"/>
            </a:pPr>
            <a:r>
              <a:rPr lang="en-US" altLang="en-US" sz="1400" b="1" smtClean="0">
                <a:latin typeface="Arial" pitchFamily="34" charset="0"/>
                <a:cs typeface="Arial" pitchFamily="34" charset="0"/>
              </a:rPr>
              <a:t>Grants</a:t>
            </a:r>
          </a:p>
          <a:p>
            <a:pPr lvl="1" eaLnBrk="1" hangingPunct="1">
              <a:lnSpc>
                <a:spcPct val="80000"/>
              </a:lnSpc>
              <a:buFont typeface="Arial" pitchFamily="34" charset="0"/>
              <a:buChar char="•"/>
            </a:pPr>
            <a:r>
              <a:rPr lang="en-US" altLang="en-US" sz="1200" smtClean="0">
                <a:latin typeface="Arial" pitchFamily="34" charset="0"/>
                <a:cs typeface="Arial" pitchFamily="34" charset="0"/>
              </a:rPr>
              <a:t>Health Profession Opportunity Grants (HHS, 2010)</a:t>
            </a:r>
          </a:p>
          <a:p>
            <a:pPr lvl="1" eaLnBrk="1" hangingPunct="1">
              <a:lnSpc>
                <a:spcPct val="80000"/>
              </a:lnSpc>
              <a:buFont typeface="Arial" pitchFamily="34" charset="0"/>
              <a:buChar char="•"/>
            </a:pPr>
            <a:r>
              <a:rPr lang="en-US" altLang="en-US" sz="1200" smtClean="0">
                <a:latin typeface="Arial" pitchFamily="34" charset="0"/>
                <a:cs typeface="Arial" pitchFamily="34" charset="0"/>
              </a:rPr>
              <a:t>Workforce Innovation Fund grants (DOL, 2012-2014)</a:t>
            </a:r>
          </a:p>
          <a:p>
            <a:pPr lvl="1" eaLnBrk="1" hangingPunct="1">
              <a:lnSpc>
                <a:spcPct val="80000"/>
              </a:lnSpc>
              <a:buFont typeface="Arial" pitchFamily="34" charset="0"/>
              <a:buChar char="•"/>
            </a:pPr>
            <a:r>
              <a:rPr lang="en-US" altLang="en-US" sz="1200" smtClean="0">
                <a:latin typeface="Arial" pitchFamily="34" charset="0"/>
                <a:cs typeface="Arial" pitchFamily="34" charset="0"/>
              </a:rPr>
              <a:t>TAACCCT grants (rounds I - IV) (DOL, 2012-2014)</a:t>
            </a:r>
          </a:p>
          <a:p>
            <a:pPr lvl="1" eaLnBrk="1" hangingPunct="1">
              <a:lnSpc>
                <a:spcPct val="80000"/>
              </a:lnSpc>
              <a:buFont typeface="Arial" pitchFamily="34" charset="0"/>
              <a:buNone/>
            </a:pPr>
            <a:endParaRPr lang="en-US" altLang="en-US" sz="1200" smtClean="0">
              <a:latin typeface="Arial" pitchFamily="34" charset="0"/>
              <a:cs typeface="Arial" pitchFamily="34" charset="0"/>
            </a:endParaRPr>
          </a:p>
          <a:p>
            <a:pPr eaLnBrk="1" hangingPunct="1">
              <a:lnSpc>
                <a:spcPct val="80000"/>
              </a:lnSpc>
              <a:buFont typeface="Arial" pitchFamily="34" charset="0"/>
              <a:buChar char="•"/>
            </a:pPr>
            <a:r>
              <a:rPr lang="en-US" altLang="en-US" sz="1400" b="1" smtClean="0">
                <a:latin typeface="Arial" pitchFamily="34" charset="0"/>
                <a:cs typeface="Arial" pitchFamily="34" charset="0"/>
              </a:rPr>
              <a:t>Guidance, TA, etc.</a:t>
            </a:r>
          </a:p>
          <a:p>
            <a:pPr lvl="1" eaLnBrk="1" hangingPunct="1">
              <a:lnSpc>
                <a:spcPct val="80000"/>
              </a:lnSpc>
              <a:buFont typeface="Arial" pitchFamily="34" charset="0"/>
              <a:buChar char="•"/>
            </a:pPr>
            <a:r>
              <a:rPr lang="en-US" altLang="en-US" sz="1200" smtClean="0">
                <a:latin typeface="Arial" pitchFamily="34" charset="0"/>
                <a:cs typeface="Arial" pitchFamily="34" charset="0"/>
              </a:rPr>
              <a:t>Federal Career Pathways Institute (DOL and ED, 2010-2011)</a:t>
            </a:r>
          </a:p>
          <a:p>
            <a:pPr lvl="1" eaLnBrk="1" hangingPunct="1">
              <a:lnSpc>
                <a:spcPct val="80000"/>
              </a:lnSpc>
              <a:buFont typeface="Arial" pitchFamily="34" charset="0"/>
              <a:buChar char="•"/>
            </a:pPr>
            <a:r>
              <a:rPr lang="en-US" altLang="en-US" sz="1200" smtClean="0">
                <a:latin typeface="Arial" pitchFamily="34" charset="0"/>
                <a:cs typeface="Arial" pitchFamily="34" charset="0"/>
              </a:rPr>
              <a:t>Joint letter of commitment to promote use of career pathways (DOL, ED, and HHS, April 2012) </a:t>
            </a:r>
          </a:p>
          <a:p>
            <a:pPr lvl="1" eaLnBrk="1" hangingPunct="1">
              <a:lnSpc>
                <a:spcPct val="80000"/>
              </a:lnSpc>
              <a:buFont typeface="Arial" pitchFamily="34" charset="0"/>
              <a:buChar char="•"/>
            </a:pPr>
            <a:r>
              <a:rPr lang="en-US" altLang="en-US" sz="1200" smtClean="0">
                <a:latin typeface="Arial" pitchFamily="34" charset="0"/>
                <a:cs typeface="Arial" pitchFamily="34" charset="0"/>
              </a:rPr>
              <a:t>Advancing Career and Technical Education in State and Local Career Pathway Systems (OCTAE, 2012)</a:t>
            </a:r>
          </a:p>
          <a:p>
            <a:pPr lvl="1" eaLnBrk="1" hangingPunct="1">
              <a:lnSpc>
                <a:spcPct val="80000"/>
              </a:lnSpc>
              <a:buFont typeface="Arial" pitchFamily="34" charset="0"/>
              <a:buChar char="•"/>
            </a:pPr>
            <a:r>
              <a:rPr lang="en-US" altLang="en-US" sz="1200" smtClean="0">
                <a:latin typeface="Arial" pitchFamily="34" charset="0"/>
                <a:cs typeface="Arial" pitchFamily="34" charset="0"/>
              </a:rPr>
              <a:t>Moving Pathways Forward technical assistance to build State career pathway systems (OCTAE, 2013)</a:t>
            </a:r>
          </a:p>
          <a:p>
            <a:pPr lvl="1" eaLnBrk="1" hangingPunct="1">
              <a:lnSpc>
                <a:spcPct val="80000"/>
              </a:lnSpc>
              <a:buFont typeface="Arial" pitchFamily="34" charset="0"/>
              <a:buChar char="•"/>
            </a:pPr>
            <a:r>
              <a:rPr lang="en-US" altLang="en-US" sz="1200" smtClean="0">
                <a:latin typeface="Arial" pitchFamily="34" charset="0"/>
                <a:cs typeface="Arial" pitchFamily="34" charset="0"/>
              </a:rPr>
              <a:t>Federal Request for Information on Career Pathways (2014) – will inform federal CP efforts</a:t>
            </a:r>
          </a:p>
          <a:p>
            <a:pPr lvl="1" eaLnBrk="1" hangingPunct="1">
              <a:lnSpc>
                <a:spcPct val="80000"/>
              </a:lnSpc>
              <a:buFont typeface="Arial" pitchFamily="34" charset="0"/>
              <a:buChar char="•"/>
            </a:pPr>
            <a:endParaRPr lang="en-US" altLang="en-US" sz="1200" smtClean="0">
              <a:latin typeface="Arial" pitchFamily="34" charset="0"/>
              <a:cs typeface="Arial" pitchFamily="34" charset="0"/>
            </a:endParaRPr>
          </a:p>
          <a:p>
            <a:pPr eaLnBrk="1" hangingPunct="1">
              <a:lnSpc>
                <a:spcPct val="80000"/>
              </a:lnSpc>
              <a:buFont typeface="Arial" pitchFamily="34" charset="0"/>
              <a:buChar char="•"/>
            </a:pPr>
            <a:r>
              <a:rPr lang="en-US" altLang="en-US" sz="1400" b="1" smtClean="0">
                <a:latin typeface="Arial" pitchFamily="34" charset="0"/>
                <a:cs typeface="Arial" pitchFamily="34" charset="0"/>
              </a:rPr>
              <a:t>Evaluation and Experimentation</a:t>
            </a:r>
          </a:p>
          <a:p>
            <a:pPr lvl="1" eaLnBrk="1" hangingPunct="1">
              <a:lnSpc>
                <a:spcPct val="80000"/>
              </a:lnSpc>
              <a:buFont typeface="Arial" pitchFamily="34" charset="0"/>
              <a:buChar char="•"/>
            </a:pPr>
            <a:r>
              <a:rPr lang="en-US" altLang="en-US" sz="1200" smtClean="0">
                <a:latin typeface="Arial" pitchFamily="34" charset="0"/>
                <a:cs typeface="Arial" pitchFamily="34" charset="0"/>
              </a:rPr>
              <a:t>ISIS evaluation of career pathway programs (HHS, launched in late 2007; 10 year initiative)</a:t>
            </a:r>
          </a:p>
          <a:p>
            <a:pPr lvl="1" eaLnBrk="1" hangingPunct="1">
              <a:lnSpc>
                <a:spcPct val="80000"/>
              </a:lnSpc>
              <a:buFont typeface="Arial" pitchFamily="34" charset="0"/>
              <a:buChar char="•"/>
            </a:pPr>
            <a:r>
              <a:rPr lang="en-US" altLang="en-US" sz="1200" smtClean="0">
                <a:latin typeface="Arial" pitchFamily="34" charset="0"/>
                <a:cs typeface="Arial" pitchFamily="34" charset="0"/>
              </a:rPr>
              <a:t>HPOG evaluations (HHS)</a:t>
            </a:r>
          </a:p>
          <a:p>
            <a:pPr lvl="1" eaLnBrk="1" hangingPunct="1">
              <a:lnSpc>
                <a:spcPct val="80000"/>
              </a:lnSpc>
              <a:buFont typeface="Arial" pitchFamily="34" charset="0"/>
              <a:buChar char="•"/>
            </a:pPr>
            <a:r>
              <a:rPr lang="en-US" altLang="en-US" sz="1200" smtClean="0">
                <a:latin typeface="Arial" pitchFamily="34" charset="0"/>
                <a:cs typeface="Arial" pitchFamily="34" charset="0"/>
              </a:rPr>
              <a:t>Dept. of Education Experimental Sites Initiative – Pell for shorter-term training</a:t>
            </a:r>
          </a:p>
          <a:p>
            <a:pPr lvl="1" eaLnBrk="1" hangingPunct="1">
              <a:lnSpc>
                <a:spcPct val="80000"/>
              </a:lnSpc>
              <a:buFont typeface="Arial" pitchFamily="34" charset="0"/>
              <a:buNone/>
            </a:pPr>
            <a:endParaRPr lang="en-US" altLang="en-US" sz="1200" smtClean="0">
              <a:latin typeface="Arial" pitchFamily="34" charset="0"/>
              <a:cs typeface="Arial" pitchFamily="34" charset="0"/>
            </a:endParaRPr>
          </a:p>
          <a:p>
            <a:pPr eaLnBrk="1" hangingPunct="1">
              <a:lnSpc>
                <a:spcPct val="80000"/>
              </a:lnSpc>
              <a:buFont typeface="Arial" pitchFamily="34" charset="0"/>
              <a:buChar char="•"/>
            </a:pPr>
            <a:r>
              <a:rPr lang="en-US" altLang="en-US" sz="1400" b="1" smtClean="0">
                <a:latin typeface="Arial" pitchFamily="34" charset="0"/>
                <a:cs typeface="Arial" pitchFamily="34" charset="0"/>
              </a:rPr>
              <a:t>Looking forward</a:t>
            </a:r>
          </a:p>
          <a:p>
            <a:pPr lvl="1" eaLnBrk="1" hangingPunct="1">
              <a:lnSpc>
                <a:spcPct val="80000"/>
              </a:lnSpc>
              <a:buFont typeface="Arial" pitchFamily="34" charset="0"/>
              <a:buChar char="•"/>
            </a:pPr>
            <a:r>
              <a:rPr lang="en-US" altLang="en-US" sz="1200" smtClean="0">
                <a:latin typeface="Arial" pitchFamily="34" charset="0"/>
                <a:cs typeface="Arial" pitchFamily="34" charset="0"/>
              </a:rPr>
              <a:t>DOL “rejuvenating” their sector strategy and career pathways strategies and materials</a:t>
            </a:r>
          </a:p>
          <a:p>
            <a:pPr lvl="1" eaLnBrk="1" hangingPunct="1">
              <a:lnSpc>
                <a:spcPct val="80000"/>
              </a:lnSpc>
              <a:buFont typeface="Arial" pitchFamily="34" charset="0"/>
              <a:buChar char="•"/>
            </a:pPr>
            <a:r>
              <a:rPr lang="en-US" altLang="en-US" sz="1200" smtClean="0">
                <a:latin typeface="Arial" pitchFamily="34" charset="0"/>
                <a:cs typeface="Arial" pitchFamily="34" charset="0"/>
              </a:rPr>
              <a:t>WIOA supports alignment and career pathways</a:t>
            </a:r>
          </a:p>
          <a:p>
            <a:pPr lvl="1" eaLnBrk="1" hangingPunct="1">
              <a:lnSpc>
                <a:spcPct val="80000"/>
              </a:lnSpc>
              <a:buFont typeface="Arial" pitchFamily="34" charset="0"/>
              <a:buChar char="•"/>
            </a:pPr>
            <a:r>
              <a:rPr lang="en-US" altLang="en-US" sz="1200" b="1" smtClean="0">
                <a:latin typeface="Arial" pitchFamily="34" charset="0"/>
                <a:cs typeface="Arial" pitchFamily="34" charset="0"/>
              </a:rPr>
              <a:t>All indications are that the federal government will continue to support and promote career pathways</a:t>
            </a:r>
          </a:p>
          <a:p>
            <a:pPr eaLnBrk="1" hangingPunct="1">
              <a:lnSpc>
                <a:spcPct val="80000"/>
              </a:lnSpc>
              <a:buFont typeface="Arial" pitchFamily="34" charset="0"/>
              <a:buChar char="•"/>
            </a:pPr>
            <a:endParaRPr lang="en-US" altLang="en-US" sz="1000" smtClean="0">
              <a:latin typeface="Times New Roman" pitchFamily="18" charset="0"/>
            </a:endParaRPr>
          </a:p>
        </p:txBody>
      </p:sp>
      <p:sp>
        <p:nvSpPr>
          <p:cNvPr id="727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5C282A1-6D85-49EF-9A4D-1BCEBE875F96}" type="slidenum">
              <a:rPr lang="en-US" altLang="en-US" sz="1200">
                <a:solidFill>
                  <a:srgbClr val="FFFFFF"/>
                </a:solidFill>
                <a:latin typeface="Proxima Nova Bold" charset="0"/>
              </a:rPr>
              <a:pPr eaLnBrk="1" hangingPunct="1"/>
              <a:t>7</a:t>
            </a:fld>
            <a:endParaRPr lang="en-US" altLang="en-US" sz="1200">
              <a:solidFill>
                <a:srgbClr val="FFFFFF"/>
              </a:solidFill>
              <a:latin typeface="Proxima Nova Bold" charset="0"/>
            </a:endParaRPr>
          </a:p>
        </p:txBody>
      </p:sp>
      <p:sp>
        <p:nvSpPr>
          <p:cNvPr id="5" name="Left Arrow 4"/>
          <p:cNvSpPr>
            <a:spLocks noChangeArrowheads="1"/>
          </p:cNvSpPr>
          <p:nvPr/>
        </p:nvSpPr>
        <p:spPr bwMode="auto">
          <a:xfrm>
            <a:off x="4868863" y="1905000"/>
            <a:ext cx="3581400" cy="381000"/>
          </a:xfrm>
          <a:prstGeom prst="leftArrow">
            <a:avLst>
              <a:gd name="adj1" fmla="val 50000"/>
              <a:gd name="adj2" fmla="val 50003"/>
            </a:avLst>
          </a:prstGeom>
          <a:gradFill rotWithShape="1">
            <a:gsLst>
              <a:gs pos="0">
                <a:srgbClr val="FF8200"/>
              </a:gs>
              <a:gs pos="10001">
                <a:srgbClr val="FF0000"/>
              </a:gs>
              <a:gs pos="35001">
                <a:srgbClr val="BA0066"/>
              </a:gs>
              <a:gs pos="70000">
                <a:srgbClr val="66008F"/>
              </a:gs>
              <a:gs pos="100000">
                <a:srgbClr val="000082"/>
              </a:gs>
            </a:gsLst>
            <a:lin ang="5400000"/>
          </a:gradFill>
          <a:ln w="9525">
            <a:solidFill>
              <a:srgbClr val="8B88A5"/>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9" end="1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rPr>
              <a:t>State and Foundation Support for </a:t>
            </a:r>
            <a:r>
              <a:rPr lang="en-US" dirty="0" smtClean="0">
                <a:ea typeface="+mj-ea"/>
              </a:rPr>
              <a:t/>
            </a:r>
            <a:br>
              <a:rPr lang="en-US" dirty="0" smtClean="0">
                <a:ea typeface="+mj-ea"/>
              </a:rPr>
            </a:br>
            <a:r>
              <a:rPr lang="en-US" dirty="0" smtClean="0">
                <a:ea typeface="+mj-ea"/>
              </a:rPr>
              <a:t>Career </a:t>
            </a:r>
            <a:r>
              <a:rPr lang="en-US" dirty="0">
                <a:ea typeface="+mj-ea"/>
              </a:rPr>
              <a:t>Pathways</a:t>
            </a:r>
          </a:p>
        </p:txBody>
      </p:sp>
      <p:sp>
        <p:nvSpPr>
          <p:cNvPr id="3" name="Content Placeholder 2"/>
          <p:cNvSpPr>
            <a:spLocks noGrp="1"/>
          </p:cNvSpPr>
          <p:nvPr>
            <p:ph idx="1"/>
          </p:nvPr>
        </p:nvSpPr>
        <p:spPr/>
        <p:txBody>
          <a:bodyPr rtlCol="0">
            <a:normAutofit fontScale="92500" lnSpcReduction="10000"/>
          </a:bodyPr>
          <a:lstStyle/>
          <a:p>
            <a:pPr eaLnBrk="1" fontAlgn="auto" hangingPunct="1">
              <a:defRPr/>
            </a:pPr>
            <a:r>
              <a:rPr lang="en-US" dirty="0" smtClean="0">
                <a:latin typeface="Arial" panose="020B0604020202020204" pitchFamily="34" charset="0"/>
                <a:ea typeface="+mn-ea"/>
                <a:cs typeface="Arial" panose="020B0604020202020204" pitchFamily="34" charset="0"/>
              </a:rPr>
              <a:t>~ a dozen states </a:t>
            </a:r>
            <a:r>
              <a:rPr lang="en-US" dirty="0">
                <a:latin typeface="Arial" panose="020B0604020202020204" pitchFamily="34" charset="0"/>
                <a:ea typeface="+mn-ea"/>
                <a:cs typeface="Arial" panose="020B0604020202020204" pitchFamily="34" charset="0"/>
              </a:rPr>
              <a:t>have explored or adopted </a:t>
            </a:r>
            <a:r>
              <a:rPr lang="en-US" b="1" dirty="0">
                <a:latin typeface="Arial" panose="020B0604020202020204" pitchFamily="34" charset="0"/>
                <a:ea typeface="+mn-ea"/>
                <a:cs typeface="Arial" panose="020B0604020202020204" pitchFamily="34" charset="0"/>
              </a:rPr>
              <a:t>career pathways </a:t>
            </a:r>
            <a:r>
              <a:rPr lang="en-US" dirty="0">
                <a:latin typeface="Arial" panose="020B0604020202020204" pitchFamily="34" charset="0"/>
                <a:ea typeface="+mn-ea"/>
                <a:cs typeface="Arial" panose="020B0604020202020204" pitchFamily="34" charset="0"/>
              </a:rPr>
              <a:t>for educationally underprepared adults and </a:t>
            </a:r>
            <a:r>
              <a:rPr lang="en-US" dirty="0" smtClean="0">
                <a:latin typeface="Arial" panose="020B0604020202020204" pitchFamily="34" charset="0"/>
                <a:ea typeface="+mn-ea"/>
                <a:cs typeface="Arial" panose="020B0604020202020204" pitchFamily="34" charset="0"/>
              </a:rPr>
              <a:t>youth</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AR</a:t>
            </a:r>
            <a:r>
              <a:rPr lang="en-US" dirty="0">
                <a:latin typeface="Arial" panose="020B0604020202020204" pitchFamily="34" charset="0"/>
                <a:ea typeface="+mn-ea"/>
                <a:cs typeface="Arial" panose="020B0604020202020204" pitchFamily="34" charset="0"/>
              </a:rPr>
              <a:t>, CA, KY, IL, MA, </a:t>
            </a:r>
            <a:r>
              <a:rPr lang="en-US" dirty="0" smtClean="0">
                <a:latin typeface="Arial" panose="020B0604020202020204" pitchFamily="34" charset="0"/>
                <a:ea typeface="+mn-ea"/>
                <a:cs typeface="Arial" panose="020B0604020202020204" pitchFamily="34" charset="0"/>
              </a:rPr>
              <a:t>ME, OH</a:t>
            </a:r>
            <a:r>
              <a:rPr lang="en-US" dirty="0">
                <a:latin typeface="Arial" panose="020B0604020202020204" pitchFamily="34" charset="0"/>
                <a:ea typeface="+mn-ea"/>
                <a:cs typeface="Arial" panose="020B0604020202020204" pitchFamily="34" charset="0"/>
              </a:rPr>
              <a:t>, OR, PA, VA, WA and WI</a:t>
            </a:r>
          </a:p>
          <a:p>
            <a:pPr eaLnBrk="1" fontAlgn="auto" hangingPunct="1">
              <a:defRPr/>
            </a:pPr>
            <a:r>
              <a:rPr lang="en-US" dirty="0">
                <a:latin typeface="Arial" panose="020B0604020202020204" pitchFamily="34" charset="0"/>
                <a:ea typeface="+mn-ea"/>
                <a:cs typeface="Arial" panose="020B0604020202020204" pitchFamily="34" charset="0"/>
              </a:rPr>
              <a:t>~13 have explored or adopted </a:t>
            </a:r>
            <a:r>
              <a:rPr lang="en-US" b="1" dirty="0">
                <a:latin typeface="Arial" panose="020B0604020202020204" pitchFamily="34" charset="0"/>
                <a:ea typeface="+mn-ea"/>
                <a:cs typeface="Arial" panose="020B0604020202020204" pitchFamily="34" charset="0"/>
              </a:rPr>
              <a:t>career pathway </a:t>
            </a:r>
            <a:r>
              <a:rPr lang="en-US" b="1" dirty="0" smtClean="0">
                <a:latin typeface="Arial" panose="020B0604020202020204" pitchFamily="34" charset="0"/>
                <a:ea typeface="+mn-ea"/>
                <a:cs typeface="Arial" panose="020B0604020202020204" pitchFamily="34" charset="0"/>
              </a:rPr>
              <a:t>bridges</a:t>
            </a:r>
          </a:p>
          <a:p>
            <a:pPr lvl="1" eaLnBrk="1" fontAlgn="auto" hangingPunct="1">
              <a:spcAft>
                <a:spcPts val="0"/>
              </a:spcAft>
              <a:buFont typeface="Arial"/>
              <a:buChar char="–"/>
              <a:defRPr/>
            </a:pPr>
            <a:r>
              <a:rPr lang="en-US" dirty="0" smtClean="0">
                <a:latin typeface="Arial" panose="020B0604020202020204" pitchFamily="34" charset="0"/>
                <a:ea typeface="+mn-ea"/>
                <a:cs typeface="Arial" panose="020B0604020202020204" pitchFamily="34" charset="0"/>
              </a:rPr>
              <a:t> </a:t>
            </a:r>
            <a:r>
              <a:rPr lang="en-US" dirty="0">
                <a:latin typeface="Arial" panose="020B0604020202020204" pitchFamily="34" charset="0"/>
                <a:ea typeface="+mn-ea"/>
                <a:cs typeface="Arial" panose="020B0604020202020204" pitchFamily="34" charset="0"/>
              </a:rPr>
              <a:t>IL, IN, KY, KS, LA, MD, MN, NC, OH, OR, VA, WA, and WI</a:t>
            </a:r>
          </a:p>
          <a:p>
            <a:pPr eaLnBrk="1" fontAlgn="auto" hangingPunct="1">
              <a:defRPr/>
            </a:pPr>
            <a:r>
              <a:rPr lang="en-US" dirty="0">
                <a:latin typeface="Arial" panose="020B0604020202020204" pitchFamily="34" charset="0"/>
                <a:ea typeface="+mn-ea"/>
                <a:cs typeface="Arial" panose="020B0604020202020204" pitchFamily="34" charset="0"/>
              </a:rPr>
              <a:t>Several states have explored or adopted career pathways for high school-to-college</a:t>
            </a:r>
          </a:p>
          <a:p>
            <a:pPr eaLnBrk="1" fontAlgn="auto" hangingPunct="1">
              <a:defRPr/>
            </a:pPr>
            <a:r>
              <a:rPr lang="en-US" dirty="0">
                <a:latin typeface="Arial" panose="020B0604020202020204" pitchFamily="34" charset="0"/>
                <a:ea typeface="+mn-ea"/>
                <a:cs typeface="Arial" panose="020B0604020202020204" pitchFamily="34" charset="0"/>
              </a:rPr>
              <a:t>Major national initiatives </a:t>
            </a:r>
            <a:r>
              <a:rPr lang="en-US" dirty="0" smtClean="0">
                <a:latin typeface="Arial" panose="020B0604020202020204" pitchFamily="34" charset="0"/>
                <a:ea typeface="+mn-ea"/>
                <a:cs typeface="Arial" panose="020B0604020202020204" pitchFamily="34" charset="0"/>
              </a:rPr>
              <a:t>including:</a:t>
            </a:r>
            <a:endParaRPr lang="en-US" dirty="0">
              <a:latin typeface="Arial" panose="020B0604020202020204" pitchFamily="34" charset="0"/>
              <a:ea typeface="+mn-ea"/>
              <a:cs typeface="Arial" panose="020B0604020202020204" pitchFamily="34" charset="0"/>
            </a:endParaRPr>
          </a:p>
          <a:p>
            <a:pPr lvl="1" eaLnBrk="1" fontAlgn="auto" hangingPunct="1">
              <a:spcAft>
                <a:spcPts val="0"/>
              </a:spcAft>
              <a:buFont typeface="Arial" pitchFamily="34" charset="0"/>
              <a:buChar char="•"/>
              <a:defRPr/>
            </a:pPr>
            <a:r>
              <a:rPr lang="en-US" dirty="0">
                <a:latin typeface="Arial" panose="020B0604020202020204" pitchFamily="34" charset="0"/>
                <a:ea typeface="+mn-ea"/>
                <a:cs typeface="Arial" panose="020B0604020202020204" pitchFamily="34" charset="0"/>
              </a:rPr>
              <a:t>Ford Bridges to Opportunity</a:t>
            </a:r>
          </a:p>
          <a:p>
            <a:pPr lvl="1" eaLnBrk="1" fontAlgn="auto" hangingPunct="1">
              <a:spcAft>
                <a:spcPts val="0"/>
              </a:spcAft>
              <a:buFont typeface="Arial" pitchFamily="34" charset="0"/>
              <a:buChar char="•"/>
              <a:defRPr/>
            </a:pPr>
            <a:r>
              <a:rPr lang="en-US" dirty="0">
                <a:latin typeface="Arial" panose="020B0604020202020204" pitchFamily="34" charset="0"/>
                <a:ea typeface="+mn-ea"/>
                <a:cs typeface="Arial" panose="020B0604020202020204" pitchFamily="34" charset="0"/>
              </a:rPr>
              <a:t>NGA Pathways to Advancement</a:t>
            </a:r>
          </a:p>
          <a:p>
            <a:pPr lvl="1" eaLnBrk="1" fontAlgn="auto" hangingPunct="1">
              <a:spcAft>
                <a:spcPts val="0"/>
              </a:spcAft>
              <a:buFont typeface="Arial" pitchFamily="34" charset="0"/>
              <a:buChar char="•"/>
              <a:defRPr/>
            </a:pPr>
            <a:r>
              <a:rPr lang="en-US" dirty="0">
                <a:latin typeface="Arial" panose="020B0604020202020204" pitchFamily="34" charset="0"/>
                <a:ea typeface="+mn-ea"/>
                <a:cs typeface="Arial" panose="020B0604020202020204" pitchFamily="34" charset="0"/>
              </a:rPr>
              <a:t>Breaking Through</a:t>
            </a:r>
          </a:p>
          <a:p>
            <a:pPr lvl="1" eaLnBrk="1" fontAlgn="auto" hangingPunct="1">
              <a:spcAft>
                <a:spcPts val="0"/>
              </a:spcAft>
              <a:buFont typeface="Arial" pitchFamily="34" charset="0"/>
              <a:buChar char="•"/>
              <a:defRPr/>
            </a:pPr>
            <a:r>
              <a:rPr lang="en-US" dirty="0">
                <a:latin typeface="Arial" panose="020B0604020202020204" pitchFamily="34" charset="0"/>
                <a:ea typeface="+mn-ea"/>
                <a:cs typeface="Arial" panose="020B0604020202020204" pitchFamily="34" charset="0"/>
              </a:rPr>
              <a:t>Shifting Gears</a:t>
            </a:r>
          </a:p>
          <a:p>
            <a:pPr lvl="1" eaLnBrk="1" fontAlgn="auto" hangingPunct="1">
              <a:spcAft>
                <a:spcPts val="0"/>
              </a:spcAft>
              <a:buFont typeface="Arial" pitchFamily="34" charset="0"/>
              <a:buChar char="•"/>
              <a:defRPr/>
            </a:pPr>
            <a:r>
              <a:rPr lang="en-US" dirty="0">
                <a:latin typeface="Arial" panose="020B0604020202020204" pitchFamily="34" charset="0"/>
                <a:ea typeface="+mn-ea"/>
                <a:cs typeface="Arial" panose="020B0604020202020204" pitchFamily="34" charset="0"/>
              </a:rPr>
              <a:t>Accelerating Opportunity</a:t>
            </a:r>
          </a:p>
          <a:p>
            <a:pPr eaLnBrk="1" fontAlgn="auto" hangingPunct="1">
              <a:defRPr/>
            </a:pPr>
            <a:endParaRPr lang="en-US" dirty="0">
              <a:ea typeface="+mn-ea"/>
            </a:endParaRPr>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40E737D-A5C8-4986-AB07-B10DF814B390}" type="slidenum">
              <a:rPr lang="en-US" altLang="en-US" sz="1200">
                <a:solidFill>
                  <a:schemeClr val="bg1"/>
                </a:solidFill>
                <a:latin typeface="Proxima Nova Bold" charset="0"/>
              </a:rPr>
              <a:pPr eaLnBrk="1" hangingPunct="1"/>
              <a:t>8</a:t>
            </a:fld>
            <a:endParaRPr lang="en-US" altLang="en-US" sz="1200">
              <a:solidFill>
                <a:schemeClr val="bg1"/>
              </a:solidFill>
              <a:latin typeface="Proxima Nova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74638"/>
            <a:ext cx="8458200" cy="1143000"/>
          </a:xfrm>
        </p:spPr>
        <p:txBody>
          <a:bodyPr rtlCol="0">
            <a:normAutofit fontScale="90000"/>
          </a:bodyPr>
          <a:lstStyle/>
          <a:p>
            <a:pPr eaLnBrk="1" fontAlgn="auto" hangingPunct="1">
              <a:spcAft>
                <a:spcPts val="0"/>
              </a:spcAft>
              <a:defRPr/>
            </a:pPr>
            <a:r>
              <a:rPr lang="en-US" sz="3800" dirty="0" smtClean="0">
                <a:ea typeface="+mj-ea"/>
              </a:rPr>
              <a:t>The Alliance for Quality Career Pathways</a:t>
            </a:r>
            <a:br>
              <a:rPr lang="en-US" sz="3800" dirty="0" smtClean="0">
                <a:ea typeface="+mj-ea"/>
              </a:rPr>
            </a:br>
            <a:r>
              <a:rPr lang="en-US" sz="3800" dirty="0" smtClean="0">
                <a:ea typeface="+mj-ea"/>
              </a:rPr>
              <a:t>Phase I (2012-2014)</a:t>
            </a:r>
            <a:endParaRPr lang="en-US" sz="3800" dirty="0">
              <a:ea typeface="+mj-ea"/>
            </a:endParaRPr>
          </a:p>
        </p:txBody>
      </p:sp>
      <p:sp>
        <p:nvSpPr>
          <p:cNvPr id="9" name="Content Placeholder 8"/>
          <p:cNvSpPr>
            <a:spLocks noGrp="1"/>
          </p:cNvSpPr>
          <p:nvPr>
            <p:ph idx="1"/>
          </p:nvPr>
        </p:nvSpPr>
        <p:spPr>
          <a:xfrm>
            <a:off x="304800" y="1447800"/>
            <a:ext cx="8493125" cy="4876800"/>
          </a:xfrm>
        </p:spPr>
        <p:txBody>
          <a:bodyPr rtlCol="0">
            <a:normAutofit/>
          </a:bodyPr>
          <a:lstStyle/>
          <a:p>
            <a:pPr marL="285750" indent="-285750" eaLnBrk="1" fontAlgn="auto" hangingPunct="1">
              <a:defRPr/>
            </a:pPr>
            <a:r>
              <a:rPr lang="en-US" sz="2100" dirty="0" smtClean="0">
                <a:latin typeface="Arial" pitchFamily="34" charset="0"/>
                <a:ea typeface="+mn-ea"/>
                <a:cs typeface="Arial" pitchFamily="34" charset="0"/>
              </a:rPr>
              <a:t>Develop a framework that provides a shared definition of quality career pathway systems</a:t>
            </a:r>
          </a:p>
          <a:p>
            <a:pPr marL="285750" eaLnBrk="1" fontAlgn="auto" hangingPunct="1">
              <a:defRPr/>
            </a:pPr>
            <a:r>
              <a:rPr lang="en-US" sz="2100" dirty="0" smtClean="0">
                <a:latin typeface="Arial" pitchFamily="34" charset="0"/>
                <a:ea typeface="+mn-ea"/>
                <a:cs typeface="Arial" pitchFamily="34" charset="0"/>
              </a:rPr>
              <a:t>10 States: Arkansas, California, Illinois, Kentucky, Massachusetts, Minnesota, Oregon, Virginia, Washington, and Wisconsin</a:t>
            </a:r>
          </a:p>
          <a:p>
            <a:pPr marL="285750" eaLnBrk="1" fontAlgn="auto" hangingPunct="1">
              <a:defRPr/>
            </a:pPr>
            <a:r>
              <a:rPr lang="en-US" sz="2100" dirty="0" smtClean="0">
                <a:latin typeface="Arial" pitchFamily="34" charset="0"/>
                <a:ea typeface="+mn-ea"/>
                <a:cs typeface="Arial" pitchFamily="34" charset="0"/>
              </a:rPr>
              <a:t>National Advisory Group of ~15</a:t>
            </a:r>
            <a:r>
              <a:rPr lang="en-US" sz="2100" dirty="0" smtClean="0">
                <a:solidFill>
                  <a:schemeClr val="bg2"/>
                </a:solidFill>
                <a:latin typeface="Arial" pitchFamily="34" charset="0"/>
                <a:ea typeface="+mn-ea"/>
                <a:cs typeface="Arial" pitchFamily="34" charset="0"/>
              </a:rPr>
              <a:t> </a:t>
            </a:r>
            <a:r>
              <a:rPr lang="en-US" sz="2100" dirty="0">
                <a:latin typeface="Arial" pitchFamily="34" charset="0"/>
                <a:ea typeface="+mn-ea"/>
                <a:cs typeface="Arial" pitchFamily="34" charset="0"/>
              </a:rPr>
              <a:t>national organizations and experts</a:t>
            </a:r>
          </a:p>
          <a:p>
            <a:pPr marL="285750" eaLnBrk="1" fontAlgn="auto" hangingPunct="1">
              <a:defRPr/>
            </a:pPr>
            <a:r>
              <a:rPr lang="en-US" sz="2100" dirty="0" smtClean="0">
                <a:latin typeface="Arial" pitchFamily="34" charset="0"/>
                <a:ea typeface="+mn-ea"/>
                <a:cs typeface="Arial" pitchFamily="34" charset="0"/>
              </a:rPr>
              <a:t>State- and practitioner-driven; CLASP is the lead and facilitator</a:t>
            </a:r>
          </a:p>
          <a:p>
            <a:pPr marL="285750" eaLnBrk="1" fontAlgn="auto" hangingPunct="1">
              <a:defRPr/>
            </a:pPr>
            <a:r>
              <a:rPr lang="en-US" sz="2000" dirty="0" smtClean="0">
                <a:latin typeface="Arial" pitchFamily="34" charset="0"/>
                <a:ea typeface="+mn-ea"/>
                <a:cs typeface="Arial" pitchFamily="34" charset="0"/>
              </a:rPr>
              <a:t>Funded </a:t>
            </a:r>
            <a:r>
              <a:rPr lang="en-US" sz="2000" dirty="0">
                <a:latin typeface="Arial" pitchFamily="34" charset="0"/>
                <a:ea typeface="+mn-ea"/>
                <a:cs typeface="Arial" pitchFamily="34" charset="0"/>
              </a:rPr>
              <a:t>by Joyce Foundation, James Irvine Foundation, and Greater Twin Cities United Way</a:t>
            </a:r>
          </a:p>
          <a:p>
            <a:pPr eaLnBrk="1" fontAlgn="auto" hangingPunct="1">
              <a:buFont typeface="Arial"/>
              <a:buNone/>
              <a:defRPr/>
            </a:pPr>
            <a:endParaRPr lang="en-US" sz="2000" dirty="0" smtClean="0">
              <a:latin typeface="Arial" pitchFamily="34" charset="0"/>
              <a:ea typeface="+mn-ea"/>
              <a:cs typeface="Arial" pitchFamily="34" charset="0"/>
            </a:endParaRPr>
          </a:p>
          <a:p>
            <a:pPr marL="285750" indent="-285750" eaLnBrk="1" fontAlgn="auto" hangingPunct="1">
              <a:buFont typeface="Arial" pitchFamily="34" charset="0"/>
              <a:buChar char="•"/>
              <a:defRPr/>
            </a:pPr>
            <a:endParaRPr lang="en-US" sz="2000" dirty="0" smtClean="0">
              <a:ea typeface="+mn-ea"/>
            </a:endParaRPr>
          </a:p>
          <a:p>
            <a:pPr marL="285750" indent="-285750" eaLnBrk="1" fontAlgn="auto" hangingPunct="1">
              <a:buFont typeface="Arial" pitchFamily="34" charset="0"/>
              <a:buChar char="•"/>
              <a:defRPr/>
            </a:pPr>
            <a:endParaRPr lang="en-US" dirty="0" smtClean="0">
              <a:ea typeface="+mn-ea"/>
            </a:endParaRPr>
          </a:p>
          <a:p>
            <a:pPr eaLnBrk="1" fontAlgn="auto" hangingPunct="1">
              <a:defRPr/>
            </a:pPr>
            <a:endParaRPr lang="en-US" dirty="0">
              <a:ea typeface="+mn-ea"/>
            </a:endParaRPr>
          </a:p>
        </p:txBody>
      </p:sp>
      <p:sp>
        <p:nvSpPr>
          <p:cNvPr id="75779" name="Slide Number Placeholder 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91DBDBD-65FF-4DC4-9047-8EB6838B0F61}" type="slidenum">
              <a:rPr lang="en-US" altLang="en-US" sz="1200">
                <a:solidFill>
                  <a:schemeClr val="bg1"/>
                </a:solidFill>
                <a:latin typeface="Proxima Nova Bold" charset="0"/>
              </a:rPr>
              <a:pPr eaLnBrk="1" hangingPunct="1"/>
              <a:t>9</a:t>
            </a:fld>
            <a:endParaRPr lang="en-US" altLang="en-US" sz="1200">
              <a:solidFill>
                <a:schemeClr val="bg1"/>
              </a:solidFill>
              <a:latin typeface="Proxima Nova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PES PPT theme March 2014">
  <a:themeElements>
    <a:clrScheme name="CPES Color Palette">
      <a:dk1>
        <a:sysClr val="windowText" lastClr="000000"/>
      </a:dk1>
      <a:lt1>
        <a:sysClr val="window" lastClr="FFFFFF"/>
      </a:lt1>
      <a:dk2>
        <a:srgbClr val="55517B"/>
      </a:dk2>
      <a:lt2>
        <a:srgbClr val="AAA38E"/>
      </a:lt2>
      <a:accent1>
        <a:srgbClr val="8F8CA8"/>
      </a:accent1>
      <a:accent2>
        <a:srgbClr val="581724"/>
      </a:accent2>
      <a:accent3>
        <a:srgbClr val="B2541A"/>
      </a:accent3>
      <a:accent4>
        <a:srgbClr val="D28E00"/>
      </a:accent4>
      <a:accent5>
        <a:srgbClr val="007934"/>
      </a:accent5>
      <a:accent6>
        <a:srgbClr val="675C53"/>
      </a:accent6>
      <a:hlink>
        <a:srgbClr val="641F45"/>
      </a:hlink>
      <a:folHlink>
        <a:srgbClr val="641F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ES_Presentation">
  <a:themeElements>
    <a:clrScheme name="CPES Color Palette">
      <a:dk1>
        <a:sysClr val="windowText" lastClr="000000"/>
      </a:dk1>
      <a:lt1>
        <a:sysClr val="window" lastClr="FFFFFF"/>
      </a:lt1>
      <a:dk2>
        <a:srgbClr val="55517B"/>
      </a:dk2>
      <a:lt2>
        <a:srgbClr val="AAA38E"/>
      </a:lt2>
      <a:accent1>
        <a:srgbClr val="8F8CA8"/>
      </a:accent1>
      <a:accent2>
        <a:srgbClr val="581724"/>
      </a:accent2>
      <a:accent3>
        <a:srgbClr val="B2541A"/>
      </a:accent3>
      <a:accent4>
        <a:srgbClr val="D28E00"/>
      </a:accent4>
      <a:accent5>
        <a:srgbClr val="007934"/>
      </a:accent5>
      <a:accent6>
        <a:srgbClr val="675C53"/>
      </a:accent6>
      <a:hlink>
        <a:srgbClr val="641F45"/>
      </a:hlink>
      <a:folHlink>
        <a:srgbClr val="641F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PES_Presentation">
  <a:themeElements>
    <a:clrScheme name="CPES Color Palette">
      <a:dk1>
        <a:sysClr val="windowText" lastClr="000000"/>
      </a:dk1>
      <a:lt1>
        <a:sysClr val="window" lastClr="FFFFFF"/>
      </a:lt1>
      <a:dk2>
        <a:srgbClr val="55517B"/>
      </a:dk2>
      <a:lt2>
        <a:srgbClr val="AAA38E"/>
      </a:lt2>
      <a:accent1>
        <a:srgbClr val="8F8CA8"/>
      </a:accent1>
      <a:accent2>
        <a:srgbClr val="581724"/>
      </a:accent2>
      <a:accent3>
        <a:srgbClr val="B2541A"/>
      </a:accent3>
      <a:accent4>
        <a:srgbClr val="D28E00"/>
      </a:accent4>
      <a:accent5>
        <a:srgbClr val="007934"/>
      </a:accent5>
      <a:accent6>
        <a:srgbClr val="675C53"/>
      </a:accent6>
      <a:hlink>
        <a:srgbClr val="641F45"/>
      </a:hlink>
      <a:folHlink>
        <a:srgbClr val="641F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PES_Presentation">
  <a:themeElements>
    <a:clrScheme name="CPES Color Palette">
      <a:dk1>
        <a:sysClr val="windowText" lastClr="000000"/>
      </a:dk1>
      <a:lt1>
        <a:sysClr val="window" lastClr="FFFFFF"/>
      </a:lt1>
      <a:dk2>
        <a:srgbClr val="55517B"/>
      </a:dk2>
      <a:lt2>
        <a:srgbClr val="AAA38E"/>
      </a:lt2>
      <a:accent1>
        <a:srgbClr val="8F8CA8"/>
      </a:accent1>
      <a:accent2>
        <a:srgbClr val="581724"/>
      </a:accent2>
      <a:accent3>
        <a:srgbClr val="B2541A"/>
      </a:accent3>
      <a:accent4>
        <a:srgbClr val="D28E00"/>
      </a:accent4>
      <a:accent5>
        <a:srgbClr val="007934"/>
      </a:accent5>
      <a:accent6>
        <a:srgbClr val="675C53"/>
      </a:accent6>
      <a:hlink>
        <a:srgbClr val="641F45"/>
      </a:hlink>
      <a:folHlink>
        <a:srgbClr val="641F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N-FastTRACK1">
  <a:themeElements>
    <a:clrScheme name="1_MN-FastTRACK1 13">
      <a:dk1>
        <a:srgbClr val="3B3A3A"/>
      </a:dk1>
      <a:lt1>
        <a:srgbClr val="FFFFFF"/>
      </a:lt1>
      <a:dk2>
        <a:srgbClr val="6687B5"/>
      </a:dk2>
      <a:lt2>
        <a:srgbClr val="808080"/>
      </a:lt2>
      <a:accent1>
        <a:srgbClr val="777877"/>
      </a:accent1>
      <a:accent2>
        <a:srgbClr val="6CAC3E"/>
      </a:accent2>
      <a:accent3>
        <a:srgbClr val="FFFFFF"/>
      </a:accent3>
      <a:accent4>
        <a:srgbClr val="313030"/>
      </a:accent4>
      <a:accent5>
        <a:srgbClr val="BDBEBD"/>
      </a:accent5>
      <a:accent6>
        <a:srgbClr val="619B37"/>
      </a:accent6>
      <a:hlink>
        <a:srgbClr val="559135"/>
      </a:hlink>
      <a:folHlink>
        <a:srgbClr val="6687B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N-FastTRACK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N-FastTRACK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N-FastTRACK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N-FastTRACK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N-FastTRACK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N-FastTRACK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N-FastTRACK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N-FastTRACK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N-FastTRACK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N-FastTRACK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N-FastTRACK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N-FastTRACK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N-FastTRACK1 13">
        <a:dk1>
          <a:srgbClr val="3B3A3A"/>
        </a:dk1>
        <a:lt1>
          <a:srgbClr val="FFFFFF"/>
        </a:lt1>
        <a:dk2>
          <a:srgbClr val="6687B5"/>
        </a:dk2>
        <a:lt2>
          <a:srgbClr val="808080"/>
        </a:lt2>
        <a:accent1>
          <a:srgbClr val="777877"/>
        </a:accent1>
        <a:accent2>
          <a:srgbClr val="6CAC3E"/>
        </a:accent2>
        <a:accent3>
          <a:srgbClr val="FFFFFF"/>
        </a:accent3>
        <a:accent4>
          <a:srgbClr val="313030"/>
        </a:accent4>
        <a:accent5>
          <a:srgbClr val="BDBEBD"/>
        </a:accent5>
        <a:accent6>
          <a:srgbClr val="619B37"/>
        </a:accent6>
        <a:hlink>
          <a:srgbClr val="559135"/>
        </a:hlink>
        <a:folHlink>
          <a:srgbClr val="6687B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Custom 1">
      <a:dk1>
        <a:sysClr val="windowText" lastClr="000000"/>
      </a:dk1>
      <a:lt1>
        <a:sysClr val="window" lastClr="FFFFFF"/>
      </a:lt1>
      <a:dk2>
        <a:srgbClr val="C6D9F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2174</Words>
  <Application>Microsoft Office PowerPoint</Application>
  <PresentationFormat>On-screen Show (4:3)</PresentationFormat>
  <Paragraphs>297</Paragraphs>
  <Slides>31</Slides>
  <Notes>6</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CPES PPT theme March 2014</vt:lpstr>
      <vt:lpstr>CPES_Presentation</vt:lpstr>
      <vt:lpstr>1_CPES_Presentation</vt:lpstr>
      <vt:lpstr>2_CPES_Presentation</vt:lpstr>
      <vt:lpstr>Office Theme</vt:lpstr>
      <vt:lpstr>1_MN-FastTRACK1</vt:lpstr>
      <vt:lpstr>1_Office Theme</vt:lpstr>
      <vt:lpstr>          Transformative Change Initiative Webinar: The Alliance for Quality Career Pathways</vt:lpstr>
      <vt:lpstr>Transformative Change Initiative (TCI)</vt:lpstr>
      <vt:lpstr>Transformative Change Initiative (TCI)</vt:lpstr>
      <vt:lpstr>The Alliance for Quality Career Pathways</vt:lpstr>
      <vt:lpstr>CLASP: Policy Solutions that Work for  Low-Income People</vt:lpstr>
      <vt:lpstr>Why Career Pathways and System Change to Support Them?</vt:lpstr>
      <vt:lpstr>Recent Federal Support for Career Pathways</vt:lpstr>
      <vt:lpstr>State and Foundation Support for  Career Pathways</vt:lpstr>
      <vt:lpstr>The Alliance for Quality Career Pathways Phase I (2012-2014)</vt:lpstr>
      <vt:lpstr>Alliance, Phase II (2014-2015)</vt:lpstr>
      <vt:lpstr>Overview – AQCP Framework: Three Parts </vt:lpstr>
      <vt:lpstr>Career Pathways Approach: “Big Tent”</vt:lpstr>
      <vt:lpstr>Three Essential Features of Career Pathways </vt:lpstr>
      <vt:lpstr>Four Essential Functions of  Career Pathways and Programs </vt:lpstr>
      <vt:lpstr>Career Pathway Systems</vt:lpstr>
      <vt:lpstr>Criteria for Quality Career Pathway Systems</vt:lpstr>
      <vt:lpstr>Alliance career pathway metrics will:</vt:lpstr>
      <vt:lpstr>Overview of career pathway metrics</vt:lpstr>
      <vt:lpstr>PowerPoint Presentation</vt:lpstr>
      <vt:lpstr>Local Regional Career Pathways Systems an LCC example</vt:lpstr>
      <vt:lpstr>Building a Model Program Early Childhood Education (ECE) example</vt:lpstr>
      <vt:lpstr>Critical Questions</vt:lpstr>
      <vt:lpstr>Our Pathway &amp; Implementation</vt:lpstr>
      <vt:lpstr>Criteria and Indicators </vt:lpstr>
      <vt:lpstr>PowerPoint Presentation</vt:lpstr>
      <vt:lpstr>TAACCCT Work can be Transformative </vt:lpstr>
      <vt:lpstr>Shared Metrics </vt:lpstr>
      <vt:lpstr>Work Toward a Shared Vision</vt:lpstr>
      <vt:lpstr>PowerPoint Presentation</vt:lpstr>
      <vt:lpstr>TCI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AQCP Links with CCRY  Bridge to Career and College Success</dc:title>
  <dc:creator>Vickie Choitz</dc:creator>
  <cp:lastModifiedBy>Manuela Ekowo</cp:lastModifiedBy>
  <cp:revision>100</cp:revision>
  <dcterms:created xsi:type="dcterms:W3CDTF">2013-10-03T16:40:47Z</dcterms:created>
  <dcterms:modified xsi:type="dcterms:W3CDTF">2014-09-12T13:14:50Z</dcterms:modified>
</cp:coreProperties>
</file>